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317" r:id="rId4"/>
    <p:sldId id="318" r:id="rId5"/>
    <p:sldId id="309" r:id="rId6"/>
    <p:sldId id="310" r:id="rId7"/>
    <p:sldId id="312" r:id="rId8"/>
    <p:sldId id="313" r:id="rId9"/>
    <p:sldId id="319" r:id="rId10"/>
    <p:sldId id="320" r:id="rId11"/>
    <p:sldId id="321" r:id="rId12"/>
    <p:sldId id="332" r:id="rId13"/>
    <p:sldId id="333" r:id="rId14"/>
    <p:sldId id="334" r:id="rId15"/>
    <p:sldId id="328" r:id="rId16"/>
    <p:sldId id="329" r:id="rId17"/>
    <p:sldId id="322" r:id="rId18"/>
    <p:sldId id="323" r:id="rId19"/>
    <p:sldId id="324" r:id="rId20"/>
    <p:sldId id="325" r:id="rId21"/>
    <p:sldId id="326" r:id="rId22"/>
    <p:sldId id="327" r:id="rId23"/>
    <p:sldId id="331" r:id="rId24"/>
    <p:sldId id="330" r:id="rId25"/>
    <p:sldId id="308" r:id="rId26"/>
  </p:sldIdLst>
  <p:sldSz cx="10688638" cy="7562850"/>
  <p:notesSz cx="7099300" cy="1023461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47DB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8" autoAdjust="0"/>
    <p:restoredTop sz="94057" autoAdjust="0"/>
  </p:normalViewPr>
  <p:slideViewPr>
    <p:cSldViewPr snapToGrid="0" snapToObjects="1">
      <p:cViewPr>
        <p:scale>
          <a:sx n="66" d="100"/>
          <a:sy n="66" d="100"/>
        </p:scale>
        <p:origin x="-978" y="300"/>
      </p:cViewPr>
      <p:guideLst>
        <p:guide orient="horz" pos="238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58D40-C93E-4D7C-9594-9E08CAED6668}" type="datetimeFigureOut">
              <a:rPr lang="it-IT" smtClean="0"/>
              <a:t>03/08/2022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768350"/>
            <a:ext cx="54197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210E7-E38A-488A-89AC-EAAE9450D1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96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KETS: elettronica, meccatronica, micro e </a:t>
            </a:r>
            <a:r>
              <a:rPr lang="it-IT" dirty="0" err="1" smtClean="0"/>
              <a:t>nanosistemi</a:t>
            </a:r>
            <a:r>
              <a:rPr lang="it-IT" dirty="0" smtClean="0"/>
              <a:t>, biotecnologia e ricerca applicata alla salute dell’uomo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KETS: elettronica, meccatronica, micro e </a:t>
            </a:r>
            <a:r>
              <a:rPr lang="it-IT" dirty="0" err="1" smtClean="0"/>
              <a:t>nanosistemi</a:t>
            </a:r>
            <a:r>
              <a:rPr lang="it-IT" dirty="0" smtClean="0"/>
              <a:t>, biotecnologia e ricerca applicata alla salute dell’uomo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KETS: elettronica, meccatronica, micro e </a:t>
            </a:r>
            <a:r>
              <a:rPr lang="it-IT" dirty="0" err="1" smtClean="0"/>
              <a:t>nanosistemi</a:t>
            </a:r>
            <a:r>
              <a:rPr lang="it-IT" dirty="0" smtClean="0"/>
              <a:t>, biotecnologia e ricerca applicata alla salute dell’uomo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210E7-E38A-488A-89AC-EAAE9450D12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921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closely linked to effect on trade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small distortion enough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178658" indent="-178658">
              <a:buFont typeface="Arial" pitchFamily="34" charset="0"/>
              <a:buChar char="•"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magnitude of distortion may impact on compatibility assessment (the more distortive, the less likely that measure is compatible)</a:t>
            </a:r>
          </a:p>
          <a:p>
            <a:pPr marL="178658" indent="-178658">
              <a:buFont typeface="Arial" pitchFamily="34" charset="0"/>
              <a:buChar char="•"/>
              <a:defRPr/>
            </a:pPr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9</a:t>
            </a:fld>
            <a:endParaRPr lang="en-GB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23</a:t>
            </a:fld>
            <a:endParaRPr lang="en-GB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9788" y="768350"/>
            <a:ext cx="5419725" cy="3836988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68805" indent="-295694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82776" indent="-236555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55887" indent="-236555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128998" indent="-236555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602108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7521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548329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4021440" indent="-23655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46221"/>
            <a:fld id="{2F27336B-CE12-4B6F-BEF0-2E743B04C7ED}" type="slidenum">
              <a:rPr lang="en-GB" altLang="en-US" smtClean="0"/>
              <a:pPr defTabSz="946221"/>
              <a:t>24</a:t>
            </a:fld>
            <a:endParaRPr lang="en-GB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376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422" y="1319998"/>
            <a:ext cx="9619774" cy="1032889"/>
          </a:xfrm>
          <a:prstGeom prst="rect">
            <a:avLst/>
          </a:prstGeom>
        </p:spPr>
        <p:txBody>
          <a:bodyPr lIns="104287" tIns="52144" rIns="104287" bIns="52144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432" y="2632992"/>
            <a:ext cx="9619774" cy="4007261"/>
          </a:xfrm>
          <a:prstGeom prst="rect">
            <a:avLst/>
          </a:prstGeom>
        </p:spPr>
        <p:txBody>
          <a:bodyPr lIns="104287" tIns="52144" rIns="104287" bIns="52144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4432" y="6887095"/>
            <a:ext cx="2494016" cy="525198"/>
          </a:xfrm>
          <a:prstGeom prst="rect">
            <a:avLst/>
          </a:prstGeom>
          <a:ln/>
        </p:spPr>
        <p:txBody>
          <a:bodyPr lIns="104287" tIns="52144" rIns="104287" bIns="52144"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660190" y="6887095"/>
            <a:ext cx="2494016" cy="525198"/>
          </a:xfrm>
          <a:prstGeom prst="rect">
            <a:avLst/>
          </a:prstGeom>
          <a:ln/>
        </p:spPr>
        <p:txBody>
          <a:bodyPr lIns="104287" tIns="52144" rIns="104287" bIns="52144"/>
          <a:lstStyle>
            <a:lvl1pPr>
              <a:defRPr/>
            </a:lvl1pPr>
          </a:lstStyle>
          <a:p>
            <a:pPr>
              <a:defRPr/>
            </a:pPr>
            <a:fld id="{EC124B40-BA4D-4CC6-BE1C-FA08165D46DE}" type="slidenum">
              <a:rPr lang="en-GB"/>
              <a:pPr>
                <a:defRPr/>
              </a:pPr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16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talia-Malta PowerPoint(02).pd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15"/>
            <a:ext cx="10688638" cy="755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0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mailto:stc.italia-malta@regione.sicilia.it" TargetMode="External"/><Relationship Id="rId3" Type="http://schemas.openxmlformats.org/officeDocument/2006/relationships/hyperlink" Target="mailto:d.bica@regione.sicilia.it" TargetMode="External"/><Relationship Id="rId7" Type="http://schemas.openxmlformats.org/officeDocument/2006/relationships/hyperlink" Target="mailto:maria-elena.muscat@gov.mt" TargetMode="External"/><Relationship Id="rId2" Type="http://schemas.openxmlformats.org/officeDocument/2006/relationships/hyperlink" Target="mailto:dipartimento.programmazione@regione.sicilia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bigail.b.camilleri@gov.mt" TargetMode="External"/><Relationship Id="rId5" Type="http://schemas.openxmlformats.org/officeDocument/2006/relationships/hyperlink" Target="mailto:anthony.c.camilleri@gov.mt" TargetMode="External"/><Relationship Id="rId4" Type="http://schemas.openxmlformats.org/officeDocument/2006/relationships/hyperlink" Target="mailto:area7programmazione@regione.sicilia.i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talia-Malta PowerPoint(01)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0688638" cy="7553135"/>
          </a:xfrm>
          <a:prstGeom prst="rect">
            <a:avLst/>
          </a:prstGeo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801648" y="1753496"/>
            <a:ext cx="9085342" cy="286422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600" b="1" dirty="0" smtClean="0">
                <a:solidFill>
                  <a:srgbClr val="003399"/>
                </a:solidFill>
                <a:latin typeface="Open Sans"/>
                <a:cs typeface="Open Sans"/>
              </a:rPr>
              <a:t>INCONTRO INFORMATIVO </a:t>
            </a:r>
          </a:p>
          <a:p>
            <a:endParaRPr lang="it-IT" sz="2600" b="1" dirty="0" smtClean="0">
              <a:solidFill>
                <a:srgbClr val="003399"/>
              </a:solidFill>
              <a:latin typeface="Open Sans"/>
              <a:cs typeface="Open Sans"/>
            </a:endParaRPr>
          </a:p>
          <a:p>
            <a:r>
              <a:rPr lang="it-IT" sz="2600" b="1" dirty="0">
                <a:solidFill>
                  <a:srgbClr val="003399"/>
                </a:solidFill>
                <a:latin typeface="Open Sans"/>
                <a:cs typeface="Open Sans"/>
              </a:rPr>
              <a:t>Avviso Pubblico n. 3/2022</a:t>
            </a:r>
          </a:p>
          <a:p>
            <a:r>
              <a:rPr lang="it-IT" sz="2600" b="1" dirty="0">
                <a:solidFill>
                  <a:srgbClr val="003399"/>
                </a:solidFill>
                <a:latin typeface="Open Sans"/>
                <a:cs typeface="Open Sans"/>
              </a:rPr>
              <a:t>Azioni di capitalizzazione dei risultati dei progetti di cooperazione finanziati dal programma </a:t>
            </a:r>
            <a:endParaRPr lang="it-IT" sz="2600" b="1" dirty="0" smtClean="0">
              <a:solidFill>
                <a:srgbClr val="003399"/>
              </a:solidFill>
              <a:latin typeface="Open Sans"/>
              <a:cs typeface="Open Sans"/>
            </a:endParaRPr>
          </a:p>
          <a:p>
            <a:r>
              <a:rPr lang="it-IT" sz="2600" b="1" dirty="0" smtClean="0">
                <a:solidFill>
                  <a:srgbClr val="003399"/>
                </a:solidFill>
                <a:latin typeface="Open Sans"/>
                <a:cs typeface="Open Sans"/>
              </a:rPr>
              <a:t>INTERREG </a:t>
            </a:r>
            <a:r>
              <a:rPr lang="it-IT" sz="2600" b="1" dirty="0">
                <a:solidFill>
                  <a:srgbClr val="003399"/>
                </a:solidFill>
                <a:latin typeface="Open Sans"/>
                <a:cs typeface="Open Sans"/>
              </a:rPr>
              <a:t>V – A Italia </a:t>
            </a:r>
            <a:r>
              <a:rPr lang="it-IT" sz="2600" b="1" dirty="0" smtClean="0">
                <a:solidFill>
                  <a:srgbClr val="003399"/>
                </a:solidFill>
                <a:latin typeface="Open Sans"/>
                <a:cs typeface="Open Sans"/>
              </a:rPr>
              <a:t>Malta - Assi </a:t>
            </a:r>
            <a:r>
              <a:rPr lang="it-IT" sz="2600" b="1" dirty="0">
                <a:solidFill>
                  <a:srgbClr val="003399"/>
                </a:solidFill>
                <a:latin typeface="Open Sans"/>
                <a:cs typeface="Open Sans"/>
              </a:rPr>
              <a:t>prioritari I, II, III</a:t>
            </a: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1603295" y="4398531"/>
            <a:ext cx="7482047" cy="80413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it-IT" sz="1800" dirty="0" smtClean="0">
              <a:solidFill>
                <a:srgbClr val="003399"/>
              </a:solidFill>
              <a:latin typeface="Open Sans"/>
              <a:cs typeface="Open Sans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800" dirty="0" smtClean="0">
                <a:solidFill>
                  <a:srgbClr val="003399"/>
                </a:solidFill>
                <a:latin typeface="Open Sans"/>
                <a:cs typeface="Open Sans"/>
              </a:rPr>
              <a:t>4 Agosto 2022 </a:t>
            </a:r>
            <a:r>
              <a:rPr lang="it-IT" sz="1800" b="1" dirty="0" smtClean="0">
                <a:solidFill>
                  <a:srgbClr val="003399"/>
                </a:solidFill>
                <a:latin typeface="Open Sans"/>
                <a:cs typeface="Open Sans"/>
              </a:rPr>
              <a:t>|</a:t>
            </a:r>
            <a:r>
              <a:rPr lang="it-IT" sz="1800" dirty="0" smtClean="0">
                <a:solidFill>
                  <a:srgbClr val="003399"/>
                </a:solidFill>
                <a:latin typeface="Open Sans"/>
                <a:cs typeface="Open Sans"/>
              </a:rPr>
              <a:t> h 09:30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1800" dirty="0" smtClean="0">
                <a:solidFill>
                  <a:srgbClr val="003399"/>
                </a:solidFill>
                <a:latin typeface="Open Sans"/>
                <a:cs typeface="Open Sans"/>
              </a:rPr>
              <a:t>on line</a:t>
            </a:r>
            <a:endParaRPr lang="it-IT" sz="1800" dirty="0">
              <a:solidFill>
                <a:srgbClr val="003399"/>
              </a:solidFill>
              <a:latin typeface="Open Sans"/>
              <a:cs typeface="Open Sans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2873294" y="6180684"/>
            <a:ext cx="7187256" cy="1284164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it-IT" sz="1100" b="1" dirty="0" smtClean="0">
                <a:solidFill>
                  <a:schemeClr val="bg1"/>
                </a:solidFill>
                <a:latin typeface="Open Sans"/>
                <a:cs typeface="Open Sans"/>
              </a:rPr>
              <a:t>Autorità di Gestione - Segretariato Congiunto</a:t>
            </a:r>
            <a:endParaRPr lang="it-IT" sz="1100" b="1" dirty="0">
              <a:solidFill>
                <a:schemeClr val="bg1"/>
              </a:solidFill>
              <a:latin typeface="Open Sans"/>
              <a:cs typeface="Open Sans"/>
            </a:endParaRPr>
          </a:p>
          <a:p>
            <a:pPr marL="0" indent="0" algn="r">
              <a:buNone/>
            </a:pP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Piazza Luigi Sturzo, 36 - 90139 Palermo (IT)</a:t>
            </a:r>
          </a:p>
          <a:p>
            <a:pPr marL="0" indent="0" algn="r">
              <a:buNone/>
            </a:pPr>
            <a:r>
              <a:rPr lang="it-IT" sz="1100" dirty="0" err="1">
                <a:solidFill>
                  <a:schemeClr val="bg1"/>
                </a:solidFill>
                <a:latin typeface="Open Sans"/>
                <a:cs typeface="Open Sans"/>
              </a:rPr>
              <a:t>Tel</a:t>
            </a: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 +39 091 </a:t>
            </a:r>
            <a:r>
              <a:rPr lang="it-IT" sz="1100" dirty="0" smtClean="0">
                <a:solidFill>
                  <a:schemeClr val="bg1"/>
                </a:solidFill>
                <a:latin typeface="Open Sans"/>
                <a:cs typeface="Open Sans"/>
              </a:rPr>
              <a:t>7070036 / 254 / 243 </a:t>
            </a:r>
            <a:r>
              <a:rPr lang="it-IT" sz="1100" dirty="0">
                <a:solidFill>
                  <a:schemeClr val="bg1"/>
                </a:solidFill>
                <a:latin typeface="Open Sans"/>
                <a:cs typeface="Open Sans"/>
              </a:rPr>
              <a:t>/ 186 / 059 - Fax +39 091 7070054</a:t>
            </a:r>
          </a:p>
          <a:p>
            <a:pPr marL="0" indent="0" algn="r">
              <a:buNone/>
            </a:pPr>
            <a:r>
              <a:rPr lang="it-IT" sz="1100" dirty="0" smtClean="0">
                <a:solidFill>
                  <a:schemeClr val="bg1"/>
                </a:solidFill>
                <a:latin typeface="Open Sans"/>
                <a:cs typeface="Open Sans"/>
              </a:rPr>
              <a:t>area7programmazione@regione.sicilia.it  / stc.italia-malta@regione.sicilia.it</a:t>
            </a:r>
            <a:endParaRPr lang="it-IT" sz="11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 marL="0" indent="0" algn="r">
              <a:buNone/>
            </a:pPr>
            <a:r>
              <a:rPr lang="it-IT" sz="1100" dirty="0" err="1">
                <a:solidFill>
                  <a:schemeClr val="bg1"/>
                </a:solidFill>
                <a:latin typeface="Open Sans"/>
                <a:cs typeface="Open Sans"/>
              </a:rPr>
              <a:t>www.italiamalta.eu</a:t>
            </a:r>
            <a:endParaRPr lang="it-IT" sz="11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2195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54326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riteri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di selezione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4067460" y="-70425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340589"/>
              </p:ext>
            </p:extLst>
          </p:nvPr>
        </p:nvGraphicFramePr>
        <p:xfrm>
          <a:off x="0" y="21908"/>
          <a:ext cx="10682514" cy="8013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385"/>
                <a:gridCol w="7049645"/>
                <a:gridCol w="900047"/>
                <a:gridCol w="708409"/>
                <a:gridCol w="170103"/>
                <a:gridCol w="665346"/>
                <a:gridCol w="93854"/>
                <a:gridCol w="569725"/>
              </a:tblGrid>
              <a:tr h="80249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 dirty="0">
                          <a:effectLst/>
                        </a:rPr>
                        <a:t>Requisiti di ammissibilità formale 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262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Conformità Amministrativa  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SI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NO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5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79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1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La proposta progettuale è stata compilata nel formato standard "Application Form" 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Commenti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97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2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L'Application Form è stato redatto in una delle due lingue ufficiali del programma (Italiano e Inglese) ed è stata fornita una sintesi nell'altra lingua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697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3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L'Application Form include tutti i seguenti allegati: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lettera di intenti e cofinanziamento capofila/partner,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copia fronte-retro di un documento di identità del capofila e ciascun partner,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formale atto amministrativo di approvazione della proposta progettuale da parte del capofila,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eventuali permessi o autorizzazioni, laddove pertinente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statuto dell’ente (copia </a:t>
                      </a:r>
                      <a:r>
                        <a:rPr lang="it-IT" sz="1200" dirty="0" err="1">
                          <a:effectLst/>
                          <a:latin typeface="+mj-lt"/>
                        </a:rPr>
                        <a:t>conformizzata</a:t>
                      </a:r>
                      <a:r>
                        <a:rPr lang="it-IT" sz="1200" dirty="0">
                          <a:effectLst/>
                          <a:latin typeface="+mj-lt"/>
                        </a:rPr>
                        <a:t>), per i soli enti privati e organismi di diritto pubblico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ultimi due bilanci approvati, per i soli enti privati e organismi di diritto pubblico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Open Sans"/>
                        <a:buChar char="-"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dichiarazione aiuti di Stato e relativi sub-allegati</a:t>
                      </a:r>
                      <a:endParaRPr lang="it-IT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75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4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L'Application Form e i relativi allegati sono stati trasmessi entro i termini fissati dall’avviso pubblico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34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5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L'Application Form e i relativi allegati riportano tutte le dovute firme e timbri del Capofila/partner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7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6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Le attività progettuali sono perseguite dal proponente nel rispetto delle previsioni contenute nell’art. 6- Azioni ammissibili per ciascuna modalità di capitalizzazione dell’Avviso Pubblico (modalità 1, modalità 2, modalità 3)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4894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smtClean="0">
                          <a:effectLst/>
                          <a:latin typeface="+mj-lt"/>
                        </a:rPr>
                        <a:t> Partenariato 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SI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NO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3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7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Il Capofila e i partner hanno la sede principale e/o operativa, inclusa la competenza amministrativa, nel territorio eleggibile (Art. 7 – Tipologie di beneficiari ammissibili e Aiuti di Stato)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endParaRPr lang="it-IT" sz="1200">
                        <a:effectLst/>
                        <a:latin typeface="+mj-lt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97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8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Il capofila e i partner possiedono uno status giuridico così come previsto dall'Avviso Pubblico (Art. 7 – Tipologie di beneficiari ammissibili e Aiuti di Stato)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>
                          <a:effectLst/>
                        </a:rPr>
                        <a:t> </a:t>
                      </a:r>
                      <a:endParaRPr lang="it-IT" sz="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4894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+mj-lt"/>
                        </a:rPr>
                        <a:t>Aspetti finanziari 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SI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NO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7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9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Il budget del progetto è in linea con tutti i requisiti previsti all’Art. 10 dell’avviso Pubblico e ha </a:t>
                      </a:r>
                      <a:r>
                        <a:rPr lang="it-IT" sz="1200" dirty="0" smtClean="0">
                          <a:effectLst/>
                          <a:latin typeface="+mj-lt"/>
                        </a:rPr>
                        <a:t>una </a:t>
                      </a:r>
                      <a:r>
                        <a:rPr lang="it-IT" sz="1200" dirty="0">
                          <a:effectLst/>
                          <a:latin typeface="+mj-lt"/>
                        </a:rPr>
                        <a:t>dotazione finanziaria (FESR+CN) compresa tra un minimo di € 150.000 ed un massimo di € 1.000.000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+mj-lt"/>
                        </a:rPr>
                        <a:t> </a:t>
                      </a:r>
                      <a:endParaRPr lang="it-IT" sz="120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+mj-lt"/>
                        </a:rPr>
                        <a:t> </a:t>
                      </a:r>
                      <a:endParaRPr lang="it-IT" sz="12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4718" marR="24718" marT="0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endParaRPr lang="it-IT" sz="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87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54326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riteri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di selezione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82588" y="597232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418388"/>
              </p:ext>
            </p:extLst>
          </p:nvPr>
        </p:nvGraphicFramePr>
        <p:xfrm>
          <a:off x="382588" y="1368425"/>
          <a:ext cx="9618662" cy="476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3779"/>
                <a:gridCol w="784883"/>
              </a:tblGrid>
              <a:tr h="476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800" dirty="0">
                          <a:effectLst/>
                        </a:rPr>
                        <a:t>CRITERI DI VALUTAZIONE </a:t>
                      </a:r>
                      <a:r>
                        <a:rPr lang="it-IT" sz="1800" dirty="0" smtClean="0">
                          <a:effectLst/>
                        </a:rPr>
                        <a:t>STRATEGICA</a:t>
                      </a:r>
                      <a:endParaRPr lang="it-IT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600" dirty="0" smtClean="0">
                          <a:effectLst/>
                        </a:rPr>
                        <a:t>200</a:t>
                      </a:r>
                      <a:endParaRPr lang="it-IT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25691"/>
              </p:ext>
            </p:extLst>
          </p:nvPr>
        </p:nvGraphicFramePr>
        <p:xfrm>
          <a:off x="1457739" y="1974434"/>
          <a:ext cx="8543511" cy="2804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08895"/>
                <a:gridCol w="734616"/>
              </a:tblGrid>
              <a:tr h="2718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</a:rPr>
                        <a:t>Idoneità alla capitalizzazione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</a:rPr>
                        <a:t>  30</a:t>
                      </a:r>
                      <a:endParaRPr lang="it-IT" sz="12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182848"/>
              </p:ext>
            </p:extLst>
          </p:nvPr>
        </p:nvGraphicFramePr>
        <p:xfrm>
          <a:off x="1457739" y="2371432"/>
          <a:ext cx="8603146" cy="2804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3402"/>
                <a:gridCol w="739744"/>
              </a:tblGrid>
              <a:tr h="275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Efficacia della capitalizzazione 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06375"/>
              </p:ext>
            </p:extLst>
          </p:nvPr>
        </p:nvGraphicFramePr>
        <p:xfrm>
          <a:off x="1457739" y="2756100"/>
          <a:ext cx="8603146" cy="29521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3402"/>
                <a:gridCol w="739744"/>
              </a:tblGrid>
              <a:tr h="295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Dimensione e carattere transfrontaliero delle azioni di capitalizzazione 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147320"/>
              </p:ext>
            </p:extLst>
          </p:nvPr>
        </p:nvGraphicFramePr>
        <p:xfrm>
          <a:off x="1457739" y="3206060"/>
          <a:ext cx="8605501" cy="3223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65555"/>
                <a:gridCol w="739946"/>
              </a:tblGrid>
              <a:tr h="322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Contributo del progetto al raggiungimento degli obiettivi e risultati del programma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5" name="Tabel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287909"/>
              </p:ext>
            </p:extLst>
          </p:nvPr>
        </p:nvGraphicFramePr>
        <p:xfrm>
          <a:off x="1427922" y="3698494"/>
          <a:ext cx="8573328" cy="2804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/>
                <a:gridCol w="737180"/>
              </a:tblGrid>
              <a:tr h="20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Sostenibilità degli output/realizzazioni e dei risultati del progetto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15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100895"/>
              </p:ext>
            </p:extLst>
          </p:nvPr>
        </p:nvGraphicFramePr>
        <p:xfrm>
          <a:off x="1402375" y="4198724"/>
          <a:ext cx="8573328" cy="2804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8"/>
                <a:gridCol w="737180"/>
              </a:tblGrid>
              <a:tr h="217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Coerenza degli attori rilevanti e competenti a perseguire gli obiettivi e i risultati del progetto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</a:rPr>
                        <a:t>   15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122384"/>
              </p:ext>
            </p:extLst>
          </p:nvPr>
        </p:nvGraphicFramePr>
        <p:xfrm>
          <a:off x="1457739" y="4626317"/>
          <a:ext cx="8573328" cy="2804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36149"/>
                <a:gridCol w="737179"/>
              </a:tblGrid>
              <a:tr h="22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Proporzionalità</a:t>
                      </a:r>
                      <a:r>
                        <a:rPr lang="it-IT" sz="1600" b="1" kern="1200" baseline="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budget rispetto ai risultati </a:t>
                      </a:r>
                      <a:r>
                        <a:rPr lang="it-IT" sz="1600" b="1" kern="1200" baseline="0" dirty="0" err="1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atesi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</a:rPr>
                        <a:t>  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18" name="Tabel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140579"/>
              </p:ext>
            </p:extLst>
          </p:nvPr>
        </p:nvGraphicFramePr>
        <p:xfrm>
          <a:off x="1464365" y="5053047"/>
          <a:ext cx="8598875" cy="33337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7859499"/>
                <a:gridCol w="739376"/>
              </a:tblGrid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b="1" kern="1200" dirty="0" smtClean="0">
                          <a:solidFill>
                            <a:srgbClr val="00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Affidabilità del cronoprogramma</a:t>
                      </a:r>
                      <a:endParaRPr lang="it-IT" sz="1600" b="1" kern="1200" dirty="0">
                        <a:solidFill>
                          <a:srgbClr val="00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solidFill>
                            <a:srgbClr val="003399"/>
                          </a:solidFill>
                          <a:effectLst/>
                        </a:rPr>
                        <a:t>25</a:t>
                      </a:r>
                      <a:endParaRPr lang="it-IT" sz="1600" dirty="0">
                        <a:solidFill>
                          <a:srgbClr val="003399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19" name="Parentesi graffa aperta 18"/>
          <p:cNvSpPr/>
          <p:nvPr/>
        </p:nvSpPr>
        <p:spPr>
          <a:xfrm>
            <a:off x="868975" y="1986720"/>
            <a:ext cx="533400" cy="101188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0" y="2097207"/>
            <a:ext cx="868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C00000"/>
                </a:solidFill>
              </a:rPr>
              <a:t>20 punti minimo per ognuno </a:t>
            </a:r>
            <a:endParaRPr lang="it-IT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60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 di selezione vs Application Form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398411"/>
              </p:ext>
            </p:extLst>
          </p:nvPr>
        </p:nvGraphicFramePr>
        <p:xfrm>
          <a:off x="0" y="1760554"/>
          <a:ext cx="5430384" cy="3987102"/>
        </p:xfrm>
        <a:graphic>
          <a:graphicData uri="http://schemas.openxmlformats.org/drawingml/2006/table">
            <a:tbl>
              <a:tblPr firstRow="1" firstCol="1" bandRow="1"/>
              <a:tblGrid>
                <a:gridCol w="1841631"/>
                <a:gridCol w="1756891"/>
                <a:gridCol w="1294833"/>
                <a:gridCol w="537029"/>
              </a:tblGrid>
              <a:tr h="7702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1.1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Idoneità alla capitalizzazione - capacità dei risultati o dei i singoli output di essere capitalizzati, ovvero trasferiti e riutilizzati, anche all’interno della “community” </a:t>
                      </a:r>
                      <a:r>
                        <a:rPr lang="it-IT" sz="900" b="1" dirty="0" err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WestMED</a:t>
                      </a: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 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5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Sub criteria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Punteggio max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Sezione C.1.1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9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Eccellente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descrizione degli output e/o risultati da trasferire e riutilizzare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Ottima descrizione degli output e/o risultati da trasferire e riutilizzare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25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Buona descrizione degli output e/o risultati da trasferire e riutilizzare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Sufficiente descrizione degli output e/o risultati da trasferire e riutilizzare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15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0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Scadente e/o non descritto e/o non pertinente descrizione degli output e/o risultati da trasferire e riutilizzare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353019"/>
              </p:ext>
            </p:extLst>
          </p:nvPr>
        </p:nvGraphicFramePr>
        <p:xfrm>
          <a:off x="5547745" y="1785258"/>
          <a:ext cx="5163798" cy="396239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63798"/>
              </a:tblGrid>
              <a:tr h="3562805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C.1.1</a:t>
                      </a:r>
                      <a:r>
                        <a:rPr lang="it-IT" sz="10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Quali sono le azioni di capitalizzazione che si intende realizzare in linea con una delle tre modalità proposte dall’Avviso Pubblico (art. 6).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con chiarezza: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1) quali sono gli output/ risultati rilevanti che sono stati raggiunti a conclusione del progetto finanziato nell’ambito del programma INTERREG V-A Italia-Malta;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2) perché tali output/risultati ottenuti a conclusione del progetto finanziato nell’ambito del programma INTERREG V-A Italia-Malta sono ritenuti strategici e possono essere capitalizzati, ovvero trasferiti e riutilizzati, anche all’interno della “community”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WestMED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;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3) perché la modalità di capitalizzazione selezionata è ritenuta la più idonea.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0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C.1.1</a:t>
                      </a:r>
                      <a:r>
                        <a:rPr lang="en-GB" sz="10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en-US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Which are the capitalization activities that are intended to be carried out in line with one of the three mode proposed by the Public Notice (art. 6)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Please, clearly describe: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1) which are the relevant outputs / results achieved after the conclusion of the project financed under the INTERREG V-A Italy-Malta programme;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2) why are these outputs / results achieved after the conclusion of  the project financed under the INTERREG V-A Italy-Malta programme considered strategic and can be capitalized, or transferred and reused, even within the </a:t>
                      </a:r>
                      <a:r>
                        <a:rPr lang="en-US" sz="900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WestMED</a:t>
                      </a: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"community";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3) why is the selected capitalization mode considered the most suitable.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99593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–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Application Form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66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 di selezione vs Application Form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Application Form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394669"/>
              </p:ext>
            </p:extLst>
          </p:nvPr>
        </p:nvGraphicFramePr>
        <p:xfrm>
          <a:off x="128710" y="1790010"/>
          <a:ext cx="5590041" cy="4384929"/>
        </p:xfrm>
        <a:graphic>
          <a:graphicData uri="http://schemas.openxmlformats.org/drawingml/2006/table">
            <a:tbl>
              <a:tblPr firstRow="1" firstCol="1" bandRow="1"/>
              <a:tblGrid>
                <a:gridCol w="1715059"/>
                <a:gridCol w="1883463"/>
                <a:gridCol w="1018939"/>
                <a:gridCol w="972580"/>
              </a:tblGrid>
              <a:tr h="371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1.2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Efficacia della capitalizzazione - chiara descrizione di come si intende capitalizzare i risultati e del coinvolgimento dei potenziali ri-utilizzatori (takers), anche in ambito regionale/nazionale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Sub criteria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Punteggio </a:t>
                      </a:r>
                      <a:r>
                        <a:rPr lang="it-IT" sz="900" b="1" dirty="0" err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max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Sezione C.1.2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Eccellente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descrizione di come si intende capitalizzare i risultati e coinvolgere i riutilizzatori finali (takers)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Ottima descrizione di come si intende capitalizzare i risultati e coinvolgere i riutilizzatori finali (takers) 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25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Buona descrizione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di come si intende capitalizzare i risultati e coinvolgere i riutilizzatori finali (takers)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20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Sufficiente descrizione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di come si intende capitalizzare i risultati e coinvolgere i riutilizzatori finali (takers)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15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Scadente e/o non descritto e/o non pertinente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descrizione di come si intende capitalizzare i risultati e coinvolgere i riutilizzatori finali (takers)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777400"/>
              </p:ext>
            </p:extLst>
          </p:nvPr>
        </p:nvGraphicFramePr>
        <p:xfrm>
          <a:off x="5852547" y="1790009"/>
          <a:ext cx="4525167" cy="438492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25167"/>
              </a:tblGrid>
              <a:tr h="3747058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10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C.1.2</a:t>
                      </a:r>
                      <a:r>
                        <a:rPr lang="it-IT" sz="10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US" sz="1000" b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Efficacia</a:t>
                      </a:r>
                      <a:r>
                        <a:rPr lang="en-US" sz="10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 della </a:t>
                      </a:r>
                      <a:r>
                        <a:rPr lang="en-US" sz="1000" b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capitalizzazione</a:t>
                      </a:r>
                      <a:r>
                        <a:rPr lang="en-US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Cambria"/>
                          <a:cs typeface="Times New Roman"/>
                        </a:rPr>
                        <a:t>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con chiarezza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come si intendono capitalizzare i risultati e attraverso quali azioni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chi sono i potenziali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ri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-utilizzatori (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takers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)</a:t>
                      </a:r>
                      <a:r>
                        <a:rPr lang="it-IT" sz="12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italiani e maltesi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300"/>
                        </a:spcAft>
                        <a:buFont typeface="+mj-lt"/>
                        <a:buAutoNum type="arabicParenR"/>
                      </a:pP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come saranno coinvolti i potenziali 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ri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-utilizzatori (</a:t>
                      </a:r>
                      <a:r>
                        <a:rPr lang="it-IT" sz="900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takers</a:t>
                      </a:r>
                      <a:r>
                        <a:rPr lang="it-IT" sz="900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) italiani e maltesi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i="1" dirty="0">
                          <a:solidFill>
                            <a:srgbClr val="FF0000"/>
                          </a:solidFill>
                          <a:effectLst/>
                          <a:latin typeface="Open Sans"/>
                          <a:ea typeface="SimSun"/>
                          <a:cs typeface="Times New Roman"/>
                        </a:rPr>
                        <a:t> 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b="1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C.1.2 Effectiveness of </a:t>
                      </a:r>
                      <a:r>
                        <a:rPr lang="en-US" sz="1000" b="1" i="1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capitalisation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Please, clearly describe: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1) how the results are intended to be capitalized and through which actions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2) who are the potential Italian and Maltese re-users (takers)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1000" i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3) how potential Italian and Maltese re-users (takers) will be involved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637871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53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412099" y="1159937"/>
            <a:ext cx="3023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348736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Criteri di selezione vs Application Form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673528" y="1173245"/>
            <a:ext cx="282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Application Form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202678"/>
              </p:ext>
            </p:extLst>
          </p:nvPr>
        </p:nvGraphicFramePr>
        <p:xfrm>
          <a:off x="116114" y="1790007"/>
          <a:ext cx="5370286" cy="4384931"/>
        </p:xfrm>
        <a:graphic>
          <a:graphicData uri="http://schemas.openxmlformats.org/drawingml/2006/table">
            <a:tbl>
              <a:tblPr firstRow="1" firstCol="1" bandRow="1"/>
              <a:tblGrid>
                <a:gridCol w="1715059"/>
                <a:gridCol w="1883463"/>
                <a:gridCol w="1106147"/>
                <a:gridCol w="665617"/>
              </a:tblGrid>
              <a:tr h="521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1.3 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Dimensione e carattere transfrontaliero delle azioni di capitalizzazione 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94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Sub criteria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Punteggio max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Sezione C.1.3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4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Eccellente descrizione del carattere transfrontaliero delle  azioni di capitalizzazione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30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91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Ottima descrizione</a:t>
                      </a:r>
                      <a:r>
                        <a:rPr lang="it-IT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del carattere transfrontaliero delle  azioni di capitalizzazione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25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4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Buona descrizione del carattere transfrontaliero delle  azioni di capitalizzazione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20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4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Sufficiente descrizione del carattere transfrontaliero delle  azioni di capitalizzazione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15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6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Scadente e/o non descritto e/o non pertinente descrizione del carattere transfrontaliero delle  azioni di capitalizzazione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i="1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0</a:t>
                      </a:r>
                      <a:endParaRPr lang="it-IT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it-IT" sz="900" b="1" dirty="0">
                          <a:solidFill>
                            <a:srgbClr val="1F497D"/>
                          </a:solidFill>
                          <a:effectLst/>
                          <a:latin typeface="Open Sans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079684"/>
              </p:ext>
            </p:extLst>
          </p:nvPr>
        </p:nvGraphicFramePr>
        <p:xfrm>
          <a:off x="5624626" y="1790006"/>
          <a:ext cx="4593431" cy="43849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593431"/>
              </a:tblGrid>
              <a:tr h="334818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900" b="1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C.1.3 </a:t>
                      </a:r>
                      <a:r>
                        <a:rPr lang="it-IT" sz="900" b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Dimensione e carattere transfrontaliero delle azioni di capitalizzazione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it-IT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Descrivere chiaramente quali impatti produrranno le azioni di capitalizzazione (trasferimento e riuso) a livello transfrontaliero in termini di beneficio per i territori coinvolti dal programma  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C.1.3 Cross-border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size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and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character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of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capitalisation</a:t>
                      </a:r>
                      <a:r>
                        <a:rPr lang="it-IT" sz="900" b="1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it-IT" sz="900" b="1" i="1" dirty="0" err="1">
                          <a:effectLst/>
                          <a:latin typeface="Open Sans"/>
                          <a:ea typeface="SimSun"/>
                          <a:cs typeface="Times New Roman"/>
                        </a:rPr>
                        <a:t>actions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US" sz="900" i="1" dirty="0">
                          <a:effectLst/>
                          <a:latin typeface="Open Sans"/>
                          <a:ea typeface="SimSun"/>
                          <a:cs typeface="Times New Roman"/>
                        </a:rPr>
                        <a:t>Clearly describe which impacts will be generated by the cross-border capitalization actions (transfer and reuse) will in terms of benefit for the territories involved in the program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036747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</a:t>
                      </a:r>
                      <a:r>
                        <a:rPr lang="en-GB" sz="900" dirty="0" err="1">
                          <a:effectLst/>
                          <a:latin typeface="Open Sans"/>
                          <a:ea typeface="Cambria"/>
                          <a:cs typeface="Times New Roman"/>
                        </a:rPr>
                        <a:t>caratteri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en-GB" sz="900" dirty="0">
                          <a:effectLst/>
                          <a:latin typeface="Open Sans"/>
                          <a:ea typeface="Cambria"/>
                          <a:cs typeface="Times New Roman"/>
                        </a:rPr>
                        <a:t>Max 3000 characters</a:t>
                      </a:r>
                      <a:endParaRPr lang="it-I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361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392945"/>
            <a:ext cx="4869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Costi Reali vs Costi Semplificati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arrotondato 2"/>
          <p:cNvSpPr/>
          <p:nvPr/>
        </p:nvSpPr>
        <p:spPr>
          <a:xfrm>
            <a:off x="1029902" y="3628724"/>
            <a:ext cx="2079057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APPLICAZIONE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4697127" y="2213811"/>
            <a:ext cx="5390149" cy="14149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COSTO REALE</a:t>
            </a:r>
          </a:p>
          <a:p>
            <a:pPr algn="ctr"/>
            <a:r>
              <a:rPr lang="it-IT" dirty="0" smtClean="0">
                <a:solidFill>
                  <a:srgbClr val="003399"/>
                </a:solidFill>
              </a:rPr>
              <a:t>Rendicontazione </a:t>
            </a:r>
            <a:r>
              <a:rPr lang="it-IT" u="sng" dirty="0" smtClean="0">
                <a:solidFill>
                  <a:srgbClr val="003399"/>
                </a:solidFill>
              </a:rPr>
              <a:t>attraverso </a:t>
            </a:r>
            <a:r>
              <a:rPr lang="it-IT" u="sng" dirty="0">
                <a:solidFill>
                  <a:srgbClr val="003399"/>
                </a:solidFill>
              </a:rPr>
              <a:t>la presentazione </a:t>
            </a:r>
            <a:r>
              <a:rPr lang="it-IT" dirty="0">
                <a:solidFill>
                  <a:srgbClr val="003399"/>
                </a:solidFill>
              </a:rPr>
              <a:t>di tutti i documenti giustificativi di spesa e di pagamento, fino alla concorrenza dell’importo dichiarato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4697126" y="4543123"/>
            <a:ext cx="5390149" cy="14149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COSTO SEMPLIFICATO</a:t>
            </a:r>
          </a:p>
          <a:p>
            <a:pPr algn="ctr"/>
            <a:r>
              <a:rPr lang="it-IT" dirty="0">
                <a:solidFill>
                  <a:srgbClr val="003399"/>
                </a:solidFill>
              </a:rPr>
              <a:t>R</a:t>
            </a:r>
            <a:r>
              <a:rPr lang="it-IT" dirty="0" smtClean="0">
                <a:solidFill>
                  <a:srgbClr val="003399"/>
                </a:solidFill>
              </a:rPr>
              <a:t>endicontazione </a:t>
            </a:r>
            <a:r>
              <a:rPr lang="it-IT" u="sng" dirty="0" smtClean="0">
                <a:solidFill>
                  <a:srgbClr val="003399"/>
                </a:solidFill>
              </a:rPr>
              <a:t>senza la </a:t>
            </a:r>
            <a:r>
              <a:rPr lang="it-IT" u="sng" dirty="0">
                <a:solidFill>
                  <a:srgbClr val="003399"/>
                </a:solidFill>
              </a:rPr>
              <a:t>presentazione </a:t>
            </a:r>
            <a:r>
              <a:rPr lang="it-IT" dirty="0">
                <a:solidFill>
                  <a:srgbClr val="003399"/>
                </a:solidFill>
              </a:rPr>
              <a:t>dei singoli documenti giustificativi di spesa e di pagamento</a:t>
            </a:r>
          </a:p>
        </p:txBody>
      </p:sp>
      <p:cxnSp>
        <p:nvCxnSpPr>
          <p:cNvPr id="8" name="Connettore 4 7"/>
          <p:cNvCxnSpPr>
            <a:stCxn id="3" idx="3"/>
            <a:endCxn id="4" idx="1"/>
          </p:cNvCxnSpPr>
          <p:nvPr/>
        </p:nvCxnSpPr>
        <p:spPr>
          <a:xfrm flipV="1">
            <a:off x="3108959" y="2921268"/>
            <a:ext cx="1588168" cy="116465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4 9"/>
          <p:cNvCxnSpPr>
            <a:endCxn id="6" idx="1"/>
          </p:cNvCxnSpPr>
          <p:nvPr/>
        </p:nvCxnSpPr>
        <p:spPr>
          <a:xfrm rot="16200000" flipH="1">
            <a:off x="3717756" y="4271210"/>
            <a:ext cx="1164656" cy="79408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07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364807"/>
            <a:ext cx="2971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Costi semplificati  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39250" y="2586041"/>
            <a:ext cx="253841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 smtClean="0">
                <a:solidFill>
                  <a:srgbClr val="003399"/>
                </a:solidFill>
                <a:latin typeface="+mn-lt"/>
              </a:rPr>
              <a:t>Punto chiave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764505" y="2185998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just"/>
            <a:r>
              <a:rPr lang="it-IT" dirty="0">
                <a:solidFill>
                  <a:srgbClr val="003399"/>
                </a:solidFill>
              </a:rPr>
              <a:t>Non è più prescritta </a:t>
            </a:r>
            <a:r>
              <a:rPr lang="it-IT" dirty="0" smtClean="0">
                <a:solidFill>
                  <a:srgbClr val="003399"/>
                </a:solidFill>
              </a:rPr>
              <a:t>la tracciatura </a:t>
            </a:r>
            <a:r>
              <a:rPr lang="it-IT" dirty="0">
                <a:solidFill>
                  <a:srgbClr val="003399"/>
                </a:solidFill>
              </a:rPr>
              <a:t>di ogni euro di spesa cofinanziata in modo da </a:t>
            </a:r>
            <a:r>
              <a:rPr lang="it-IT" dirty="0" smtClean="0">
                <a:solidFill>
                  <a:srgbClr val="003399"/>
                </a:solidFill>
              </a:rPr>
              <a:t>risalire ai </a:t>
            </a:r>
            <a:r>
              <a:rPr lang="it-IT" dirty="0">
                <a:solidFill>
                  <a:srgbClr val="003399"/>
                </a:solidFill>
              </a:rPr>
              <a:t>singoli documenti d'appoggio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 algn="just">
              <a:buAutoNum type="arabicPeriod"/>
            </a:pPr>
            <a:endParaRPr lang="it-IT" dirty="0">
              <a:solidFill>
                <a:srgbClr val="003399"/>
              </a:solidFill>
            </a:endParaRP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480642" y="252839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39250" y="4107209"/>
            <a:ext cx="253841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 smtClean="0">
                <a:solidFill>
                  <a:srgbClr val="003399"/>
                </a:solidFill>
                <a:latin typeface="+mn-lt"/>
              </a:rPr>
              <a:t>Vantaggio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Freccia a destra 7"/>
          <p:cNvSpPr/>
          <p:nvPr/>
        </p:nvSpPr>
        <p:spPr>
          <a:xfrm>
            <a:off x="3480642" y="4049559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4764505" y="3707166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just"/>
            <a:r>
              <a:rPr lang="it-IT" dirty="0" smtClean="0">
                <a:solidFill>
                  <a:srgbClr val="003399"/>
                </a:solidFill>
              </a:rPr>
              <a:t>Notevole riduzione degli oneri ammnistrativi per il beneficiario</a:t>
            </a:r>
          </a:p>
          <a:p>
            <a:pPr marL="342900" indent="-342900" algn="just">
              <a:buAutoNum type="arabicPeriod"/>
            </a:pPr>
            <a:endParaRPr lang="it-IT" dirty="0">
              <a:solidFill>
                <a:srgbClr val="003399"/>
              </a:solidFill>
            </a:endParaRP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39250" y="5494371"/>
            <a:ext cx="2538412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dirty="0" smtClean="0">
                <a:solidFill>
                  <a:srgbClr val="003399"/>
                </a:solidFill>
                <a:latin typeface="+mn-lt"/>
              </a:rPr>
              <a:t>Metodo di calcolo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2" name="Freccia a destra 11"/>
          <p:cNvSpPr/>
          <p:nvPr/>
        </p:nvSpPr>
        <p:spPr>
          <a:xfrm>
            <a:off x="3480642" y="5436721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764505" y="5094328"/>
            <a:ext cx="5529660" cy="11694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ctr"/>
            <a:endParaRPr lang="it-IT" b="1" dirty="0" smtClean="0">
              <a:solidFill>
                <a:srgbClr val="003399"/>
              </a:solidFill>
            </a:endParaRPr>
          </a:p>
          <a:p>
            <a:pPr algn="just"/>
            <a:r>
              <a:rPr lang="it-IT" dirty="0" smtClean="0">
                <a:solidFill>
                  <a:srgbClr val="003399"/>
                </a:solidFill>
              </a:rPr>
              <a:t>Tasso forfettario</a:t>
            </a:r>
          </a:p>
          <a:p>
            <a:pPr marL="342900" indent="-342900" algn="just">
              <a:buAutoNum type="arabicPeriod"/>
            </a:pPr>
            <a:endParaRPr lang="it-IT" dirty="0">
              <a:solidFill>
                <a:srgbClr val="003399"/>
              </a:solidFill>
            </a:endParaRPr>
          </a:p>
          <a:p>
            <a:pPr algn="just"/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0" y="21908"/>
            <a:ext cx="2357377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Opzione costi semplificati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241063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4486806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err="1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CCategorie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di Spesa e Modalità di Rendicontazione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2975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0" y="21908"/>
            <a:ext cx="184731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872839" y="1392945"/>
            <a:ext cx="4477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Modalità di rendicontazione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2" name="Rettangolo arrotondato 1"/>
          <p:cNvSpPr/>
          <p:nvPr/>
        </p:nvSpPr>
        <p:spPr>
          <a:xfrm>
            <a:off x="478971" y="2090057"/>
            <a:ext cx="2598058" cy="5805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Costi del </a:t>
            </a:r>
            <a:r>
              <a:rPr lang="it-IT" altLang="en-US" b="1" dirty="0" smtClean="0">
                <a:solidFill>
                  <a:schemeClr val="bg1"/>
                </a:solidFill>
              </a:rPr>
              <a:t>personale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78971" y="3011715"/>
            <a:ext cx="2598058" cy="5805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Spese d’ufficio e amministrative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478971" y="3860801"/>
            <a:ext cx="2598058" cy="58057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Spese di viaggio e soggiorno</a:t>
            </a:r>
          </a:p>
        </p:txBody>
      </p:sp>
      <p:sp>
        <p:nvSpPr>
          <p:cNvPr id="13" name="Rettangolo arrotondato 12"/>
          <p:cNvSpPr/>
          <p:nvPr/>
        </p:nvSpPr>
        <p:spPr>
          <a:xfrm>
            <a:off x="478971" y="4729453"/>
            <a:ext cx="2598058" cy="58057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Costi per consulenze e servizi esterni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478971" y="5506947"/>
            <a:ext cx="2598058" cy="58057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Spese per attrezzature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3897085" y="2090057"/>
            <a:ext cx="6428696" cy="5805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su base forfettaria pari al 15% dei costi diretti diversi dai costi del personale di detta operazione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3897085" y="3011715"/>
            <a:ext cx="6428696" cy="5805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su base forfettaria pari al 10% dei costi del personale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3897085" y="3860801"/>
            <a:ext cx="6428696" cy="58057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sulla base dei costi reali </a:t>
            </a:r>
            <a:r>
              <a:rPr lang="it-IT" altLang="en-US" b="1" dirty="0" smtClean="0">
                <a:solidFill>
                  <a:schemeClr val="bg1"/>
                </a:solidFill>
              </a:rPr>
              <a:t>per </a:t>
            </a:r>
            <a:r>
              <a:rPr lang="it-IT" altLang="en-US" b="1" dirty="0">
                <a:solidFill>
                  <a:schemeClr val="bg1"/>
                </a:solidFill>
              </a:rPr>
              <a:t>le finalità del progetto </a:t>
            </a:r>
            <a:r>
              <a:rPr lang="it-IT" altLang="en-US" b="1" dirty="0" smtClean="0">
                <a:solidFill>
                  <a:schemeClr val="bg1"/>
                </a:solidFill>
              </a:rPr>
              <a:t>il </a:t>
            </a:r>
            <a:r>
              <a:rPr lang="it-IT" altLang="en-US" b="1" dirty="0">
                <a:solidFill>
                  <a:schemeClr val="bg1"/>
                </a:solidFill>
              </a:rPr>
              <a:t>cui importo complessivo non potrà superare la </a:t>
            </a:r>
            <a:r>
              <a:rPr lang="it-IT" altLang="en-US" b="1" dirty="0" smtClean="0">
                <a:solidFill>
                  <a:schemeClr val="bg1"/>
                </a:solidFill>
              </a:rPr>
              <a:t>% </a:t>
            </a:r>
            <a:r>
              <a:rPr lang="it-IT" altLang="en-US" b="1" dirty="0" err="1" smtClean="0">
                <a:solidFill>
                  <a:schemeClr val="bg1"/>
                </a:solidFill>
              </a:rPr>
              <a:t>max</a:t>
            </a:r>
            <a:r>
              <a:rPr lang="it-IT" altLang="en-US" b="1" dirty="0" smtClean="0">
                <a:solidFill>
                  <a:schemeClr val="bg1"/>
                </a:solidFill>
              </a:rPr>
              <a:t> </a:t>
            </a:r>
            <a:r>
              <a:rPr lang="it-IT" altLang="en-US" b="1" dirty="0">
                <a:solidFill>
                  <a:schemeClr val="bg1"/>
                </a:solidFill>
              </a:rPr>
              <a:t>del 2% del </a:t>
            </a:r>
            <a:r>
              <a:rPr lang="it-IT" altLang="en-US" b="1" dirty="0" smtClean="0">
                <a:solidFill>
                  <a:schemeClr val="bg1"/>
                </a:solidFill>
              </a:rPr>
              <a:t>progetto</a:t>
            </a:r>
            <a:endParaRPr lang="it-IT" altLang="en-US" b="1" dirty="0">
              <a:solidFill>
                <a:schemeClr val="bg1"/>
              </a:solidFill>
            </a:endParaRPr>
          </a:p>
        </p:txBody>
      </p:sp>
      <p:sp>
        <p:nvSpPr>
          <p:cNvPr id="18" name="Rettangolo arrotondato 17"/>
          <p:cNvSpPr/>
          <p:nvPr/>
        </p:nvSpPr>
        <p:spPr>
          <a:xfrm>
            <a:off x="3897085" y="4729453"/>
            <a:ext cx="6428696" cy="58057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sulla base dei costi reali documentati per le finalità del progetto e per le verifiche di primo livello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897085" y="5481992"/>
            <a:ext cx="6428696" cy="58057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it-IT" altLang="en-US" b="1" dirty="0">
                <a:solidFill>
                  <a:schemeClr val="bg1"/>
                </a:solidFill>
              </a:rPr>
              <a:t>sulla base dei costi reali documentati per le finalità del progetto</a:t>
            </a:r>
          </a:p>
        </p:txBody>
      </p:sp>
      <p:sp>
        <p:nvSpPr>
          <p:cNvPr id="3" name="Freccia a destra 2"/>
          <p:cNvSpPr/>
          <p:nvPr/>
        </p:nvSpPr>
        <p:spPr>
          <a:xfrm>
            <a:off x="3286165" y="2138027"/>
            <a:ext cx="373413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3309915" y="3059685"/>
            <a:ext cx="373413" cy="484632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>
            <a:off x="3286164" y="3860801"/>
            <a:ext cx="373413" cy="484632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>
            <a:off x="3286163" y="4777423"/>
            <a:ext cx="373413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/>
          <p:cNvSpPr/>
          <p:nvPr/>
        </p:nvSpPr>
        <p:spPr>
          <a:xfrm>
            <a:off x="3309914" y="5554917"/>
            <a:ext cx="373413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9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6158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 – Costi del personale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42843" y="3028686"/>
            <a:ext cx="1138529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COSA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0628" y="2096263"/>
            <a:ext cx="7619592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spese </a:t>
            </a:r>
            <a:r>
              <a:rPr lang="it-IT" sz="2000" dirty="0">
                <a:solidFill>
                  <a:srgbClr val="003399"/>
                </a:solidFill>
              </a:rPr>
              <a:t>per retribuzioni, connesse alle attività che l'entità non svolgerebbe se l'operazione in questione non fosse realizzata, stabilite in un contratto di impiego/di lavoro</a:t>
            </a:r>
          </a:p>
        </p:txBody>
      </p:sp>
      <p:sp>
        <p:nvSpPr>
          <p:cNvPr id="10" name="Rettangolo 9"/>
          <p:cNvSpPr/>
          <p:nvPr/>
        </p:nvSpPr>
        <p:spPr>
          <a:xfrm>
            <a:off x="2890628" y="3236435"/>
            <a:ext cx="7619592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ogni </a:t>
            </a:r>
            <a:r>
              <a:rPr lang="it-IT" sz="2000" dirty="0">
                <a:solidFill>
                  <a:srgbClr val="003399"/>
                </a:solidFill>
              </a:rPr>
              <a:t>altro costo direttamente correlato ai pagamenti delle </a:t>
            </a:r>
            <a:r>
              <a:rPr lang="it-IT" sz="2000" dirty="0" smtClean="0">
                <a:solidFill>
                  <a:srgbClr val="003399"/>
                </a:solidFill>
              </a:rPr>
              <a:t>retribuzioni  sostenuto dal datore di lavoro e non recuperabile (es. imposte contributi ecc.)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1" name="Connettore 4 10"/>
          <p:cNvCxnSpPr>
            <a:stCxn id="7" idx="3"/>
            <a:endCxn id="8" idx="1"/>
          </p:cNvCxnSpPr>
          <p:nvPr/>
        </p:nvCxnSpPr>
        <p:spPr>
          <a:xfrm flipV="1">
            <a:off x="1581372" y="2604095"/>
            <a:ext cx="1309256" cy="609257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4 11"/>
          <p:cNvCxnSpPr>
            <a:stCxn id="7" idx="3"/>
            <a:endCxn id="10" idx="1"/>
          </p:cNvCxnSpPr>
          <p:nvPr/>
        </p:nvCxnSpPr>
        <p:spPr>
          <a:xfrm>
            <a:off x="1581372" y="3213352"/>
            <a:ext cx="1309256" cy="53091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442842" y="4983559"/>
            <a:ext cx="11385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COME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890628" y="4658755"/>
            <a:ext cx="2014859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Tempo Pieno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2890628" y="5265075"/>
            <a:ext cx="201486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Tempo Parziale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28" name="Connettore 4 27"/>
          <p:cNvCxnSpPr>
            <a:stCxn id="25" idx="3"/>
            <a:endCxn id="26" idx="1"/>
          </p:cNvCxnSpPr>
          <p:nvPr/>
        </p:nvCxnSpPr>
        <p:spPr>
          <a:xfrm flipV="1">
            <a:off x="1581371" y="4858810"/>
            <a:ext cx="1309257" cy="309415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4 28"/>
          <p:cNvCxnSpPr>
            <a:stCxn id="25" idx="3"/>
            <a:endCxn id="27" idx="1"/>
          </p:cNvCxnSpPr>
          <p:nvPr/>
        </p:nvCxnSpPr>
        <p:spPr>
          <a:xfrm>
            <a:off x="1581371" y="5168225"/>
            <a:ext cx="1309257" cy="29690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endCxn id="36" idx="1"/>
          </p:cNvCxnSpPr>
          <p:nvPr/>
        </p:nvCxnSpPr>
        <p:spPr>
          <a:xfrm>
            <a:off x="4893112" y="5465130"/>
            <a:ext cx="5817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35"/>
          <p:cNvSpPr/>
          <p:nvPr/>
        </p:nvSpPr>
        <p:spPr>
          <a:xfrm>
            <a:off x="5474833" y="5265075"/>
            <a:ext cx="5035387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1 h lavoro = Costo lavoro lordo annuo/1720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139172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10" grpId="0" animBg="1"/>
      <p:bldP spid="25" grpId="0" animBg="1"/>
      <p:bldP spid="26" grpId="0" animBg="1"/>
      <p:bldP spid="27" grpId="0" animBg="1"/>
      <p:bldP spid="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8186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 – Spese d’Ufficio e Amministrative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a)	canone di locazione degli uffici; </a:t>
            </a:r>
          </a:p>
          <a:p>
            <a:r>
              <a:rPr lang="it-IT" dirty="0">
                <a:solidFill>
                  <a:srgbClr val="003399"/>
                </a:solidFill>
              </a:rPr>
              <a:t>b)	assicurazioni e imposte relative agli edifici che ospitano il personale e alle attrezzature </a:t>
            </a:r>
            <a:r>
              <a:rPr lang="it-IT" dirty="0" smtClean="0">
                <a:solidFill>
                  <a:srgbClr val="003399"/>
                </a:solidFill>
              </a:rPr>
              <a:t>	d'ufficio </a:t>
            </a:r>
            <a:r>
              <a:rPr lang="it-IT" dirty="0">
                <a:solidFill>
                  <a:srgbClr val="003399"/>
                </a:solidFill>
              </a:rPr>
              <a:t>(ad esempio, assicurazioni incendio, furto); </a:t>
            </a:r>
          </a:p>
          <a:p>
            <a:r>
              <a:rPr lang="it-IT" dirty="0">
                <a:solidFill>
                  <a:srgbClr val="003399"/>
                </a:solidFill>
              </a:rPr>
              <a:t>c)	consumi per le utenze (ad esempio, elettricità, riscaldamento, acqua); </a:t>
            </a:r>
          </a:p>
          <a:p>
            <a:r>
              <a:rPr lang="it-IT" dirty="0">
                <a:solidFill>
                  <a:srgbClr val="003399"/>
                </a:solidFill>
              </a:rPr>
              <a:t>d)	forniture per ufficio; </a:t>
            </a:r>
          </a:p>
          <a:p>
            <a:r>
              <a:rPr lang="it-IT" dirty="0">
                <a:solidFill>
                  <a:srgbClr val="003399"/>
                </a:solidFill>
              </a:rPr>
              <a:t>e)	contabilità generale all'interno dell'organizzazione beneficiaria; </a:t>
            </a:r>
          </a:p>
          <a:p>
            <a:r>
              <a:rPr lang="it-IT" dirty="0">
                <a:solidFill>
                  <a:srgbClr val="003399"/>
                </a:solidFill>
              </a:rPr>
              <a:t>f)	archivi; </a:t>
            </a:r>
          </a:p>
          <a:p>
            <a:r>
              <a:rPr lang="it-IT" dirty="0">
                <a:solidFill>
                  <a:srgbClr val="003399"/>
                </a:solidFill>
              </a:rPr>
              <a:t>g)	manutenzione, pulizie e riparazioni; </a:t>
            </a:r>
          </a:p>
          <a:p>
            <a:r>
              <a:rPr lang="it-IT" dirty="0">
                <a:solidFill>
                  <a:srgbClr val="003399"/>
                </a:solidFill>
              </a:rPr>
              <a:t>h)	sicurezza; </a:t>
            </a:r>
          </a:p>
          <a:p>
            <a:r>
              <a:rPr lang="it-IT" dirty="0">
                <a:solidFill>
                  <a:srgbClr val="003399"/>
                </a:solidFill>
              </a:rPr>
              <a:t>i)	sistemi informatici; </a:t>
            </a:r>
          </a:p>
          <a:p>
            <a:r>
              <a:rPr lang="it-IT" dirty="0">
                <a:solidFill>
                  <a:srgbClr val="003399"/>
                </a:solidFill>
              </a:rPr>
              <a:t>j)	comunicazione (ad esempio, telefono, fax, Internet, servizi postali, biglietti da visita); </a:t>
            </a:r>
          </a:p>
          <a:p>
            <a:r>
              <a:rPr lang="it-IT" dirty="0">
                <a:solidFill>
                  <a:srgbClr val="003399"/>
                </a:solidFill>
              </a:rPr>
              <a:t>k)	spese bancarie di apertura e gestione del conto o dei conti, qualora l'attuazione </a:t>
            </a:r>
            <a:r>
              <a:rPr lang="it-IT" dirty="0" smtClean="0">
                <a:solidFill>
                  <a:srgbClr val="003399"/>
                </a:solidFill>
              </a:rPr>
              <a:t>	dell'operazione </a:t>
            </a:r>
            <a:r>
              <a:rPr lang="it-IT" dirty="0">
                <a:solidFill>
                  <a:srgbClr val="003399"/>
                </a:solidFill>
              </a:rPr>
              <a:t>richieda l'apertura di un conto separato; </a:t>
            </a:r>
          </a:p>
          <a:p>
            <a:r>
              <a:rPr lang="it-IT" dirty="0">
                <a:solidFill>
                  <a:srgbClr val="003399"/>
                </a:solidFill>
              </a:rPr>
              <a:t>l)	oneri associati alle transazioni finanziarie transnazionali</a:t>
            </a:r>
            <a:endParaRPr lang="it-IT" dirty="0" smtClean="0">
              <a:solidFill>
                <a:srgbClr val="003399"/>
              </a:solidFill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34970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526888" y="845381"/>
            <a:ext cx="39869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0" cap="none" spc="0" normalizeH="0" baseline="0" noProof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ea typeface="ＭＳ Ｐゴシック" charset="0"/>
              </a:rPr>
              <a:t>Indice degli argomenti</a:t>
            </a:r>
            <a:endParaRPr kumimoji="0" lang="it-IT" b="0" i="0" u="none" strike="noStrike" kern="0" cap="none" spc="0" normalizeH="0" baseline="0" noProof="0" dirty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95533" y="1417004"/>
            <a:ext cx="85096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647DB9"/>
                </a:solidFill>
                <a:latin typeface="Calibri" pitchFamily="34" charset="0"/>
              </a:rPr>
              <a:t>Avviso 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pubblico </a:t>
            </a:r>
            <a:r>
              <a:rPr lang="it-IT" sz="2000" b="1" dirty="0" smtClean="0">
                <a:solidFill>
                  <a:srgbClr val="647DB9"/>
                </a:solidFill>
                <a:latin typeface="Calibri" pitchFamily="34" charset="0"/>
              </a:rPr>
              <a:t>n. 3/2022</a:t>
            </a:r>
            <a:endParaRPr lang="it-IT" sz="2000" b="1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899591" y="1828222"/>
            <a:ext cx="85096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Capitalizzazione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Modalità di capitalizzazione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Caratteristiche </a:t>
            </a: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dei progetti 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Dotazioni finanziarie 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B</a:t>
            </a: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eneficiari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25221" y="3305925"/>
            <a:ext cx="85096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C</a:t>
            </a:r>
            <a:r>
              <a:rPr lang="it-IT" sz="2000" b="1" dirty="0" smtClean="0">
                <a:solidFill>
                  <a:srgbClr val="647DB9"/>
                </a:solidFill>
                <a:latin typeface="Calibri" pitchFamily="34" charset="0"/>
              </a:rPr>
              <a:t>riteri 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di selezione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899589" y="3693665"/>
            <a:ext cx="8509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Requisiti di ammissibilità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Valutazione qualitativa 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37256" y="5398177"/>
            <a:ext cx="85096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647DB9"/>
                </a:solidFill>
                <a:latin typeface="Calibri" pitchFamily="34" charset="0"/>
              </a:rPr>
              <a:t>Application </a:t>
            </a:r>
            <a:r>
              <a:rPr lang="it-IT" sz="2000" b="1" dirty="0">
                <a:solidFill>
                  <a:srgbClr val="647DB9"/>
                </a:solidFill>
                <a:latin typeface="Calibri" pitchFamily="34" charset="0"/>
              </a:rPr>
              <a:t>Form e allegati</a:t>
            </a:r>
          </a:p>
        </p:txBody>
      </p:sp>
      <p:sp>
        <p:nvSpPr>
          <p:cNvPr id="9" name="Rettangolo 8"/>
          <p:cNvSpPr/>
          <p:nvPr/>
        </p:nvSpPr>
        <p:spPr>
          <a:xfrm>
            <a:off x="899591" y="5739877"/>
            <a:ext cx="8509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Sezione Word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>
                <a:solidFill>
                  <a:srgbClr val="647DB9"/>
                </a:solidFill>
                <a:latin typeface="Calibri" pitchFamily="34" charset="0"/>
              </a:rPr>
              <a:t>Sezione Excel 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Allegati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37685" y="4339996"/>
            <a:ext cx="85096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342900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647DB9"/>
                </a:solidFill>
                <a:latin typeface="Calibri" pitchFamily="34" charset="0"/>
              </a:rPr>
              <a:t>Spese ammissibili</a:t>
            </a:r>
            <a:endParaRPr lang="it-IT" sz="2000" b="1" dirty="0">
              <a:solidFill>
                <a:srgbClr val="647DB9"/>
              </a:solidFill>
              <a:latin typeface="Calibri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90560" y="4715210"/>
            <a:ext cx="8509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Costi reali vs Costi Semplificati</a:t>
            </a:r>
          </a:p>
          <a:p>
            <a:pPr marL="360000" indent="-285750">
              <a:buFont typeface="Arial" panose="020B0604020202020204" pitchFamily="34" charset="0"/>
              <a:buChar char="•"/>
              <a:defRPr/>
            </a:pPr>
            <a:r>
              <a:rPr lang="it-IT" dirty="0" smtClean="0">
                <a:solidFill>
                  <a:srgbClr val="647DB9"/>
                </a:solidFill>
                <a:latin typeface="Calibri" pitchFamily="34" charset="0"/>
              </a:rPr>
              <a:t>Categorie di spesa e Modalità di rendicontazione</a:t>
            </a:r>
            <a:endParaRPr lang="it-IT" dirty="0">
              <a:solidFill>
                <a:srgbClr val="647DB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7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7498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 – Spese di viaggio e soggiorno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a)	spese di viaggio (ad esempio, biglietti, assicurazioni di viaggio e assicurazione auto, </a:t>
            </a:r>
            <a:r>
              <a:rPr lang="it-IT" dirty="0" smtClean="0">
                <a:solidFill>
                  <a:srgbClr val="003399"/>
                </a:solidFill>
              </a:rPr>
              <a:t>	carburante</a:t>
            </a:r>
            <a:r>
              <a:rPr lang="it-IT" dirty="0">
                <a:solidFill>
                  <a:srgbClr val="003399"/>
                </a:solidFill>
              </a:rPr>
              <a:t>, rimborso auto chilometrico, pedaggi e spese di parcheggio); </a:t>
            </a:r>
          </a:p>
          <a:p>
            <a:r>
              <a:rPr lang="it-IT" dirty="0">
                <a:solidFill>
                  <a:srgbClr val="003399"/>
                </a:solidFill>
              </a:rPr>
              <a:t>b)	spese di vitto; </a:t>
            </a:r>
          </a:p>
          <a:p>
            <a:r>
              <a:rPr lang="it-IT" dirty="0">
                <a:solidFill>
                  <a:srgbClr val="003399"/>
                </a:solidFill>
              </a:rPr>
              <a:t>c)	spese di soggiorno; </a:t>
            </a:r>
          </a:p>
          <a:p>
            <a:r>
              <a:rPr lang="it-IT" dirty="0">
                <a:solidFill>
                  <a:srgbClr val="003399"/>
                </a:solidFill>
              </a:rPr>
              <a:t>d)	spese per i visti; </a:t>
            </a:r>
          </a:p>
          <a:p>
            <a:r>
              <a:rPr lang="it-IT" dirty="0">
                <a:solidFill>
                  <a:srgbClr val="003399"/>
                </a:solidFill>
              </a:rPr>
              <a:t>e)	indennità giornaliere.</a:t>
            </a:r>
          </a:p>
        </p:txBody>
      </p:sp>
      <p:sp>
        <p:nvSpPr>
          <p:cNvPr id="5" name="Rettangolo 4"/>
          <p:cNvSpPr/>
          <p:nvPr/>
        </p:nvSpPr>
        <p:spPr>
          <a:xfrm>
            <a:off x="527125" y="4927462"/>
            <a:ext cx="161364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ATTENZIONE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90627" y="3981023"/>
            <a:ext cx="740444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Spese ammissibili </a:t>
            </a:r>
            <a:r>
              <a:rPr lang="it-IT" sz="2000" dirty="0">
                <a:solidFill>
                  <a:srgbClr val="003399"/>
                </a:solidFill>
              </a:rPr>
              <a:t>se previste da regolamenti/circolari </a:t>
            </a:r>
            <a:r>
              <a:rPr lang="it-IT" sz="2000" dirty="0" smtClean="0">
                <a:solidFill>
                  <a:srgbClr val="003399"/>
                </a:solidFill>
              </a:rPr>
              <a:t>interne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90627" y="5769742"/>
            <a:ext cx="740444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003399"/>
                </a:solidFill>
              </a:rPr>
              <a:t>Le spese </a:t>
            </a:r>
            <a:r>
              <a:rPr lang="it-IT" sz="2000" dirty="0" smtClean="0">
                <a:solidFill>
                  <a:srgbClr val="003399"/>
                </a:solidFill>
              </a:rPr>
              <a:t>di viaggio di </a:t>
            </a:r>
            <a:r>
              <a:rPr lang="it-IT" sz="2000" dirty="0">
                <a:solidFill>
                  <a:srgbClr val="003399"/>
                </a:solidFill>
              </a:rPr>
              <a:t>esperti </a:t>
            </a:r>
            <a:r>
              <a:rPr lang="it-IT" sz="2000" dirty="0" smtClean="0">
                <a:solidFill>
                  <a:srgbClr val="003399"/>
                </a:solidFill>
              </a:rPr>
              <a:t>rientrano </a:t>
            </a:r>
            <a:r>
              <a:rPr lang="it-IT" sz="2000" dirty="0">
                <a:solidFill>
                  <a:srgbClr val="003399"/>
                </a:solidFill>
              </a:rPr>
              <a:t>nei costi per </a:t>
            </a:r>
            <a:r>
              <a:rPr lang="it-IT" sz="2000" dirty="0" smtClean="0">
                <a:solidFill>
                  <a:srgbClr val="003399"/>
                </a:solidFill>
              </a:rPr>
              <a:t>consulenze</a:t>
            </a:r>
            <a:endParaRPr lang="it-IT" sz="2000" dirty="0">
              <a:solidFill>
                <a:srgbClr val="003399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90626" y="4912073"/>
            <a:ext cx="740444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In mancanza di regolamenti si applicano quelli della Regione Siciliana 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0" name="Connettore 4 9"/>
          <p:cNvCxnSpPr>
            <a:stCxn id="5" idx="3"/>
            <a:endCxn id="7" idx="1"/>
          </p:cNvCxnSpPr>
          <p:nvPr/>
        </p:nvCxnSpPr>
        <p:spPr>
          <a:xfrm flipV="1">
            <a:off x="2140772" y="4181078"/>
            <a:ext cx="749855" cy="93105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5" idx="3"/>
            <a:endCxn id="9" idx="1"/>
          </p:cNvCxnSpPr>
          <p:nvPr/>
        </p:nvCxnSpPr>
        <p:spPr>
          <a:xfrm>
            <a:off x="2140772" y="5112128"/>
            <a:ext cx="74985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4 13"/>
          <p:cNvCxnSpPr>
            <a:stCxn id="5" idx="3"/>
            <a:endCxn id="8" idx="1"/>
          </p:cNvCxnSpPr>
          <p:nvPr/>
        </p:nvCxnSpPr>
        <p:spPr>
          <a:xfrm>
            <a:off x="2140772" y="5112128"/>
            <a:ext cx="749855" cy="85766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336634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74203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 – Consulenze e servizi esterni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1926922"/>
            <a:ext cx="9380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studi </a:t>
            </a:r>
            <a:r>
              <a:rPr lang="it-IT" dirty="0">
                <a:solidFill>
                  <a:srgbClr val="003399"/>
                </a:solidFill>
              </a:rPr>
              <a:t>o indagini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formazione</a:t>
            </a:r>
            <a:r>
              <a:rPr lang="it-IT" dirty="0">
                <a:solidFill>
                  <a:srgbClr val="003399"/>
                </a:solidFill>
              </a:rPr>
              <a:t>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traduzioni</a:t>
            </a:r>
            <a:r>
              <a:rPr lang="it-IT" dirty="0">
                <a:solidFill>
                  <a:srgbClr val="003399"/>
                </a:solidFill>
              </a:rPr>
              <a:t>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sistemi </a:t>
            </a:r>
            <a:r>
              <a:rPr lang="it-IT" dirty="0">
                <a:solidFill>
                  <a:srgbClr val="003399"/>
                </a:solidFill>
              </a:rPr>
              <a:t>informatici e creazione, modifiche e aggiornamenti di siti web;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attività </a:t>
            </a:r>
            <a:r>
              <a:rPr lang="it-IT" dirty="0">
                <a:solidFill>
                  <a:srgbClr val="003399"/>
                </a:solidFill>
              </a:rPr>
              <a:t>di promozione, comunicazione, pubblicità o informazione collegate a </a:t>
            </a:r>
            <a:r>
              <a:rPr lang="it-IT" dirty="0" smtClean="0">
                <a:solidFill>
                  <a:srgbClr val="003399"/>
                </a:solidFill>
              </a:rPr>
              <a:t>un'operazione;</a:t>
            </a: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gestione </a:t>
            </a:r>
            <a:r>
              <a:rPr lang="it-IT" dirty="0">
                <a:solidFill>
                  <a:srgbClr val="003399"/>
                </a:solidFill>
              </a:rPr>
              <a:t>finanziaria;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servizi </a:t>
            </a:r>
            <a:r>
              <a:rPr lang="it-IT" dirty="0">
                <a:solidFill>
                  <a:srgbClr val="003399"/>
                </a:solidFill>
              </a:rPr>
              <a:t>correlati all'organizzazione e attuazione di eventi o riunioni </a:t>
            </a:r>
            <a:r>
              <a:rPr lang="it-IT" dirty="0" smtClean="0">
                <a:solidFill>
                  <a:srgbClr val="003399"/>
                </a:solidFill>
              </a:rPr>
              <a:t>(locazione, interpretazione</a:t>
            </a:r>
            <a:r>
              <a:rPr lang="it-IT" dirty="0">
                <a:solidFill>
                  <a:srgbClr val="003399"/>
                </a:solidFill>
              </a:rPr>
              <a:t>);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partecipazione </a:t>
            </a:r>
            <a:r>
              <a:rPr lang="it-IT" dirty="0">
                <a:solidFill>
                  <a:srgbClr val="003399"/>
                </a:solidFill>
              </a:rPr>
              <a:t>a eventi (ad esempio, quote di iscrizione); 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servizi </a:t>
            </a:r>
            <a:r>
              <a:rPr lang="it-IT" dirty="0">
                <a:solidFill>
                  <a:srgbClr val="003399"/>
                </a:solidFill>
              </a:rPr>
              <a:t>di consulenza legale e servizi notarili, consulenza tecnica e </a:t>
            </a:r>
            <a:r>
              <a:rPr lang="it-IT" dirty="0" smtClean="0">
                <a:solidFill>
                  <a:srgbClr val="003399"/>
                </a:solidFill>
              </a:rPr>
              <a:t>finanziaria</a:t>
            </a:r>
            <a:r>
              <a:rPr lang="it-IT" dirty="0">
                <a:solidFill>
                  <a:srgbClr val="003399"/>
                </a:solidFill>
              </a:rPr>
              <a:t> </a:t>
            </a:r>
            <a:r>
              <a:rPr lang="it-IT" dirty="0" smtClean="0">
                <a:solidFill>
                  <a:srgbClr val="003399"/>
                </a:solidFill>
              </a:rPr>
              <a:t>ecc.; </a:t>
            </a:r>
          </a:p>
          <a:p>
            <a:pPr marL="342900" indent="-342900"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diritti </a:t>
            </a:r>
            <a:r>
              <a:rPr lang="it-IT" dirty="0">
                <a:solidFill>
                  <a:srgbClr val="003399"/>
                </a:solidFill>
              </a:rPr>
              <a:t>di proprietà intellettuale; </a:t>
            </a:r>
          </a:p>
          <a:p>
            <a:pPr marL="342900" indent="-342900">
              <a:buAutoNum type="alphaLcParenR" startAt="11"/>
            </a:pPr>
            <a:r>
              <a:rPr lang="it-IT" dirty="0" smtClean="0">
                <a:solidFill>
                  <a:srgbClr val="003399"/>
                </a:solidFill>
              </a:rPr>
              <a:t>verifiche </a:t>
            </a:r>
            <a:r>
              <a:rPr lang="it-IT" dirty="0">
                <a:solidFill>
                  <a:srgbClr val="003399"/>
                </a:solidFill>
              </a:rPr>
              <a:t>di cui all'articolo 125, paragrafo 4, lettera a), del regolamento (UE) n. 1303/2013 </a:t>
            </a:r>
          </a:p>
          <a:p>
            <a:pPr marL="342900" indent="-342900">
              <a:buAutoNum type="alphaLcParenR" startAt="11"/>
            </a:pPr>
            <a:r>
              <a:rPr lang="it-IT" dirty="0" smtClean="0">
                <a:solidFill>
                  <a:srgbClr val="003399"/>
                </a:solidFill>
              </a:rPr>
              <a:t>garanzie </a:t>
            </a:r>
            <a:r>
              <a:rPr lang="it-IT" dirty="0">
                <a:solidFill>
                  <a:srgbClr val="003399"/>
                </a:solidFill>
              </a:rPr>
              <a:t>fornite da una banca o da un altro istituto finanziario, </a:t>
            </a:r>
          </a:p>
          <a:p>
            <a:pPr marL="342900" indent="-342900">
              <a:buAutoNum type="alphaLcParenR" startAt="11"/>
            </a:pPr>
            <a:r>
              <a:rPr lang="it-IT" dirty="0" smtClean="0">
                <a:solidFill>
                  <a:srgbClr val="003399"/>
                </a:solidFill>
              </a:rPr>
              <a:t>spese </a:t>
            </a:r>
            <a:r>
              <a:rPr lang="it-IT" dirty="0">
                <a:solidFill>
                  <a:srgbClr val="003399"/>
                </a:solidFill>
              </a:rPr>
              <a:t>di viaggio e soggiorno di esperti, oratori, presidenti di riunione e </a:t>
            </a:r>
            <a:r>
              <a:rPr lang="it-IT" dirty="0" err="1" smtClean="0">
                <a:solidFill>
                  <a:srgbClr val="003399"/>
                </a:solidFill>
              </a:rPr>
              <a:t>consulentiù</a:t>
            </a:r>
            <a:endParaRPr lang="it-IT" dirty="0" smtClean="0">
              <a:solidFill>
                <a:srgbClr val="003399"/>
              </a:solidFill>
            </a:endParaRPr>
          </a:p>
          <a:p>
            <a:pPr marL="342900" indent="-342900">
              <a:buAutoNum type="alphaLcParenR" startAt="11"/>
            </a:pPr>
            <a:r>
              <a:rPr lang="it-IT" dirty="0" smtClean="0">
                <a:solidFill>
                  <a:srgbClr val="003399"/>
                </a:solidFill>
              </a:rPr>
              <a:t>altre </a:t>
            </a:r>
            <a:r>
              <a:rPr lang="it-IT" dirty="0">
                <a:solidFill>
                  <a:srgbClr val="003399"/>
                </a:solidFill>
              </a:rPr>
              <a:t>consulenze e servizi specifici necessari per le operazioni</a:t>
            </a:r>
          </a:p>
        </p:txBody>
      </p:sp>
      <p:sp>
        <p:nvSpPr>
          <p:cNvPr id="5" name="Rettangolo 4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15808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21908"/>
            <a:ext cx="1726755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23528" y="1392945"/>
            <a:ext cx="66781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Categorie di spesa – Spese per attrezzature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125" y="2086983"/>
            <a:ext cx="9380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a)	attrezzature per ufficio; </a:t>
            </a:r>
          </a:p>
          <a:p>
            <a:r>
              <a:rPr lang="it-IT" dirty="0">
                <a:solidFill>
                  <a:srgbClr val="003399"/>
                </a:solidFill>
              </a:rPr>
              <a:t>b)	hardware e software; </a:t>
            </a:r>
          </a:p>
          <a:p>
            <a:r>
              <a:rPr lang="it-IT" dirty="0">
                <a:solidFill>
                  <a:srgbClr val="003399"/>
                </a:solidFill>
              </a:rPr>
              <a:t>c)	mobilio e accessori; </a:t>
            </a:r>
          </a:p>
          <a:p>
            <a:r>
              <a:rPr lang="it-IT" dirty="0">
                <a:solidFill>
                  <a:srgbClr val="003399"/>
                </a:solidFill>
              </a:rPr>
              <a:t>d)	apparecchiature di laboratorio; </a:t>
            </a:r>
          </a:p>
          <a:p>
            <a:r>
              <a:rPr lang="it-IT" dirty="0">
                <a:solidFill>
                  <a:srgbClr val="003399"/>
                </a:solidFill>
              </a:rPr>
              <a:t>e)	strumenti e macchinari; </a:t>
            </a:r>
          </a:p>
          <a:p>
            <a:r>
              <a:rPr lang="it-IT" dirty="0">
                <a:solidFill>
                  <a:srgbClr val="003399"/>
                </a:solidFill>
              </a:rPr>
              <a:t>f)	attrezzi o dispositivi; </a:t>
            </a:r>
          </a:p>
          <a:p>
            <a:r>
              <a:rPr lang="it-IT" dirty="0">
                <a:solidFill>
                  <a:srgbClr val="003399"/>
                </a:solidFill>
              </a:rPr>
              <a:t>g)	veicoli; </a:t>
            </a:r>
          </a:p>
          <a:p>
            <a:r>
              <a:rPr lang="it-IT" dirty="0">
                <a:solidFill>
                  <a:srgbClr val="003399"/>
                </a:solidFill>
              </a:rPr>
              <a:t>h)	altre attrezzature specifiche necessarie per le operazioni</a:t>
            </a:r>
          </a:p>
        </p:txBody>
      </p:sp>
      <p:sp>
        <p:nvSpPr>
          <p:cNvPr id="5" name="Rettangolo 4"/>
          <p:cNvSpPr/>
          <p:nvPr/>
        </p:nvSpPr>
        <p:spPr>
          <a:xfrm>
            <a:off x="323529" y="5347024"/>
            <a:ext cx="181724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SECONDA MANO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90627" y="4400585"/>
            <a:ext cx="740444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Non </a:t>
            </a:r>
            <a:r>
              <a:rPr lang="it-IT" sz="2000" dirty="0">
                <a:solidFill>
                  <a:srgbClr val="003399"/>
                </a:solidFill>
              </a:rPr>
              <a:t>hanno beneficiato di altra assistenza da parte dei fondi SIE</a:t>
            </a:r>
          </a:p>
        </p:txBody>
      </p:sp>
      <p:sp>
        <p:nvSpPr>
          <p:cNvPr id="8" name="Rettangolo 7"/>
          <p:cNvSpPr/>
          <p:nvPr/>
        </p:nvSpPr>
        <p:spPr>
          <a:xfrm>
            <a:off x="2890627" y="6189304"/>
            <a:ext cx="740444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Necessarie per l’operazione e conformità agli </a:t>
            </a:r>
            <a:r>
              <a:rPr lang="it-IT" sz="2000" dirty="0">
                <a:solidFill>
                  <a:srgbClr val="003399"/>
                </a:solidFill>
              </a:rPr>
              <a:t>standard applicabili</a:t>
            </a:r>
          </a:p>
        </p:txBody>
      </p:sp>
      <p:sp>
        <p:nvSpPr>
          <p:cNvPr id="9" name="Rettangolo 8"/>
          <p:cNvSpPr/>
          <p:nvPr/>
        </p:nvSpPr>
        <p:spPr>
          <a:xfrm>
            <a:off x="2890626" y="5331635"/>
            <a:ext cx="740444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3399"/>
                </a:solidFill>
              </a:rPr>
              <a:t>Il prezzo </a:t>
            </a:r>
            <a:r>
              <a:rPr lang="it-IT" sz="2000" dirty="0">
                <a:solidFill>
                  <a:srgbClr val="003399"/>
                </a:solidFill>
              </a:rPr>
              <a:t>non è superiore ai costi generalmente accettati sul </a:t>
            </a:r>
            <a:r>
              <a:rPr lang="it-IT" sz="2000" dirty="0" smtClean="0">
                <a:solidFill>
                  <a:srgbClr val="003399"/>
                </a:solidFill>
              </a:rPr>
              <a:t>mercato</a:t>
            </a:r>
            <a:endParaRPr lang="it-IT" sz="2000" dirty="0">
              <a:solidFill>
                <a:srgbClr val="003399"/>
              </a:solidFill>
            </a:endParaRPr>
          </a:p>
        </p:txBody>
      </p:sp>
      <p:cxnSp>
        <p:nvCxnSpPr>
          <p:cNvPr id="10" name="Connettore 4 9"/>
          <p:cNvCxnSpPr>
            <a:stCxn id="5" idx="3"/>
            <a:endCxn id="7" idx="1"/>
          </p:cNvCxnSpPr>
          <p:nvPr/>
        </p:nvCxnSpPr>
        <p:spPr>
          <a:xfrm flipV="1">
            <a:off x="2140773" y="4600640"/>
            <a:ext cx="749854" cy="93105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5" idx="3"/>
            <a:endCxn id="9" idx="1"/>
          </p:cNvCxnSpPr>
          <p:nvPr/>
        </p:nvCxnSpPr>
        <p:spPr>
          <a:xfrm>
            <a:off x="2140773" y="5531690"/>
            <a:ext cx="74985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4 13"/>
          <p:cNvCxnSpPr>
            <a:stCxn id="5" idx="3"/>
            <a:endCxn id="8" idx="1"/>
          </p:cNvCxnSpPr>
          <p:nvPr/>
        </p:nvCxnSpPr>
        <p:spPr>
          <a:xfrm>
            <a:off x="2140773" y="5531690"/>
            <a:ext cx="749854" cy="85766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0" y="21908"/>
            <a:ext cx="4377802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Categorie di Spesa e Modalità di Rendicontazione</a:t>
            </a:r>
          </a:p>
        </p:txBody>
      </p:sp>
    </p:spTree>
    <p:extLst>
      <p:ext uri="{BB962C8B-B14F-4D97-AF65-F5344CB8AC3E}">
        <p14:creationId xmlns:p14="http://schemas.microsoft.com/office/powerpoint/2010/main" val="5731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5" grpId="0" animBg="1"/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21908"/>
            <a:ext cx="2481898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Application Form e Allegati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9168" y="1468953"/>
            <a:ext cx="6324896" cy="59524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 Form – Sezione word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49169" y="2064199"/>
            <a:ext cx="6324896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Application Form – Sezione </a:t>
            </a:r>
            <a:r>
              <a:rPr lang="it-IT" sz="2400" b="1" dirty="0" err="1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excel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49168" y="2659445"/>
            <a:ext cx="7037025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Allegato A – Lettera di intenti e co-finanziamento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249169" y="3250489"/>
            <a:ext cx="10439469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Allegato B </a:t>
            </a:r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 </a:t>
            </a:r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Lettera di cofinanziamento da parte dell’organismo co-finanziatore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270918" y="3841809"/>
            <a:ext cx="7037025" cy="59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Allegato C </a:t>
            </a:r>
            <a:r>
              <a:rPr lang="it-IT" sz="2400" b="1" dirty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– Dichiarazione aiuti di Stato</a:t>
            </a:r>
          </a:p>
        </p:txBody>
      </p:sp>
    </p:spTree>
    <p:extLst>
      <p:ext uri="{BB962C8B-B14F-4D97-AF65-F5344CB8AC3E}">
        <p14:creationId xmlns:p14="http://schemas.microsoft.com/office/powerpoint/2010/main" val="404838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  <p:bldP spid="23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ttangolo 4114"/>
          <p:cNvSpPr/>
          <p:nvPr/>
        </p:nvSpPr>
        <p:spPr>
          <a:xfrm>
            <a:off x="2155371" y="1447800"/>
            <a:ext cx="8262258" cy="5069278"/>
          </a:xfrm>
          <a:prstGeom prst="rect">
            <a:avLst/>
          </a:prstGeom>
          <a:noFill/>
          <a:ln>
            <a:solidFill>
              <a:srgbClr val="003399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0" y="21908"/>
            <a:ext cx="2481898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Application Form e Allegati</a:t>
            </a:r>
            <a:endParaRPr lang="it-IT" sz="1600" b="1" dirty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3054" y="456198"/>
            <a:ext cx="6324896" cy="59524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it-IT" sz="2400" b="1" dirty="0" smtClean="0">
                <a:solidFill>
                  <a:srgbClr val="2D5EC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Focus – Allegato C (Dichiarazione Aiuti di Stato)</a:t>
            </a:r>
            <a:endParaRPr lang="it-IT" sz="2400" b="1" dirty="0">
              <a:solidFill>
                <a:srgbClr val="2D5EC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23528" y="5963080"/>
            <a:ext cx="158591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 smtClean="0">
                <a:solidFill>
                  <a:srgbClr val="003399"/>
                </a:solidFill>
                <a:latin typeface="+mn-lt"/>
              </a:rPr>
              <a:t>Ente Pubblico 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23528" y="2704904"/>
            <a:ext cx="158591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 smtClean="0">
                <a:solidFill>
                  <a:srgbClr val="003399"/>
                </a:solidFill>
              </a:rPr>
              <a:t>Ente privato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18338" y="3951785"/>
            <a:ext cx="159110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Organismi di </a:t>
            </a:r>
            <a:r>
              <a:rPr lang="it-IT" b="1" dirty="0" smtClean="0">
                <a:solidFill>
                  <a:srgbClr val="003399"/>
                </a:solidFill>
              </a:rPr>
              <a:t>diritto pubblico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42929" y="1780358"/>
            <a:ext cx="6139146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 smtClean="0">
                <a:solidFill>
                  <a:srgbClr val="003399"/>
                </a:solidFill>
                <a:latin typeface="+mn-lt"/>
              </a:rPr>
              <a:t>Obbligo di presentazione della Dichiarazione Aiuti di Stato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656250" y="2440104"/>
            <a:ext cx="133523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ALLEGATO </a:t>
            </a:r>
            <a:r>
              <a:rPr lang="it-IT" b="1" dirty="0" smtClean="0">
                <a:solidFill>
                  <a:srgbClr val="003399"/>
                </a:solidFill>
              </a:rPr>
              <a:t>C</a:t>
            </a:r>
            <a:endParaRPr lang="it-IT" b="1" dirty="0">
              <a:solidFill>
                <a:srgbClr val="003399"/>
              </a:solidFill>
            </a:endParaRPr>
          </a:p>
        </p:txBody>
      </p:sp>
      <p:cxnSp>
        <p:nvCxnSpPr>
          <p:cNvPr id="15" name="Connettore 4 14"/>
          <p:cNvCxnSpPr>
            <a:stCxn id="7" idx="2"/>
            <a:endCxn id="24" idx="0"/>
          </p:cNvCxnSpPr>
          <p:nvPr/>
        </p:nvCxnSpPr>
        <p:spPr>
          <a:xfrm rot="16200000" flipH="1">
            <a:off x="6754821" y="1378484"/>
            <a:ext cx="529603" cy="3391506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ttangolo 23"/>
          <p:cNvSpPr/>
          <p:nvPr/>
        </p:nvSpPr>
        <p:spPr>
          <a:xfrm>
            <a:off x="7581900" y="3339039"/>
            <a:ext cx="2266950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1400" dirty="0" smtClean="0">
                <a:solidFill>
                  <a:srgbClr val="003399"/>
                </a:solidFill>
              </a:rPr>
              <a:t>Se le </a:t>
            </a:r>
            <a:r>
              <a:rPr lang="it-IT" sz="1400" b="1" dirty="0" smtClean="0">
                <a:solidFill>
                  <a:srgbClr val="003399"/>
                </a:solidFill>
              </a:rPr>
              <a:t>attività hanno una rilevanza </a:t>
            </a:r>
            <a:r>
              <a:rPr lang="it-IT" sz="1400" dirty="0" smtClean="0">
                <a:solidFill>
                  <a:srgbClr val="003399"/>
                </a:solidFill>
              </a:rPr>
              <a:t>ai fini dell’aiuto di Stato</a:t>
            </a:r>
            <a:endParaRPr lang="it-IT" sz="1400" dirty="0">
              <a:solidFill>
                <a:srgbClr val="003399"/>
              </a:solidFill>
            </a:endParaRPr>
          </a:p>
        </p:txBody>
      </p:sp>
      <p:cxnSp>
        <p:nvCxnSpPr>
          <p:cNvPr id="39" name="Connettore 4 38"/>
          <p:cNvCxnSpPr>
            <a:stCxn id="24" idx="2"/>
            <a:endCxn id="43" idx="0"/>
          </p:cNvCxnSpPr>
          <p:nvPr/>
        </p:nvCxnSpPr>
        <p:spPr>
          <a:xfrm rot="16200000" flipH="1">
            <a:off x="8557648" y="4235430"/>
            <a:ext cx="335747" cy="20292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ttangolo 42"/>
          <p:cNvSpPr/>
          <p:nvPr/>
        </p:nvSpPr>
        <p:spPr>
          <a:xfrm>
            <a:off x="7331821" y="4413450"/>
            <a:ext cx="280769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003399"/>
                </a:solidFill>
              </a:rPr>
              <a:t>Obbligo di compilazione Allegato C </a:t>
            </a:r>
          </a:p>
          <a:p>
            <a:pPr algn="ctr"/>
            <a:r>
              <a:rPr lang="it-IT" sz="1400" b="1" dirty="0" smtClean="0">
                <a:solidFill>
                  <a:srgbClr val="003399"/>
                </a:solidFill>
              </a:rPr>
              <a:t>+ Allegato C – Sez. C1</a:t>
            </a:r>
            <a:endParaRPr lang="it-IT" sz="1400" b="1" dirty="0">
              <a:solidFill>
                <a:srgbClr val="003399"/>
              </a:solidFill>
            </a:endParaRPr>
          </a:p>
        </p:txBody>
      </p:sp>
      <p:cxnSp>
        <p:nvCxnSpPr>
          <p:cNvPr id="45" name="Connettore 4 44"/>
          <p:cNvCxnSpPr>
            <a:stCxn id="13" idx="2"/>
            <a:endCxn id="7" idx="0"/>
          </p:cNvCxnSpPr>
          <p:nvPr/>
        </p:nvCxnSpPr>
        <p:spPr>
          <a:xfrm rot="5400000">
            <a:off x="5472979" y="2000581"/>
            <a:ext cx="290414" cy="588633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4 48"/>
          <p:cNvCxnSpPr>
            <a:stCxn id="43" idx="2"/>
            <a:endCxn id="51" idx="0"/>
          </p:cNvCxnSpPr>
          <p:nvPr/>
        </p:nvCxnSpPr>
        <p:spPr>
          <a:xfrm rot="5400000">
            <a:off x="8627103" y="5004570"/>
            <a:ext cx="176465" cy="40665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tangolo 50"/>
          <p:cNvSpPr/>
          <p:nvPr/>
        </p:nvSpPr>
        <p:spPr>
          <a:xfrm>
            <a:off x="7736823" y="5113135"/>
            <a:ext cx="191635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sz="1400" b="1" dirty="0" smtClean="0">
                <a:solidFill>
                  <a:srgbClr val="003399"/>
                </a:solidFill>
              </a:rPr>
              <a:t>Unica Scelta possibile: </a:t>
            </a:r>
          </a:p>
          <a:p>
            <a:r>
              <a:rPr lang="it-IT" sz="1400" b="1" dirty="0" smtClean="0">
                <a:solidFill>
                  <a:srgbClr val="003399"/>
                </a:solidFill>
              </a:rPr>
              <a:t>- Opzione DE MINIMIS</a:t>
            </a:r>
          </a:p>
        </p:txBody>
      </p:sp>
      <p:cxnSp>
        <p:nvCxnSpPr>
          <p:cNvPr id="53" name="Connettore 4 52"/>
          <p:cNvCxnSpPr>
            <a:stCxn id="7" idx="2"/>
            <a:endCxn id="55" idx="0"/>
          </p:cNvCxnSpPr>
          <p:nvPr/>
        </p:nvCxnSpPr>
        <p:spPr>
          <a:xfrm rot="5400000">
            <a:off x="4346185" y="2358976"/>
            <a:ext cx="527224" cy="1428144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ttangolo 54"/>
          <p:cNvSpPr/>
          <p:nvPr/>
        </p:nvSpPr>
        <p:spPr>
          <a:xfrm>
            <a:off x="2762250" y="3336660"/>
            <a:ext cx="2266950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1400" dirty="0" smtClean="0">
                <a:solidFill>
                  <a:srgbClr val="003399"/>
                </a:solidFill>
              </a:rPr>
              <a:t>Se le </a:t>
            </a:r>
            <a:r>
              <a:rPr lang="it-IT" sz="1400" b="1" dirty="0" smtClean="0">
                <a:solidFill>
                  <a:srgbClr val="003399"/>
                </a:solidFill>
              </a:rPr>
              <a:t>attività NON hanno una rilevanza </a:t>
            </a:r>
            <a:r>
              <a:rPr lang="it-IT" sz="1400" dirty="0" smtClean="0">
                <a:solidFill>
                  <a:srgbClr val="003399"/>
                </a:solidFill>
              </a:rPr>
              <a:t>ai fini dell’aiuto di Stato</a:t>
            </a:r>
            <a:endParaRPr lang="it-IT" sz="1400" dirty="0">
              <a:solidFill>
                <a:srgbClr val="003399"/>
              </a:solidFill>
            </a:endParaRPr>
          </a:p>
        </p:txBody>
      </p:sp>
      <p:cxnSp>
        <p:nvCxnSpPr>
          <p:cNvPr id="57" name="Connettore 4 56"/>
          <p:cNvCxnSpPr>
            <a:stCxn id="55" idx="2"/>
            <a:endCxn id="58" idx="0"/>
          </p:cNvCxnSpPr>
          <p:nvPr/>
        </p:nvCxnSpPr>
        <p:spPr>
          <a:xfrm rot="16200000" flipH="1">
            <a:off x="3814456" y="4156592"/>
            <a:ext cx="338126" cy="175589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Rettangolo 57"/>
          <p:cNvSpPr/>
          <p:nvPr/>
        </p:nvSpPr>
        <p:spPr>
          <a:xfrm>
            <a:off x="2330901" y="4413450"/>
            <a:ext cx="3480825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sz="1400" b="1" dirty="0" smtClean="0">
                <a:solidFill>
                  <a:srgbClr val="003399"/>
                </a:solidFill>
              </a:rPr>
              <a:t>Obbligo di presentazione </a:t>
            </a:r>
            <a:r>
              <a:rPr lang="it-IT" sz="1400" b="1" u="sng" dirty="0" smtClean="0">
                <a:solidFill>
                  <a:srgbClr val="003399"/>
                </a:solidFill>
              </a:rPr>
              <a:t>solo</a:t>
            </a:r>
            <a:r>
              <a:rPr lang="it-IT" sz="1400" b="1" dirty="0" smtClean="0">
                <a:solidFill>
                  <a:srgbClr val="003399"/>
                </a:solidFill>
              </a:rPr>
              <a:t> dell’Allegato C</a:t>
            </a:r>
            <a:endParaRPr lang="it-IT" sz="1400" b="1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37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 animBg="1"/>
      <p:bldP spid="9" grpId="0"/>
      <p:bldP spid="10" grpId="0" animBg="1"/>
      <p:bldP spid="11" grpId="0" animBg="1"/>
      <p:bldP spid="12" grpId="0" animBg="1"/>
      <p:bldP spid="13" grpId="0" animBg="1"/>
      <p:bldP spid="7" grpId="0" animBg="1"/>
      <p:bldP spid="24" grpId="0" animBg="1"/>
      <p:bldP spid="43" grpId="0" animBg="1"/>
      <p:bldP spid="51" grpId="0" animBg="1"/>
      <p:bldP spid="55" grpId="0" animBg="1"/>
      <p:bldP spid="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186" y="1353667"/>
            <a:ext cx="9619774" cy="1032889"/>
          </a:xfrm>
        </p:spPr>
        <p:txBody>
          <a:bodyPr/>
          <a:lstStyle/>
          <a:p>
            <a:r>
              <a:rPr lang="it-IT" b="1" dirty="0" smtClean="0">
                <a:solidFill>
                  <a:srgbClr val="003399"/>
                </a:solidFill>
              </a:rPr>
              <a:t>GRAZIE PER L’ATTENZIONE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16113" y="2429017"/>
            <a:ext cx="48015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AUTORITÀ DI GESTIONE</a:t>
            </a:r>
          </a:p>
          <a:p>
            <a:r>
              <a:rPr lang="it-IT" dirty="0" smtClean="0">
                <a:solidFill>
                  <a:schemeClr val="tx2"/>
                </a:solidFill>
              </a:rPr>
              <a:t>Federico Lasco </a:t>
            </a:r>
          </a:p>
          <a:p>
            <a:r>
              <a:rPr lang="it-IT" dirty="0" smtClean="0">
                <a:solidFill>
                  <a:schemeClr val="tx2"/>
                </a:solidFill>
                <a:hlinkClick r:id="rId2"/>
              </a:rPr>
              <a:t>dipartimento.programmazione@regione.sicilia.it</a:t>
            </a:r>
            <a:r>
              <a:rPr lang="it-IT" dirty="0" smtClean="0">
                <a:solidFill>
                  <a:schemeClr val="tx2"/>
                </a:solidFill>
              </a:rPr>
              <a:t> </a:t>
            </a:r>
          </a:p>
          <a:p>
            <a:r>
              <a:rPr lang="it-IT" dirty="0" smtClean="0">
                <a:solidFill>
                  <a:schemeClr val="tx2"/>
                </a:solidFill>
              </a:rPr>
              <a:t>Daniela Bica</a:t>
            </a:r>
          </a:p>
          <a:p>
            <a:r>
              <a:rPr lang="it-IT" dirty="0" smtClean="0">
                <a:solidFill>
                  <a:schemeClr val="tx2"/>
                </a:solidFill>
                <a:hlinkClick r:id="rId3"/>
              </a:rPr>
              <a:t>d.bica@regione.sicilia.it</a:t>
            </a:r>
            <a:endParaRPr lang="it-IT" dirty="0" smtClean="0">
              <a:solidFill>
                <a:schemeClr val="tx2"/>
              </a:solidFill>
            </a:endParaRPr>
          </a:p>
          <a:p>
            <a:r>
              <a:rPr lang="it-IT" dirty="0" smtClean="0">
                <a:solidFill>
                  <a:schemeClr val="tx2"/>
                </a:solidFill>
                <a:hlinkClick r:id="rId4"/>
              </a:rPr>
              <a:t>area7programmazione@regione.sicilia.it</a:t>
            </a:r>
            <a:r>
              <a:rPr lang="it-IT" dirty="0" smtClean="0">
                <a:solidFill>
                  <a:schemeClr val="tx2"/>
                </a:solidFill>
              </a:rPr>
              <a:t> 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365689" y="2429017"/>
            <a:ext cx="53550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AUTORITÀ NAZIONALE DI COORDINAMENTO MALTESE</a:t>
            </a:r>
          </a:p>
          <a:p>
            <a:r>
              <a:rPr lang="it-IT" dirty="0" smtClean="0">
                <a:solidFill>
                  <a:schemeClr val="tx2"/>
                </a:solidFill>
              </a:rPr>
              <a:t>Anthony Camilleri</a:t>
            </a:r>
          </a:p>
          <a:p>
            <a:r>
              <a:rPr lang="it-IT" dirty="0" smtClean="0">
                <a:solidFill>
                  <a:schemeClr val="tx2"/>
                </a:solidFill>
                <a:hlinkClick r:id="rId5"/>
              </a:rPr>
              <a:t>anthony.c.camilleri@gov.mt</a:t>
            </a:r>
            <a:r>
              <a:rPr lang="it-IT" dirty="0" smtClean="0">
                <a:solidFill>
                  <a:schemeClr val="tx2"/>
                </a:solidFill>
              </a:rPr>
              <a:t>  </a:t>
            </a:r>
          </a:p>
          <a:p>
            <a:r>
              <a:rPr lang="it-IT" dirty="0" smtClean="0">
                <a:solidFill>
                  <a:schemeClr val="tx2"/>
                </a:solidFill>
              </a:rPr>
              <a:t>Abigail Camilleri</a:t>
            </a:r>
          </a:p>
          <a:p>
            <a:r>
              <a:rPr lang="it-IT" dirty="0" smtClean="0">
                <a:solidFill>
                  <a:schemeClr val="tx2"/>
                </a:solidFill>
                <a:hlinkClick r:id="rId6"/>
              </a:rPr>
              <a:t>abigail.b.camilleri@gov.mt</a:t>
            </a:r>
            <a:endParaRPr lang="it-IT" dirty="0" smtClean="0">
              <a:solidFill>
                <a:schemeClr val="tx2"/>
              </a:solidFill>
            </a:endParaRPr>
          </a:p>
          <a:p>
            <a:r>
              <a:rPr lang="it-IT" dirty="0" smtClean="0">
                <a:solidFill>
                  <a:schemeClr val="tx2"/>
                </a:solidFill>
              </a:rPr>
              <a:t>Maria Elena Muscat</a:t>
            </a:r>
          </a:p>
          <a:p>
            <a:r>
              <a:rPr lang="it-IT" dirty="0" smtClean="0">
                <a:solidFill>
                  <a:schemeClr val="tx2"/>
                </a:solidFill>
                <a:hlinkClick r:id="rId7"/>
              </a:rPr>
              <a:t>maria-elena.muscat@gov.mt</a:t>
            </a:r>
            <a:r>
              <a:rPr lang="it-IT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561315" y="4787957"/>
            <a:ext cx="33765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tx2"/>
                </a:solidFill>
              </a:rPr>
              <a:t>SEGRETARIATO CONGIUNTO</a:t>
            </a:r>
          </a:p>
          <a:p>
            <a:pPr algn="ctr"/>
            <a:r>
              <a:rPr lang="it-IT" dirty="0" smtClean="0">
                <a:solidFill>
                  <a:schemeClr val="tx2"/>
                </a:solidFill>
              </a:rPr>
              <a:t>Marco Sambataro</a:t>
            </a:r>
          </a:p>
          <a:p>
            <a:pPr algn="ctr"/>
            <a:r>
              <a:rPr lang="it-IT" dirty="0" smtClean="0">
                <a:solidFill>
                  <a:schemeClr val="tx2"/>
                </a:solidFill>
              </a:rPr>
              <a:t>Ilva Parlato</a:t>
            </a:r>
          </a:p>
          <a:p>
            <a:pPr algn="ctr"/>
            <a:r>
              <a:rPr lang="it-IT" dirty="0" smtClean="0">
                <a:solidFill>
                  <a:schemeClr val="tx2"/>
                </a:solidFill>
              </a:rPr>
              <a:t>Chiara Di Bella</a:t>
            </a:r>
          </a:p>
          <a:p>
            <a:pPr algn="ctr"/>
            <a:r>
              <a:rPr lang="it-IT" dirty="0" smtClean="0">
                <a:solidFill>
                  <a:schemeClr val="tx2"/>
                </a:solidFill>
              </a:rPr>
              <a:t>Antonella Madonia</a:t>
            </a:r>
          </a:p>
          <a:p>
            <a:pPr algn="ctr"/>
            <a:r>
              <a:rPr lang="it-IT" dirty="0" smtClean="0">
                <a:solidFill>
                  <a:schemeClr val="tx2"/>
                </a:solidFill>
                <a:hlinkClick r:id="rId8"/>
              </a:rPr>
              <a:t>stc.italia-malta@regione.sicilia.it</a:t>
            </a:r>
            <a:r>
              <a:rPr lang="it-IT" dirty="0" smtClean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42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689860" y="1236086"/>
            <a:ext cx="518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CAPITALIZZAZIONE</a:t>
            </a:r>
            <a:endParaRPr lang="it-IT" sz="4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577068" y="2293620"/>
            <a:ext cx="3479556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massimizzare i risultati di un </a:t>
            </a:r>
            <a:r>
              <a:rPr lang="it-IT" sz="2400" b="1" dirty="0" smtClean="0"/>
              <a:t>progetto</a:t>
            </a:r>
            <a:endParaRPr lang="it-IT" sz="2400" b="1" dirty="0"/>
          </a:p>
        </p:txBody>
      </p:sp>
      <p:sp>
        <p:nvSpPr>
          <p:cNvPr id="6" name="Croce 5"/>
          <p:cNvSpPr/>
          <p:nvPr/>
        </p:nvSpPr>
        <p:spPr>
          <a:xfrm>
            <a:off x="4823460" y="2438400"/>
            <a:ext cx="914400" cy="914400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6507480" y="2324100"/>
            <a:ext cx="355092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produrre ulteriore valore aggiunto nel tempo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034152" y="3689726"/>
            <a:ext cx="4538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FATTORI CHIAVE</a:t>
            </a:r>
            <a:endParaRPr lang="it-IT" sz="4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12" name="Rettangolo arrotondato 11"/>
          <p:cNvSpPr/>
          <p:nvPr/>
        </p:nvSpPr>
        <p:spPr>
          <a:xfrm>
            <a:off x="577068" y="4667160"/>
            <a:ext cx="2191776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trasferimento dei risultati</a:t>
            </a:r>
            <a:endParaRPr lang="it-IT" sz="2400" b="1" dirty="0"/>
          </a:p>
        </p:txBody>
      </p:sp>
      <p:sp>
        <p:nvSpPr>
          <p:cNvPr id="13" name="Croce 12"/>
          <p:cNvSpPr/>
          <p:nvPr/>
        </p:nvSpPr>
        <p:spPr>
          <a:xfrm>
            <a:off x="2959344" y="4794220"/>
            <a:ext cx="914400" cy="914400"/>
          </a:xfrm>
          <a:prstGeom prst="mathPlu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>
            <a:off x="4099560" y="4679920"/>
            <a:ext cx="240792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r</a:t>
            </a:r>
            <a:r>
              <a:rPr lang="it-IT" sz="2400" b="1" dirty="0" smtClean="0"/>
              <a:t>iuso da parte di altri stakeholder</a:t>
            </a:r>
            <a:endParaRPr lang="it-IT" sz="2400" b="1" dirty="0"/>
          </a:p>
        </p:txBody>
      </p:sp>
      <p:sp>
        <p:nvSpPr>
          <p:cNvPr id="15" name="Rettangolo arrotondato 14"/>
          <p:cNvSpPr/>
          <p:nvPr/>
        </p:nvSpPr>
        <p:spPr>
          <a:xfrm>
            <a:off x="7543800" y="4679920"/>
            <a:ext cx="2514600" cy="113024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miglioramento delle politiche</a:t>
            </a:r>
            <a:endParaRPr lang="it-IT" sz="2400" b="1" dirty="0"/>
          </a:p>
        </p:txBody>
      </p:sp>
      <p:sp>
        <p:nvSpPr>
          <p:cNvPr id="16" name="Croce 15"/>
          <p:cNvSpPr/>
          <p:nvPr/>
        </p:nvSpPr>
        <p:spPr>
          <a:xfrm>
            <a:off x="6614160" y="4794220"/>
            <a:ext cx="914400" cy="914400"/>
          </a:xfrm>
          <a:prstGeom prst="mathPlus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79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10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49925" y="1236086"/>
            <a:ext cx="88614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MODALITA’ DI CAPITALIZZAZIONE</a:t>
            </a:r>
            <a:endParaRPr lang="it-IT" sz="4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87508" y="2293620"/>
            <a:ext cx="2531892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ready-to-use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287508" y="3773424"/>
            <a:ext cx="2531892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err="1"/>
              <a:t>scaling</a:t>
            </a:r>
            <a:r>
              <a:rPr lang="it-IT" sz="2800" b="1" dirty="0"/>
              <a:t> </a:t>
            </a:r>
            <a:r>
              <a:rPr lang="it-IT" sz="2800" b="1" dirty="0" smtClean="0"/>
              <a:t>up</a:t>
            </a:r>
            <a:endParaRPr lang="it-IT" sz="2800" b="1" dirty="0"/>
          </a:p>
        </p:txBody>
      </p:sp>
      <p:sp>
        <p:nvSpPr>
          <p:cNvPr id="18" name="Rettangolo arrotondato 17"/>
          <p:cNvSpPr/>
          <p:nvPr/>
        </p:nvSpPr>
        <p:spPr>
          <a:xfrm>
            <a:off x="287508" y="5273040"/>
            <a:ext cx="2531892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err="1"/>
              <a:t>mainstreaming</a:t>
            </a:r>
            <a:r>
              <a:rPr lang="it-IT" sz="2800" b="1" dirty="0"/>
              <a:t> &amp; </a:t>
            </a:r>
            <a:r>
              <a:rPr lang="it-IT" sz="2800" b="1" dirty="0" err="1"/>
              <a:t>embedding</a:t>
            </a:r>
            <a:endParaRPr lang="it-IT" sz="2800" b="1" dirty="0"/>
          </a:p>
        </p:txBody>
      </p:sp>
      <p:sp>
        <p:nvSpPr>
          <p:cNvPr id="3" name="Freccia a destra 2"/>
          <p:cNvSpPr/>
          <p:nvPr/>
        </p:nvSpPr>
        <p:spPr>
          <a:xfrm>
            <a:off x="2892851" y="2622804"/>
            <a:ext cx="552286" cy="4846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 destra 18"/>
          <p:cNvSpPr/>
          <p:nvPr/>
        </p:nvSpPr>
        <p:spPr>
          <a:xfrm>
            <a:off x="2891925" y="4070604"/>
            <a:ext cx="552286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2892851" y="5625084"/>
            <a:ext cx="552286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arrotondato 8"/>
          <p:cNvSpPr/>
          <p:nvPr/>
        </p:nvSpPr>
        <p:spPr>
          <a:xfrm>
            <a:off x="3489960" y="2293620"/>
            <a:ext cx="27432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risultati aggiuntivi rispetto a quelli già raggiunti</a:t>
            </a:r>
          </a:p>
        </p:txBody>
      </p:sp>
      <p:sp>
        <p:nvSpPr>
          <p:cNvPr id="21" name="Rettangolo arrotondato 20"/>
          <p:cNvSpPr/>
          <p:nvPr/>
        </p:nvSpPr>
        <p:spPr>
          <a:xfrm>
            <a:off x="3520440" y="3741420"/>
            <a:ext cx="274320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maggiore impatto mediante l’estensione o la </a:t>
            </a:r>
            <a:r>
              <a:rPr lang="it-IT" sz="2000" b="1" dirty="0" smtClean="0"/>
              <a:t>replica dell’esperienza</a:t>
            </a:r>
            <a:endParaRPr lang="it-IT" sz="2000" b="1" dirty="0"/>
          </a:p>
        </p:txBody>
      </p:sp>
      <p:sp>
        <p:nvSpPr>
          <p:cNvPr id="23" name="Rettangolo arrotondato 22"/>
          <p:cNvSpPr/>
          <p:nvPr/>
        </p:nvSpPr>
        <p:spPr>
          <a:xfrm>
            <a:off x="3520440" y="5273040"/>
            <a:ext cx="2743200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integrazione di </a:t>
            </a:r>
            <a:r>
              <a:rPr lang="it-IT" sz="2000" b="1" dirty="0"/>
              <a:t>risultati </a:t>
            </a:r>
            <a:r>
              <a:rPr lang="it-IT" sz="2000" b="1" dirty="0" smtClean="0"/>
              <a:t>in politiche </a:t>
            </a:r>
            <a:r>
              <a:rPr lang="it-IT" sz="2000" b="1" dirty="0"/>
              <a:t>e </a:t>
            </a:r>
            <a:r>
              <a:rPr lang="it-IT" sz="2000" b="1" dirty="0" smtClean="0"/>
              <a:t>Programmi</a:t>
            </a:r>
            <a:endParaRPr lang="it-IT" sz="2000" b="1" dirty="0"/>
          </a:p>
        </p:txBody>
      </p:sp>
      <p:sp>
        <p:nvSpPr>
          <p:cNvPr id="24" name="Rettangolo arrotondato 23"/>
          <p:cNvSpPr/>
          <p:nvPr/>
        </p:nvSpPr>
        <p:spPr>
          <a:xfrm>
            <a:off x="6995160" y="5273040"/>
            <a:ext cx="3581400" cy="11430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connessione  tra beneficiari e </a:t>
            </a:r>
            <a:r>
              <a:rPr lang="it-IT" sz="2000" b="1" dirty="0" err="1" smtClean="0"/>
              <a:t>takers</a:t>
            </a:r>
            <a:r>
              <a:rPr lang="it-IT" sz="2000" b="1" dirty="0" smtClean="0"/>
              <a:t> </a:t>
            </a:r>
            <a:r>
              <a:rPr lang="it-IT" sz="2000" b="1" dirty="0"/>
              <a:t>(</a:t>
            </a:r>
            <a:r>
              <a:rPr lang="it-IT" sz="2000" b="1" dirty="0" err="1"/>
              <a:t>ri</a:t>
            </a:r>
            <a:r>
              <a:rPr lang="it-IT" sz="2000" b="1" dirty="0"/>
              <a:t>-utilizzatori) dei risultati, coinvolgendo anche </a:t>
            </a:r>
            <a:r>
              <a:rPr lang="it-IT" sz="2000" b="1" dirty="0" smtClean="0"/>
              <a:t>policy </a:t>
            </a:r>
            <a:r>
              <a:rPr lang="it-IT" sz="2000" b="1" dirty="0" err="1" smtClean="0"/>
              <a:t>takers</a:t>
            </a:r>
            <a:endParaRPr lang="it-IT" sz="2000" b="1" dirty="0"/>
          </a:p>
        </p:txBody>
      </p:sp>
      <p:sp>
        <p:nvSpPr>
          <p:cNvPr id="25" name="Freccia a destra 24"/>
          <p:cNvSpPr/>
          <p:nvPr/>
        </p:nvSpPr>
        <p:spPr>
          <a:xfrm>
            <a:off x="6352331" y="2622803"/>
            <a:ext cx="552286" cy="4846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a destra 25"/>
          <p:cNvSpPr/>
          <p:nvPr/>
        </p:nvSpPr>
        <p:spPr>
          <a:xfrm>
            <a:off x="6351405" y="4070603"/>
            <a:ext cx="552286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a destra 26"/>
          <p:cNvSpPr/>
          <p:nvPr/>
        </p:nvSpPr>
        <p:spPr>
          <a:xfrm>
            <a:off x="6352331" y="5625083"/>
            <a:ext cx="552286" cy="48463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arrotondato 28"/>
          <p:cNvSpPr/>
          <p:nvPr/>
        </p:nvSpPr>
        <p:spPr>
          <a:xfrm>
            <a:off x="6995160" y="3741420"/>
            <a:ext cx="3581400" cy="11430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/>
              <a:t>individuazione del “potenziale </a:t>
            </a:r>
            <a:r>
              <a:rPr lang="it-IT" sz="2000" b="1" dirty="0"/>
              <a:t>di trasferimento”, </a:t>
            </a:r>
            <a:r>
              <a:rPr lang="it-IT" sz="2000" b="1" dirty="0" smtClean="0"/>
              <a:t>le </a:t>
            </a:r>
            <a:r>
              <a:rPr lang="it-IT" sz="2000" b="1" dirty="0"/>
              <a:t>condizioni di trasposizione basate su metodologie o </a:t>
            </a:r>
            <a:r>
              <a:rPr lang="it-IT" sz="2000" b="1" dirty="0" smtClean="0"/>
              <a:t>piani</a:t>
            </a:r>
            <a:endParaRPr lang="it-IT" sz="2000" b="1" dirty="0"/>
          </a:p>
        </p:txBody>
      </p:sp>
      <p:sp>
        <p:nvSpPr>
          <p:cNvPr id="32" name="Rettangolo arrotondato 31"/>
          <p:cNvSpPr/>
          <p:nvPr/>
        </p:nvSpPr>
        <p:spPr>
          <a:xfrm>
            <a:off x="6995160" y="2293620"/>
            <a:ext cx="3581400" cy="1143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riutilizzo/potenziamento dei </a:t>
            </a:r>
            <a:r>
              <a:rPr lang="it-IT" sz="2000" b="1" dirty="0" smtClean="0"/>
              <a:t>risultati </a:t>
            </a:r>
            <a:r>
              <a:rPr lang="it-IT" sz="2000" b="1" dirty="0"/>
              <a:t>per cui il progetto originario ha utilizzato le risorse</a:t>
            </a:r>
          </a:p>
        </p:txBody>
      </p:sp>
    </p:spTree>
    <p:extLst>
      <p:ext uri="{BB962C8B-B14F-4D97-AF65-F5344CB8AC3E}">
        <p14:creationId xmlns:p14="http://schemas.microsoft.com/office/powerpoint/2010/main" val="398153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7" grpId="0" animBg="1"/>
      <p:bldP spid="18" grpId="0" animBg="1"/>
      <p:bldP spid="3" grpId="0" animBg="1"/>
      <p:bldP spid="19" grpId="0" animBg="1"/>
      <p:bldP spid="20" grpId="0" animBg="1"/>
      <p:bldP spid="9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70820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Caratteristiche dei progetti di </a:t>
            </a: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capitalizzazione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28600" y="1700808"/>
            <a:ext cx="10372725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Il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carattere di idoneità alla capitalizzazione delle azioni proposte (trasferimento e riuso) e l’impatto nel medio-lungo termine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La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dimensione e il carattere transfrontaliero delle azioni oggetto di capitalizzazione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Il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proprio contributo al raggiungimento degli obiettivi e dei risultati del Programma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Il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raggiungimento di risultati concreti e duraturi, aggiuntivi rispetto al progetto originario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La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coerenza del partenariato, la rilevanza e le competenze dei partner in relazione agli obiettivi del progetto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La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pertinenza del piano finanziario e la coerenza del budget con gli obiettivi di capitalizzazione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Una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dotazione finanziaria (FESR+CN) compresa tra un minimo di € 150.000 ed un </a:t>
            </a:r>
            <a:r>
              <a:rPr lang="it-IT" sz="1900" b="1" dirty="0" err="1">
                <a:solidFill>
                  <a:srgbClr val="647DB9"/>
                </a:solidFill>
                <a:latin typeface="Calibri" pitchFamily="34" charset="0"/>
              </a:rPr>
              <a:t>max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 di € 1.000.000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it-IT" sz="1900" b="1" dirty="0" smtClean="0">
                <a:solidFill>
                  <a:srgbClr val="647DB9"/>
                </a:solidFill>
                <a:latin typeface="Calibri" pitchFamily="34" charset="0"/>
              </a:rPr>
              <a:t>Una </a:t>
            </a:r>
            <a:r>
              <a:rPr lang="it-IT" sz="1900" b="1" dirty="0">
                <a:solidFill>
                  <a:srgbClr val="647DB9"/>
                </a:solidFill>
                <a:latin typeface="Calibri" pitchFamily="34" charset="0"/>
              </a:rPr>
              <a:t>durata massima di 9 mesi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1157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3419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Dotazioni finanziarie 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09588" y="1760538"/>
            <a:ext cx="25384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it-IT" dirty="0">
                <a:solidFill>
                  <a:srgbClr val="003399"/>
                </a:solidFill>
                <a:latin typeface="+mn-lt"/>
              </a:rPr>
              <a:t>Risorse </a:t>
            </a:r>
            <a:r>
              <a:rPr lang="it-IT" dirty="0" smtClean="0">
                <a:solidFill>
                  <a:srgbClr val="003399"/>
                </a:solidFill>
                <a:latin typeface="+mn-lt"/>
              </a:rPr>
              <a:t>FESR disponibili</a:t>
            </a:r>
            <a:endParaRPr lang="it-IT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86263" y="1760538"/>
            <a:ext cx="1633537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fontAlgn="b"/>
            <a:r>
              <a:rPr lang="it-IT" b="1" dirty="0" smtClean="0">
                <a:solidFill>
                  <a:srgbClr val="003399"/>
                </a:solidFill>
              </a:rPr>
              <a:t>€ 2.911.192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09587" y="2614643"/>
            <a:ext cx="9625011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it-IT" sz="2000" b="1" dirty="0">
                <a:solidFill>
                  <a:srgbClr val="003399"/>
                </a:solidFill>
              </a:rPr>
              <a:t>Asse Prioritario I:</a:t>
            </a:r>
            <a:r>
              <a:rPr lang="it-IT" sz="2000" dirty="0">
                <a:solidFill>
                  <a:srgbClr val="003399"/>
                </a:solidFill>
              </a:rPr>
              <a:t> Euro  </a:t>
            </a:r>
            <a:r>
              <a:rPr lang="it-IT" sz="2000" b="1" dirty="0">
                <a:solidFill>
                  <a:srgbClr val="003399"/>
                </a:solidFill>
              </a:rPr>
              <a:t>801.961</a:t>
            </a:r>
            <a:r>
              <a:rPr lang="it-IT" sz="2000" dirty="0" smtClean="0">
                <a:solidFill>
                  <a:srgbClr val="003399"/>
                </a:solidFill>
              </a:rPr>
              <a:t> </a:t>
            </a:r>
            <a:r>
              <a:rPr lang="it-IT" sz="2000" dirty="0">
                <a:solidFill>
                  <a:srgbClr val="003399"/>
                </a:solidFill>
              </a:rPr>
              <a:t>(quota FESR) di </a:t>
            </a:r>
            <a:r>
              <a:rPr lang="it-IT" sz="2000" dirty="0" smtClean="0">
                <a:solidFill>
                  <a:srgbClr val="003399"/>
                </a:solidFill>
              </a:rPr>
              <a:t>cui:</a:t>
            </a:r>
          </a:p>
          <a:p>
            <a:pPr marL="571500" lvl="0" indent="-285750"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3399"/>
                </a:solidFill>
              </a:rPr>
              <a:t>	per </a:t>
            </a:r>
            <a:r>
              <a:rPr lang="it-IT" dirty="0">
                <a:solidFill>
                  <a:srgbClr val="003399"/>
                </a:solidFill>
              </a:rPr>
              <a:t>la Priorità d’Investimento 1.b - Obiettivo specifico 1.1 </a:t>
            </a:r>
            <a:endParaRPr lang="it-IT" dirty="0" smtClean="0">
              <a:solidFill>
                <a:srgbClr val="003399"/>
              </a:solidFill>
            </a:endParaRPr>
          </a:p>
          <a:p>
            <a:pPr marL="285750" lvl="0"/>
            <a:endParaRPr lang="it-IT" dirty="0">
              <a:solidFill>
                <a:srgbClr val="0033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it-IT" sz="2000" b="1" dirty="0">
                <a:solidFill>
                  <a:srgbClr val="003399"/>
                </a:solidFill>
              </a:rPr>
              <a:t>Asse Prioritario II: Euro  340.529 (quota FESR) di </a:t>
            </a:r>
            <a:r>
              <a:rPr lang="it-IT" sz="2000" b="1" dirty="0" smtClean="0">
                <a:solidFill>
                  <a:srgbClr val="003399"/>
                </a:solidFill>
              </a:rPr>
              <a:t>cui:</a:t>
            </a:r>
            <a:endParaRPr lang="it-IT" sz="2000" b="1" dirty="0">
              <a:solidFill>
                <a:srgbClr val="003399"/>
              </a:solidFill>
            </a:endParaRPr>
          </a:p>
          <a:p>
            <a:pPr marL="895350" lvl="0" indent="-533400"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3399"/>
                </a:solidFill>
              </a:rPr>
              <a:t>per </a:t>
            </a:r>
            <a:r>
              <a:rPr lang="it-IT" dirty="0">
                <a:solidFill>
                  <a:srgbClr val="003399"/>
                </a:solidFill>
              </a:rPr>
              <a:t>la Priorità d’Investimento 3.a - Obiettivo specifico 2.1 </a:t>
            </a:r>
          </a:p>
          <a:p>
            <a:pPr marL="895350" lvl="0" indent="-533400"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3399"/>
                </a:solidFill>
              </a:rPr>
              <a:t>per </a:t>
            </a:r>
            <a:r>
              <a:rPr lang="it-IT" dirty="0">
                <a:solidFill>
                  <a:srgbClr val="003399"/>
                </a:solidFill>
              </a:rPr>
              <a:t>la Priorità d’Investimento 8.e - Obiettivo specifico 2.2 </a:t>
            </a:r>
            <a:endParaRPr lang="it-IT" dirty="0" smtClean="0">
              <a:solidFill>
                <a:srgbClr val="003399"/>
              </a:solidFill>
            </a:endParaRPr>
          </a:p>
          <a:p>
            <a:pPr marL="361950" lvl="0"/>
            <a:endParaRPr lang="it-IT" dirty="0">
              <a:solidFill>
                <a:srgbClr val="0033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it-IT" sz="2000" b="1" dirty="0">
                <a:solidFill>
                  <a:srgbClr val="003399"/>
                </a:solidFill>
              </a:rPr>
              <a:t>Asse Prioritario III: Euro  1.768.702 (quota FESR) di </a:t>
            </a:r>
            <a:r>
              <a:rPr lang="it-IT" sz="2000" b="1" dirty="0" smtClean="0">
                <a:solidFill>
                  <a:srgbClr val="003399"/>
                </a:solidFill>
              </a:rPr>
              <a:t>cui:</a:t>
            </a:r>
            <a:endParaRPr lang="it-IT" sz="2000" b="1" dirty="0">
              <a:solidFill>
                <a:srgbClr val="003399"/>
              </a:solidFill>
            </a:endParaRPr>
          </a:p>
          <a:p>
            <a:pPr marL="895350" indent="-533400"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3399"/>
                </a:solidFill>
              </a:rPr>
              <a:t>per </a:t>
            </a:r>
            <a:r>
              <a:rPr lang="it-IT" dirty="0">
                <a:solidFill>
                  <a:srgbClr val="003399"/>
                </a:solidFill>
              </a:rPr>
              <a:t>la Priorità d’Investimento 6.d - Obiettivo specifico 3.1 </a:t>
            </a:r>
          </a:p>
          <a:p>
            <a:pPr marL="895350" indent="-533400">
              <a:buFont typeface="Wingdings" panose="05000000000000000000" pitchFamily="2" charset="2"/>
              <a:buChar char="Ø"/>
            </a:pPr>
            <a:r>
              <a:rPr lang="it-IT" dirty="0" smtClean="0">
                <a:solidFill>
                  <a:srgbClr val="003399"/>
                </a:solidFill>
              </a:rPr>
              <a:t>per </a:t>
            </a:r>
            <a:r>
              <a:rPr lang="it-IT" dirty="0">
                <a:solidFill>
                  <a:srgbClr val="003399"/>
                </a:solidFill>
              </a:rPr>
              <a:t>la Priorità d’Investimento 5.b - Obiettivo specifico 3.2 </a:t>
            </a:r>
          </a:p>
        </p:txBody>
      </p:sp>
    </p:spTree>
    <p:extLst>
      <p:ext uri="{BB962C8B-B14F-4D97-AF65-F5344CB8AC3E}">
        <p14:creationId xmlns:p14="http://schemas.microsoft.com/office/powerpoint/2010/main" val="176246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26542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50">
              <a:defRPr/>
            </a:pPr>
            <a:r>
              <a:rPr lang="it-IT" sz="40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B</a:t>
            </a:r>
            <a:r>
              <a:rPr lang="it-IT" sz="40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eneficiari</a:t>
            </a:r>
            <a:endParaRPr lang="it-IT" sz="40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23528" y="1868546"/>
            <a:ext cx="975011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b="1" u="sng" dirty="0" smtClean="0">
                <a:solidFill>
                  <a:srgbClr val="003399"/>
                </a:solidFill>
              </a:rPr>
              <a:t>TUTTI</a:t>
            </a:r>
            <a:r>
              <a:rPr lang="it-IT" sz="2400" b="1" dirty="0" smtClean="0">
                <a:solidFill>
                  <a:srgbClr val="003399"/>
                </a:solidFill>
              </a:rPr>
              <a:t> o </a:t>
            </a:r>
            <a:r>
              <a:rPr lang="it-IT" sz="2400" b="1" u="sng" dirty="0" smtClean="0">
                <a:solidFill>
                  <a:srgbClr val="003399"/>
                </a:solidFill>
              </a:rPr>
              <a:t>UNA PARTE </a:t>
            </a:r>
            <a:r>
              <a:rPr lang="it-IT" sz="2400" b="1" dirty="0" smtClean="0">
                <a:solidFill>
                  <a:srgbClr val="003399"/>
                </a:solidFill>
              </a:rPr>
              <a:t>dei beneficiari </a:t>
            </a:r>
            <a:r>
              <a:rPr lang="it-IT" sz="2400" b="1" dirty="0">
                <a:solidFill>
                  <a:srgbClr val="003399"/>
                </a:solidFill>
              </a:rPr>
              <a:t>che compongono i partenariati dei progetti già finanziati dal Programma INTERREG V-A Italia-Malta e che intendono attivare un’operazione per azioni di capitalizzazione.</a:t>
            </a:r>
            <a:endParaRPr lang="it-IT" sz="2400" b="1" dirty="0" smtClean="0">
              <a:solidFill>
                <a:srgbClr val="003399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81587" y="3947160"/>
            <a:ext cx="94339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rgbClr val="003399"/>
                </a:solidFill>
              </a:rPr>
              <a:t>Il partenariato esistente può stabilire l’ingresso  di </a:t>
            </a:r>
            <a:r>
              <a:rPr lang="it-IT" b="1" dirty="0" smtClean="0">
                <a:solidFill>
                  <a:srgbClr val="003399"/>
                </a:solidFill>
              </a:rPr>
              <a:t>nuovi beneficiari </a:t>
            </a:r>
            <a:r>
              <a:rPr lang="it-IT" dirty="0" smtClean="0">
                <a:solidFill>
                  <a:srgbClr val="003399"/>
                </a:solidFill>
              </a:rPr>
              <a:t>purché sia dimostrata: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003399"/>
                </a:solidFill>
              </a:rPr>
              <a:t>la </a:t>
            </a:r>
            <a:r>
              <a:rPr lang="it-IT" b="1" dirty="0">
                <a:solidFill>
                  <a:srgbClr val="003399"/>
                </a:solidFill>
              </a:rPr>
              <a:t>coerenza</a:t>
            </a:r>
            <a:r>
              <a:rPr lang="it-IT" dirty="0">
                <a:solidFill>
                  <a:srgbClr val="003399"/>
                </a:solidFill>
              </a:rPr>
              <a:t> del nuovo potenziale beneficiario rispetto alle azioni di capitalizzazione </a:t>
            </a:r>
            <a:r>
              <a:rPr lang="it-IT" dirty="0" smtClean="0">
                <a:solidFill>
                  <a:srgbClr val="003399"/>
                </a:solidFill>
              </a:rPr>
              <a:t>proposte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03399"/>
                </a:solidFill>
              </a:rPr>
              <a:t>l</a:t>
            </a:r>
            <a:r>
              <a:rPr lang="it-IT" dirty="0" smtClean="0">
                <a:solidFill>
                  <a:srgbClr val="003399"/>
                </a:solidFill>
              </a:rPr>
              <a:t>’</a:t>
            </a:r>
            <a:r>
              <a:rPr lang="it-IT" b="1" dirty="0" smtClean="0">
                <a:solidFill>
                  <a:srgbClr val="003399"/>
                </a:solidFill>
              </a:rPr>
              <a:t>operatività</a:t>
            </a:r>
            <a:r>
              <a:rPr lang="it-IT" dirty="0" smtClean="0">
                <a:solidFill>
                  <a:srgbClr val="003399"/>
                </a:solidFill>
              </a:rPr>
              <a:t> del </a:t>
            </a:r>
            <a:r>
              <a:rPr lang="it-IT" dirty="0">
                <a:solidFill>
                  <a:srgbClr val="003399"/>
                </a:solidFill>
              </a:rPr>
              <a:t>nuovo potenziale beneficiario </a:t>
            </a:r>
            <a:endParaRPr lang="it-IT" dirty="0" smtClean="0">
              <a:solidFill>
                <a:srgbClr val="0033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003399"/>
                </a:solidFill>
              </a:rPr>
              <a:t>la </a:t>
            </a:r>
            <a:r>
              <a:rPr lang="it-IT" b="1" dirty="0">
                <a:solidFill>
                  <a:srgbClr val="003399"/>
                </a:solidFill>
              </a:rPr>
              <a:t>capacità di spesa </a:t>
            </a:r>
            <a:r>
              <a:rPr lang="it-IT" dirty="0" smtClean="0">
                <a:solidFill>
                  <a:srgbClr val="003399"/>
                </a:solidFill>
              </a:rPr>
              <a:t>nell’ambito </a:t>
            </a:r>
            <a:r>
              <a:rPr lang="it-IT" dirty="0">
                <a:solidFill>
                  <a:srgbClr val="003399"/>
                </a:solidFill>
              </a:rPr>
              <a:t>del progetto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4023360" y="3383280"/>
            <a:ext cx="268224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3399"/>
                </a:solidFill>
              </a:rPr>
              <a:t>INOLTRE</a:t>
            </a:r>
            <a:endParaRPr lang="it-IT" b="1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51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980728"/>
            <a:ext cx="4430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2800" b="1" kern="0" dirty="0" smtClean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Beneficiari - Status giuridico</a:t>
            </a:r>
            <a:endParaRPr lang="it-IT" sz="2800" b="1" kern="0" dirty="0">
              <a:ln w="6350">
                <a:solidFill>
                  <a:srgbClr val="4F81BD">
                    <a:shade val="43000"/>
                  </a:srgbClr>
                </a:solidFill>
              </a:ln>
              <a:solidFill>
                <a:srgbClr val="FFCC00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ea typeface="ＭＳ Ｐゴシック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21908"/>
            <a:ext cx="2393860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Avviso 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Pubblico n. 3/2022</a:t>
            </a:r>
            <a:endParaRPr kumimoji="0" lang="it-IT" sz="10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61549" y="2182355"/>
            <a:ext cx="158591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 smtClean="0">
                <a:solidFill>
                  <a:srgbClr val="003399"/>
                </a:solidFill>
                <a:latin typeface="+mn-lt"/>
              </a:rPr>
              <a:t>Ente Pubblico 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561550" y="3302362"/>
            <a:ext cx="158591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 smtClean="0">
                <a:solidFill>
                  <a:srgbClr val="003399"/>
                </a:solidFill>
              </a:rPr>
              <a:t>Ente privato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56361" y="4637557"/>
            <a:ext cx="159110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t-IT" b="1" dirty="0">
                <a:solidFill>
                  <a:srgbClr val="003399"/>
                </a:solidFill>
              </a:rPr>
              <a:t>Organismi di </a:t>
            </a:r>
            <a:r>
              <a:rPr lang="it-IT" b="1" dirty="0" smtClean="0">
                <a:solidFill>
                  <a:srgbClr val="003399"/>
                </a:solidFill>
              </a:rPr>
              <a:t>diritto pubblico</a:t>
            </a:r>
            <a:endParaRPr lang="it-IT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76500" y="3302362"/>
            <a:ext cx="7226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rgbClr val="003399"/>
                </a:solidFill>
              </a:rPr>
              <a:t>Organismi, anche senza fini di lucro, purché </a:t>
            </a:r>
            <a:r>
              <a:rPr lang="it-IT" dirty="0">
                <a:solidFill>
                  <a:srgbClr val="003399"/>
                </a:solidFill>
              </a:rPr>
              <a:t>dotati di personalità </a:t>
            </a:r>
            <a:r>
              <a:rPr lang="it-IT" dirty="0" smtClean="0">
                <a:solidFill>
                  <a:srgbClr val="003399"/>
                </a:solidFill>
              </a:rPr>
              <a:t>giuridica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76500" y="2043855"/>
            <a:ext cx="74485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solidFill>
                  <a:srgbClr val="003399"/>
                </a:solidFill>
              </a:rPr>
              <a:t>Lo Stato, le </a:t>
            </a:r>
            <a:r>
              <a:rPr lang="it-IT" dirty="0" smtClean="0">
                <a:solidFill>
                  <a:srgbClr val="003399"/>
                </a:solidFill>
              </a:rPr>
              <a:t>Autorità regionali </a:t>
            </a:r>
            <a:r>
              <a:rPr lang="it-IT" dirty="0">
                <a:solidFill>
                  <a:srgbClr val="003399"/>
                </a:solidFill>
              </a:rPr>
              <a:t>o locali di cui alla definizione </a:t>
            </a:r>
            <a:r>
              <a:rPr lang="it-IT" dirty="0" smtClean="0">
                <a:solidFill>
                  <a:srgbClr val="003399"/>
                </a:solidFill>
              </a:rPr>
              <a:t>dell’Art. 2.1 della Direttiva </a:t>
            </a:r>
            <a:r>
              <a:rPr lang="it-IT" dirty="0">
                <a:solidFill>
                  <a:srgbClr val="003399"/>
                </a:solidFill>
              </a:rPr>
              <a:t>2014/24/UE del Parlamento Europeo e del Consiglio del </a:t>
            </a:r>
            <a:r>
              <a:rPr lang="it-IT" dirty="0" smtClean="0">
                <a:solidFill>
                  <a:srgbClr val="003399"/>
                </a:solidFill>
              </a:rPr>
              <a:t>26/02/2014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476501" y="3874955"/>
            <a:ext cx="82121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Gli organismi che hanno tutte le seguenti </a:t>
            </a:r>
            <a:r>
              <a:rPr lang="it-IT" dirty="0" smtClean="0">
                <a:solidFill>
                  <a:srgbClr val="003399"/>
                </a:solidFill>
              </a:rPr>
              <a:t>caratteristiche,  di cui all’Art</a:t>
            </a:r>
            <a:r>
              <a:rPr lang="it-IT" dirty="0">
                <a:solidFill>
                  <a:srgbClr val="003399"/>
                </a:solidFill>
              </a:rPr>
              <a:t>. </a:t>
            </a:r>
            <a:r>
              <a:rPr lang="it-IT" dirty="0" smtClean="0">
                <a:solidFill>
                  <a:srgbClr val="003399"/>
                </a:solidFill>
              </a:rPr>
              <a:t>2.4 </a:t>
            </a:r>
            <a:r>
              <a:rPr lang="it-IT" dirty="0">
                <a:solidFill>
                  <a:srgbClr val="003399"/>
                </a:solidFill>
              </a:rPr>
              <a:t>della Direttiva 2014/24/UE </a:t>
            </a:r>
            <a:r>
              <a:rPr lang="it-IT" dirty="0" smtClean="0">
                <a:solidFill>
                  <a:srgbClr val="003399"/>
                </a:solidFill>
              </a:rPr>
              <a:t>:</a:t>
            </a:r>
            <a:endParaRPr lang="it-IT" dirty="0">
              <a:solidFill>
                <a:srgbClr val="003399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sono </a:t>
            </a:r>
            <a:r>
              <a:rPr lang="it-IT" dirty="0">
                <a:solidFill>
                  <a:srgbClr val="003399"/>
                </a:solidFill>
              </a:rPr>
              <a:t>istituiti per soddisfare specificatamente esigenze di interesse generale, aventi carattere non industriale o </a:t>
            </a:r>
            <a:r>
              <a:rPr lang="it-IT" dirty="0" smtClean="0">
                <a:solidFill>
                  <a:srgbClr val="003399"/>
                </a:solidFill>
              </a:rPr>
              <a:t>commerciale;</a:t>
            </a:r>
          </a:p>
          <a:p>
            <a:pPr marL="342900" indent="-342900">
              <a:buFont typeface="+mj-lt"/>
              <a:buAutoNum type="alphaLcParenR"/>
            </a:pPr>
            <a:r>
              <a:rPr lang="it-IT" dirty="0" smtClean="0">
                <a:solidFill>
                  <a:srgbClr val="003399"/>
                </a:solidFill>
              </a:rPr>
              <a:t>sono </a:t>
            </a:r>
            <a:r>
              <a:rPr lang="it-IT" dirty="0">
                <a:solidFill>
                  <a:srgbClr val="003399"/>
                </a:solidFill>
              </a:rPr>
              <a:t>dotati di personalità </a:t>
            </a:r>
            <a:r>
              <a:rPr lang="it-IT" dirty="0" smtClean="0">
                <a:solidFill>
                  <a:srgbClr val="003399"/>
                </a:solidFill>
              </a:rPr>
              <a:t>giuridica; e</a:t>
            </a:r>
            <a:endParaRPr lang="it-IT" strike="sngStrike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it-IT" dirty="0">
                <a:solidFill>
                  <a:srgbClr val="003399"/>
                </a:solidFill>
              </a:rPr>
              <a:t>sono finanziati per la maggior parte dallo Stato, dalle autorità regionali o locali o da altri organismi di diritto pubblico; o la loro gestione è posta sotto la vigilanza di tali autorità o organismi; o il </a:t>
            </a:r>
            <a:r>
              <a:rPr lang="it-IT" dirty="0" smtClean="0">
                <a:solidFill>
                  <a:srgbClr val="003399"/>
                </a:solidFill>
              </a:rPr>
              <a:t>loro organo </a:t>
            </a:r>
            <a:r>
              <a:rPr lang="it-IT" dirty="0">
                <a:solidFill>
                  <a:srgbClr val="003399"/>
                </a:solidFill>
              </a:rPr>
              <a:t>di amministrazione, di direzione o di vigilanza è costituito </a:t>
            </a:r>
            <a:r>
              <a:rPr lang="it-IT" dirty="0" smtClean="0">
                <a:solidFill>
                  <a:srgbClr val="003399"/>
                </a:solidFill>
              </a:rPr>
              <a:t>da membri </a:t>
            </a:r>
            <a:r>
              <a:rPr lang="it-IT" dirty="0">
                <a:solidFill>
                  <a:srgbClr val="003399"/>
                </a:solidFill>
              </a:rPr>
              <a:t>più della metà dei quali è designata dallo Stato, da </a:t>
            </a:r>
            <a:r>
              <a:rPr lang="it-IT" dirty="0" smtClean="0">
                <a:solidFill>
                  <a:srgbClr val="003399"/>
                </a:solidFill>
              </a:rPr>
              <a:t>autorità regionali </a:t>
            </a:r>
            <a:r>
              <a:rPr lang="it-IT" dirty="0">
                <a:solidFill>
                  <a:srgbClr val="003399"/>
                </a:solidFill>
              </a:rPr>
              <a:t>o locali o da altri organismi di diritto </a:t>
            </a:r>
            <a:r>
              <a:rPr lang="it-IT" dirty="0" smtClean="0">
                <a:solidFill>
                  <a:srgbClr val="003399"/>
                </a:solidFill>
              </a:rPr>
              <a:t>pubblico</a:t>
            </a:r>
            <a:endParaRPr lang="it-IT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6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21908"/>
            <a:ext cx="1754326" cy="338554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C</a:t>
            </a: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riteri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di selezione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3528" y="980728"/>
            <a:ext cx="34176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50">
              <a:defRPr/>
            </a:pPr>
            <a:r>
              <a:rPr lang="it-IT" sz="3200" b="1" kern="0" dirty="0">
                <a:ln w="6350">
                  <a:solidFill>
                    <a:srgbClr val="4F81BD">
                      <a:shade val="43000"/>
                    </a:srgbClr>
                  </a:solidFill>
                </a:ln>
                <a:solidFill>
                  <a:srgbClr val="FFCC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ea typeface="ＭＳ Ｐゴシック" charset="0"/>
              </a:rPr>
              <a:t>Criteri di selezione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23528" y="2238196"/>
            <a:ext cx="664877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lvl="0" indent="-514350" algn="just">
              <a:spcAft>
                <a:spcPts val="3000"/>
              </a:spcAft>
              <a:buFont typeface="+mj-lt"/>
              <a:buAutoNum type="arabicPeriod"/>
            </a:pPr>
            <a:r>
              <a:rPr lang="it-IT" sz="2800" b="1" i="1" dirty="0">
                <a:solidFill>
                  <a:srgbClr val="003399"/>
                </a:solidFill>
              </a:rPr>
              <a:t>Requisiti di ammissibilità formale</a:t>
            </a:r>
            <a:endParaRPr lang="it-IT" sz="2800" dirty="0">
              <a:solidFill>
                <a:srgbClr val="003399"/>
              </a:solidFill>
            </a:endParaRPr>
          </a:p>
          <a:p>
            <a:pPr marL="360000" lvl="0" indent="-514350" algn="just">
              <a:spcAft>
                <a:spcPts val="3000"/>
              </a:spcAft>
              <a:buFont typeface="+mj-lt"/>
              <a:buAutoNum type="arabicPeriod"/>
            </a:pPr>
            <a:r>
              <a:rPr lang="it-IT" sz="2800" b="1" i="1" dirty="0">
                <a:solidFill>
                  <a:srgbClr val="003399"/>
                </a:solidFill>
              </a:rPr>
              <a:t>Valutazione </a:t>
            </a:r>
            <a:r>
              <a:rPr lang="it-IT" sz="2800" b="1" i="1" dirty="0" smtClean="0">
                <a:solidFill>
                  <a:srgbClr val="003399"/>
                </a:solidFill>
              </a:rPr>
              <a:t>della qualità della proposte progettuali</a:t>
            </a:r>
            <a:endParaRPr lang="it-IT" sz="2800" dirty="0">
              <a:solidFill>
                <a:srgbClr val="003399"/>
              </a:solidFill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228556" y="2351204"/>
            <a:ext cx="11222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003399"/>
                </a:solidFill>
              </a:rPr>
              <a:t>ON/OFF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228556" y="3392604"/>
            <a:ext cx="11222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 err="1" smtClean="0">
                <a:solidFill>
                  <a:srgbClr val="003399"/>
                </a:solidFill>
              </a:rPr>
              <a:t>Max</a:t>
            </a:r>
            <a:r>
              <a:rPr lang="it-IT" b="1" dirty="0" smtClean="0">
                <a:solidFill>
                  <a:srgbClr val="003399"/>
                </a:solidFill>
              </a:rPr>
              <a:t> 200 </a:t>
            </a:r>
            <a:endParaRPr lang="it-IT" b="1" dirty="0">
              <a:solidFill>
                <a:srgbClr val="003399"/>
              </a:solidFill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13740" y="4961244"/>
            <a:ext cx="24409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dirty="0">
                <a:solidFill>
                  <a:srgbClr val="003399"/>
                </a:solidFill>
              </a:rPr>
              <a:t>Il punteggio minimo fa riferimento a: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4601930" y="4192367"/>
            <a:ext cx="376036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3399"/>
                </a:solidFill>
              </a:rPr>
              <a:t>2</a:t>
            </a:r>
            <a:r>
              <a:rPr lang="en-GB" b="1" dirty="0" smtClean="0">
                <a:solidFill>
                  <a:srgbClr val="003399"/>
                </a:solidFill>
              </a:rPr>
              <a:t>0</a:t>
            </a:r>
            <a:r>
              <a:rPr lang="en-GB" dirty="0" smtClean="0">
                <a:solidFill>
                  <a:srgbClr val="003399"/>
                </a:solidFill>
              </a:rPr>
              <a:t> </a:t>
            </a:r>
            <a:r>
              <a:rPr lang="en-GB" dirty="0" err="1">
                <a:solidFill>
                  <a:srgbClr val="003399"/>
                </a:solidFill>
              </a:rPr>
              <a:t>Idoneità</a:t>
            </a:r>
            <a:r>
              <a:rPr lang="en-GB" dirty="0">
                <a:solidFill>
                  <a:srgbClr val="003399"/>
                </a:solidFill>
              </a:rPr>
              <a:t> </a:t>
            </a:r>
            <a:r>
              <a:rPr lang="en-GB" dirty="0" err="1" smtClean="0">
                <a:solidFill>
                  <a:srgbClr val="003399"/>
                </a:solidFill>
              </a:rPr>
              <a:t>alla</a:t>
            </a:r>
            <a:r>
              <a:rPr lang="en-GB" dirty="0" smtClean="0">
                <a:solidFill>
                  <a:srgbClr val="003399"/>
                </a:solidFill>
              </a:rPr>
              <a:t> </a:t>
            </a:r>
            <a:r>
              <a:rPr lang="en-GB" dirty="0" err="1" smtClean="0">
                <a:solidFill>
                  <a:srgbClr val="003399"/>
                </a:solidFill>
              </a:rPr>
              <a:t>capitalizzazione</a:t>
            </a:r>
            <a:endParaRPr lang="it-IT" dirty="0">
              <a:solidFill>
                <a:srgbClr val="003399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590442" y="4961244"/>
            <a:ext cx="376036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003399"/>
                </a:solidFill>
              </a:rPr>
              <a:t>20 </a:t>
            </a:r>
            <a:r>
              <a:rPr lang="it-IT" dirty="0">
                <a:solidFill>
                  <a:srgbClr val="003399"/>
                </a:solidFill>
              </a:rPr>
              <a:t>Efficacia della capitalizzazione</a:t>
            </a:r>
            <a:endParaRPr lang="it-IT" sz="1400" dirty="0">
              <a:solidFill>
                <a:srgbClr val="003399"/>
              </a:solidFill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590442" y="5608170"/>
            <a:ext cx="377185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3399"/>
                </a:solidFill>
              </a:rPr>
              <a:t>2</a:t>
            </a:r>
            <a:r>
              <a:rPr lang="it-IT" b="1" dirty="0" smtClean="0">
                <a:solidFill>
                  <a:srgbClr val="003399"/>
                </a:solidFill>
              </a:rPr>
              <a:t>0 </a:t>
            </a:r>
            <a:r>
              <a:rPr lang="it-IT" dirty="0">
                <a:solidFill>
                  <a:srgbClr val="003399"/>
                </a:solidFill>
              </a:rPr>
              <a:t>Dimensione e carattere transfrontaliero delle azioni di capitalizzazione</a:t>
            </a:r>
            <a:endParaRPr lang="it-IT" sz="1400" dirty="0">
              <a:solidFill>
                <a:srgbClr val="003399"/>
              </a:solidFill>
            </a:endParaRPr>
          </a:p>
        </p:txBody>
      </p:sp>
      <p:sp>
        <p:nvSpPr>
          <p:cNvPr id="3" name="Parentesi graffa aperta 2"/>
          <p:cNvSpPr/>
          <p:nvPr/>
        </p:nvSpPr>
        <p:spPr>
          <a:xfrm>
            <a:off x="3520440" y="4377033"/>
            <a:ext cx="533400" cy="202376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480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3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2600</Words>
  <Application>Microsoft Office PowerPoint</Application>
  <PresentationFormat>Personalizzato</PresentationFormat>
  <Paragraphs>481</Paragraphs>
  <Slides>25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Application Form – Sezione word</vt:lpstr>
      <vt:lpstr>Focus – Allegato C (Dichiarazione Aiuti di Stato)</vt:lpstr>
      <vt:lpstr>GRAZIE PER L’ATTENZIONE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Monica</dc:creator>
  <cp:lastModifiedBy>Chiara</cp:lastModifiedBy>
  <cp:revision>123</cp:revision>
  <cp:lastPrinted>2016-09-30T07:26:55Z</cp:lastPrinted>
  <dcterms:created xsi:type="dcterms:W3CDTF">2016-07-05T07:23:23Z</dcterms:created>
  <dcterms:modified xsi:type="dcterms:W3CDTF">2022-08-03T15:03:38Z</dcterms:modified>
</cp:coreProperties>
</file>