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8"/>
  </p:notesMasterIdLst>
  <p:sldIdLst>
    <p:sldId id="256" r:id="rId2"/>
    <p:sldId id="257" r:id="rId3"/>
    <p:sldId id="317" r:id="rId4"/>
    <p:sldId id="318" r:id="rId5"/>
    <p:sldId id="309" r:id="rId6"/>
    <p:sldId id="310" r:id="rId7"/>
    <p:sldId id="312" r:id="rId8"/>
    <p:sldId id="313" r:id="rId9"/>
    <p:sldId id="319" r:id="rId10"/>
    <p:sldId id="320" r:id="rId11"/>
    <p:sldId id="332" r:id="rId12"/>
    <p:sldId id="333" r:id="rId13"/>
    <p:sldId id="334" r:id="rId14"/>
    <p:sldId id="335" r:id="rId15"/>
    <p:sldId id="321" r:id="rId16"/>
    <p:sldId id="328" r:id="rId17"/>
    <p:sldId id="329" r:id="rId18"/>
    <p:sldId id="322" r:id="rId19"/>
    <p:sldId id="323" r:id="rId20"/>
    <p:sldId id="324" r:id="rId21"/>
    <p:sldId id="325" r:id="rId22"/>
    <p:sldId id="326" r:id="rId23"/>
    <p:sldId id="327" r:id="rId24"/>
    <p:sldId id="331" r:id="rId25"/>
    <p:sldId id="330" r:id="rId26"/>
    <p:sldId id="308" r:id="rId27"/>
  </p:sldIdLst>
  <p:sldSz cx="10688638" cy="7562850"/>
  <p:notesSz cx="7099300" cy="10234613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2">
          <p15:clr>
            <a:srgbClr val="A4A3A4"/>
          </p15:clr>
        </p15:guide>
        <p15:guide id="2" pos="336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647DB9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Stile chiaro 1 - Color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48" autoAdjust="0"/>
    <p:restoredTop sz="94057" autoAdjust="0"/>
  </p:normalViewPr>
  <p:slideViewPr>
    <p:cSldViewPr snapToGrid="0" snapToObjects="1">
      <p:cViewPr varScale="1">
        <p:scale>
          <a:sx n="71" d="100"/>
          <a:sy n="71" d="100"/>
        </p:scale>
        <p:origin x="1454" y="62"/>
      </p:cViewPr>
      <p:guideLst>
        <p:guide orient="horz" pos="2382"/>
        <p:guide pos="336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258D40-C93E-4D7C-9594-9E08CAED6668}" type="datetimeFigureOut">
              <a:rPr lang="it-IT" smtClean="0"/>
              <a:t>04/08/2022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839788" y="768350"/>
            <a:ext cx="54197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709613" y="4860925"/>
            <a:ext cx="5680075" cy="4605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1210E7-E38A-488A-89AC-EAAE9450D1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759678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KETS: elettronica, meccatronica, micro e </a:t>
            </a:r>
            <a:r>
              <a:rPr lang="it-IT" dirty="0" err="1"/>
              <a:t>nanosistemi</a:t>
            </a:r>
            <a:r>
              <a:rPr lang="it-IT" dirty="0"/>
              <a:t>, biotecnologia e ricerca applicata alla salute dell’uomo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1210E7-E38A-488A-89AC-EAAE9450D127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859219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KETS: elettronica, meccatronica, micro e </a:t>
            </a:r>
            <a:r>
              <a:rPr lang="it-IT" dirty="0" err="1"/>
              <a:t>nanosistemi</a:t>
            </a:r>
            <a:r>
              <a:rPr lang="it-IT" dirty="0"/>
              <a:t>, biotecnologia e ricerca applicata alla salute dell’uomo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1210E7-E38A-488A-89AC-EAAE9450D127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859219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KETS: elettronica, meccatronica, micro e </a:t>
            </a:r>
            <a:r>
              <a:rPr lang="it-IT" dirty="0" err="1"/>
              <a:t>nanosistemi</a:t>
            </a:r>
            <a:r>
              <a:rPr lang="it-IT" dirty="0"/>
              <a:t>, biotecnologia e ricerca applicata alla salute dell’uomo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1210E7-E38A-488A-89AC-EAAE9450D127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859219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839788" y="768350"/>
            <a:ext cx="5419725" cy="3836988"/>
          </a:xfrm>
          <a:ln/>
        </p:spPr>
      </p:sp>
      <p:sp>
        <p:nvSpPr>
          <p:cNvPr id="6758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178658" indent="-178658">
              <a:buFont typeface="Arial" pitchFamily="34" charset="0"/>
              <a:buChar char="•"/>
              <a:defRPr/>
            </a:pP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closely linked to effect on trade</a:t>
            </a:r>
          </a:p>
          <a:p>
            <a:pPr marL="178658" indent="-178658">
              <a:buFont typeface="Arial" pitchFamily="34" charset="0"/>
              <a:buChar char="•"/>
              <a:defRPr/>
            </a:pPr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marL="178658" indent="-178658">
              <a:buFont typeface="Arial" pitchFamily="34" charset="0"/>
              <a:buChar char="•"/>
              <a:defRPr/>
            </a:pP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small distortion enough</a:t>
            </a:r>
          </a:p>
          <a:p>
            <a:pPr marL="178658" indent="-178658">
              <a:buFont typeface="Arial" pitchFamily="34" charset="0"/>
              <a:buChar char="•"/>
              <a:defRPr/>
            </a:pPr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marL="178658" indent="-178658">
              <a:buFont typeface="Arial" pitchFamily="34" charset="0"/>
              <a:buChar char="•"/>
              <a:defRPr/>
            </a:pP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magnitude of distortion may impact on compatibility assessment (the more distortive, the less likely that measure is compatible)</a:t>
            </a:r>
          </a:p>
          <a:p>
            <a:pPr marL="178658" indent="-178658">
              <a:buFont typeface="Arial" pitchFamily="34" charset="0"/>
              <a:buChar char="•"/>
              <a:defRPr/>
            </a:pPr>
            <a:endParaRPr lang="en-GB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75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68805" indent="-295694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82776" indent="-236555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55887" indent="-236555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128998" indent="-236555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602108" indent="-23655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3075219" indent="-23655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548329" indent="-23655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4021440" indent="-23655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defTabSz="946221"/>
            <a:fld id="{2F27336B-CE12-4B6F-BEF0-2E743B04C7ED}" type="slidenum">
              <a:rPr lang="en-GB" altLang="en-US" smtClean="0"/>
              <a:pPr defTabSz="946221"/>
              <a:t>9</a:t>
            </a:fld>
            <a:endParaRPr lang="en-GB" alt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839788" y="768350"/>
            <a:ext cx="5419725" cy="3836988"/>
          </a:xfrm>
          <a:ln/>
        </p:spPr>
      </p:sp>
      <p:sp>
        <p:nvSpPr>
          <p:cNvPr id="6758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0" indent="0">
              <a:buFont typeface="Arial" pitchFamily="34" charset="0"/>
              <a:buNone/>
              <a:defRPr/>
            </a:pPr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75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68805" indent="-295694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82776" indent="-236555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55887" indent="-236555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128998" indent="-236555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602108" indent="-23655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3075219" indent="-23655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548329" indent="-23655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4021440" indent="-23655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defTabSz="946221"/>
            <a:fld id="{2F27336B-CE12-4B6F-BEF0-2E743B04C7ED}" type="slidenum">
              <a:rPr lang="en-GB" altLang="en-US" smtClean="0"/>
              <a:pPr defTabSz="946221"/>
              <a:t>24</a:t>
            </a:fld>
            <a:endParaRPr lang="en-GB" alt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839788" y="768350"/>
            <a:ext cx="5419725" cy="3836988"/>
          </a:xfrm>
          <a:ln/>
        </p:spPr>
      </p:sp>
      <p:sp>
        <p:nvSpPr>
          <p:cNvPr id="6758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0" indent="0">
              <a:buFont typeface="Arial" pitchFamily="34" charset="0"/>
              <a:buNone/>
              <a:defRPr/>
            </a:pPr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75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68805" indent="-295694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82776" indent="-236555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55887" indent="-236555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128998" indent="-236555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602108" indent="-23655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3075219" indent="-23655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548329" indent="-23655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4021440" indent="-23655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defTabSz="946221"/>
            <a:fld id="{2F27336B-CE12-4B6F-BEF0-2E743B04C7ED}" type="slidenum">
              <a:rPr lang="en-GB" altLang="en-US" smtClean="0"/>
              <a:pPr defTabSz="946221"/>
              <a:t>25</a:t>
            </a:fld>
            <a:endParaRPr lang="en-GB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43765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7422" y="1319998"/>
            <a:ext cx="9619774" cy="1032889"/>
          </a:xfrm>
          <a:prstGeom prst="rect">
            <a:avLst/>
          </a:prstGeom>
        </p:spPr>
        <p:txBody>
          <a:bodyPr lIns="104287" tIns="52144" rIns="104287" bIns="52144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4432" y="2632992"/>
            <a:ext cx="9619774" cy="4007261"/>
          </a:xfrm>
          <a:prstGeom prst="rect">
            <a:avLst/>
          </a:prstGeom>
        </p:spPr>
        <p:txBody>
          <a:bodyPr lIns="104287" tIns="52144" rIns="104287" bIns="52144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34432" y="6887095"/>
            <a:ext cx="2494016" cy="525198"/>
          </a:xfrm>
          <a:prstGeom prst="rect">
            <a:avLst/>
          </a:prstGeom>
          <a:ln/>
        </p:spPr>
        <p:txBody>
          <a:bodyPr lIns="104287" tIns="52144" rIns="104287" bIns="52144"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7660190" y="6887095"/>
            <a:ext cx="2494016" cy="525198"/>
          </a:xfrm>
          <a:prstGeom prst="rect">
            <a:avLst/>
          </a:prstGeom>
          <a:ln/>
        </p:spPr>
        <p:txBody>
          <a:bodyPr lIns="104287" tIns="52144" rIns="104287" bIns="52144"/>
          <a:lstStyle>
            <a:lvl1pPr>
              <a:defRPr/>
            </a:lvl1pPr>
          </a:lstStyle>
          <a:p>
            <a:pPr>
              <a:defRPr/>
            </a:pPr>
            <a:fld id="{EC124B40-BA4D-4CC6-BE1C-FA08165D46DE}" type="slidenum">
              <a:rPr lang="en-GB"/>
              <a:pPr>
                <a:defRPr/>
              </a:pPr>
              <a:t>‹N›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75163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 descr="Italia-Malta PowerPoint(02).pdf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715"/>
            <a:ext cx="10688638" cy="7553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9901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hyperlink" Target="mailto:stc.italia-malta@regione.sicilia.it" TargetMode="External"/><Relationship Id="rId3" Type="http://schemas.openxmlformats.org/officeDocument/2006/relationships/hyperlink" Target="mailto:d.bica@regione.sicilia.it" TargetMode="External"/><Relationship Id="rId7" Type="http://schemas.openxmlformats.org/officeDocument/2006/relationships/hyperlink" Target="mailto:maria-elena.muscat@gov.mt" TargetMode="External"/><Relationship Id="rId2" Type="http://schemas.openxmlformats.org/officeDocument/2006/relationships/hyperlink" Target="mailto:dipartimento.programmazione@regione.sicilia.it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abigail.b.camilleri@gov.mt" TargetMode="External"/><Relationship Id="rId5" Type="http://schemas.openxmlformats.org/officeDocument/2006/relationships/hyperlink" Target="mailto:anthony.c.camilleri@gov.mt" TargetMode="External"/><Relationship Id="rId4" Type="http://schemas.openxmlformats.org/officeDocument/2006/relationships/hyperlink" Target="mailto:area7programmazione@regione.sicilia.it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 descr="Italia-Malta PowerPoint(01)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715"/>
            <a:ext cx="10688638" cy="7553135"/>
          </a:xfrm>
          <a:prstGeom prst="rect">
            <a:avLst/>
          </a:prstGeom>
        </p:spPr>
      </p:pic>
      <p:sp>
        <p:nvSpPr>
          <p:cNvPr id="5" name="Titolo 1"/>
          <p:cNvSpPr txBox="1">
            <a:spLocks/>
          </p:cNvSpPr>
          <p:nvPr/>
        </p:nvSpPr>
        <p:spPr>
          <a:xfrm>
            <a:off x="801648" y="1753496"/>
            <a:ext cx="9085342" cy="2864224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600" b="1" dirty="0">
                <a:solidFill>
                  <a:srgbClr val="003399"/>
                </a:solidFill>
                <a:latin typeface="Open Sans"/>
                <a:cs typeface="Open Sans"/>
              </a:rPr>
              <a:t>INFORMATION MEETING </a:t>
            </a:r>
          </a:p>
          <a:p>
            <a:r>
              <a:rPr lang="en-US" sz="2600" b="1" dirty="0">
                <a:solidFill>
                  <a:srgbClr val="003399"/>
                </a:solidFill>
                <a:latin typeface="Open Sans"/>
                <a:cs typeface="Open Sans"/>
              </a:rPr>
              <a:t>Public Notice n. 03/2022 - Capitalization of the results of cooperation projects financed under the INTERREG V A –Italy-Malta </a:t>
            </a:r>
            <a:r>
              <a:rPr lang="en-US" sz="2600" b="1" dirty="0" err="1">
                <a:solidFill>
                  <a:srgbClr val="003399"/>
                </a:solidFill>
                <a:latin typeface="Open Sans"/>
                <a:cs typeface="Open Sans"/>
              </a:rPr>
              <a:t>Programme</a:t>
            </a:r>
            <a:r>
              <a:rPr lang="en-US" sz="2600" b="1" dirty="0">
                <a:solidFill>
                  <a:srgbClr val="003399"/>
                </a:solidFill>
                <a:latin typeface="Open Sans"/>
                <a:cs typeface="Open Sans"/>
              </a:rPr>
              <a:t> - Priority axis I, II, III </a:t>
            </a:r>
            <a:endParaRPr lang="it-IT" sz="2600" b="1" dirty="0">
              <a:solidFill>
                <a:srgbClr val="003399"/>
              </a:solidFill>
              <a:latin typeface="Open Sans"/>
              <a:cs typeface="Open Sans"/>
            </a:endParaRPr>
          </a:p>
        </p:txBody>
      </p:sp>
      <p:sp>
        <p:nvSpPr>
          <p:cNvPr id="6" name="Sottotitolo 2"/>
          <p:cNvSpPr txBox="1">
            <a:spLocks/>
          </p:cNvSpPr>
          <p:nvPr/>
        </p:nvSpPr>
        <p:spPr>
          <a:xfrm>
            <a:off x="1603295" y="4398531"/>
            <a:ext cx="7482047" cy="804135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spcAft>
                <a:spcPts val="600"/>
              </a:spcAft>
              <a:buNone/>
            </a:pPr>
            <a:endParaRPr lang="it-IT" sz="1800" dirty="0">
              <a:solidFill>
                <a:srgbClr val="003399"/>
              </a:solidFill>
              <a:latin typeface="Open Sans"/>
              <a:cs typeface="Open Sans"/>
            </a:endParaRPr>
          </a:p>
          <a:p>
            <a:pPr marL="0" indent="0" algn="ctr">
              <a:spcBef>
                <a:spcPts val="0"/>
              </a:spcBef>
              <a:spcAft>
                <a:spcPts val="600"/>
              </a:spcAft>
              <a:buNone/>
            </a:pPr>
            <a:r>
              <a:rPr lang="it-IT" sz="1800" dirty="0">
                <a:solidFill>
                  <a:srgbClr val="003399"/>
                </a:solidFill>
                <a:latin typeface="Open Sans"/>
                <a:cs typeface="Open Sans"/>
              </a:rPr>
              <a:t>04 August 2022, </a:t>
            </a:r>
            <a:r>
              <a:rPr lang="it-IT" sz="1800" dirty="0" err="1">
                <a:solidFill>
                  <a:srgbClr val="003399"/>
                </a:solidFill>
                <a:latin typeface="Open Sans"/>
                <a:cs typeface="Open Sans"/>
              </a:rPr>
              <a:t>at</a:t>
            </a:r>
            <a:r>
              <a:rPr lang="it-IT" sz="1800" dirty="0">
                <a:solidFill>
                  <a:srgbClr val="003399"/>
                </a:solidFill>
                <a:latin typeface="Open Sans"/>
                <a:cs typeface="Open Sans"/>
              </a:rPr>
              <a:t> 9:30 </a:t>
            </a:r>
            <a:r>
              <a:rPr lang="it-IT" sz="1800" dirty="0" err="1">
                <a:solidFill>
                  <a:srgbClr val="003399"/>
                </a:solidFill>
                <a:latin typeface="Open Sans"/>
                <a:cs typeface="Open Sans"/>
              </a:rPr>
              <a:t>am</a:t>
            </a:r>
            <a:endParaRPr lang="it-IT" sz="1800" dirty="0">
              <a:solidFill>
                <a:srgbClr val="003399"/>
              </a:solidFill>
              <a:latin typeface="Open Sans"/>
              <a:cs typeface="Open Sans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it-IT" sz="1800" dirty="0">
                <a:solidFill>
                  <a:srgbClr val="003399"/>
                </a:solidFill>
                <a:latin typeface="Open Sans"/>
                <a:cs typeface="Open Sans"/>
              </a:rPr>
              <a:t>on line</a:t>
            </a:r>
          </a:p>
        </p:txBody>
      </p:sp>
      <p:sp>
        <p:nvSpPr>
          <p:cNvPr id="7" name="Sottotitolo 2"/>
          <p:cNvSpPr txBox="1">
            <a:spLocks/>
          </p:cNvSpPr>
          <p:nvPr/>
        </p:nvSpPr>
        <p:spPr>
          <a:xfrm>
            <a:off x="2873294" y="6180684"/>
            <a:ext cx="7187256" cy="1284164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it-IT" sz="1100" b="1" dirty="0">
                <a:solidFill>
                  <a:schemeClr val="bg1"/>
                </a:solidFill>
                <a:latin typeface="Open Sans"/>
                <a:cs typeface="Open Sans"/>
              </a:rPr>
              <a:t>Autorità di Gestione - Segretariato Congiunto</a:t>
            </a:r>
          </a:p>
          <a:p>
            <a:pPr marL="0" indent="0" algn="r">
              <a:buNone/>
            </a:pPr>
            <a:r>
              <a:rPr lang="it-IT" sz="1100" dirty="0">
                <a:solidFill>
                  <a:schemeClr val="bg1"/>
                </a:solidFill>
                <a:latin typeface="Open Sans"/>
                <a:cs typeface="Open Sans"/>
              </a:rPr>
              <a:t>Piazza Luigi Sturzo, 36 - 90139 Palermo (IT)</a:t>
            </a:r>
          </a:p>
          <a:p>
            <a:pPr marL="0" indent="0" algn="r">
              <a:buNone/>
            </a:pPr>
            <a:r>
              <a:rPr lang="it-IT" sz="1100" dirty="0" err="1">
                <a:solidFill>
                  <a:schemeClr val="bg1"/>
                </a:solidFill>
                <a:latin typeface="Open Sans"/>
                <a:cs typeface="Open Sans"/>
              </a:rPr>
              <a:t>Tel</a:t>
            </a:r>
            <a:r>
              <a:rPr lang="it-IT" sz="1100" dirty="0">
                <a:solidFill>
                  <a:schemeClr val="bg1"/>
                </a:solidFill>
                <a:latin typeface="Open Sans"/>
                <a:cs typeface="Open Sans"/>
              </a:rPr>
              <a:t> +39 091 7070036 / 254 / 243 / 186 / 059 - Fax +39 091 7070054</a:t>
            </a:r>
          </a:p>
          <a:p>
            <a:pPr marL="0" indent="0" algn="r">
              <a:buNone/>
            </a:pPr>
            <a:r>
              <a:rPr lang="it-IT" sz="1100" dirty="0">
                <a:solidFill>
                  <a:schemeClr val="bg1"/>
                </a:solidFill>
                <a:latin typeface="Open Sans"/>
                <a:cs typeface="Open Sans"/>
              </a:rPr>
              <a:t>stc.italia-malta@regione.sicilia.it</a:t>
            </a:r>
          </a:p>
          <a:p>
            <a:pPr marL="0" indent="0" algn="r">
              <a:buNone/>
            </a:pPr>
            <a:r>
              <a:rPr lang="it-IT" sz="1100" dirty="0" err="1">
                <a:solidFill>
                  <a:schemeClr val="bg1"/>
                </a:solidFill>
                <a:latin typeface="Open Sans"/>
                <a:cs typeface="Open Sans"/>
              </a:rPr>
              <a:t>www.italiamalta.eu</a:t>
            </a:r>
            <a:endParaRPr lang="it-IT" sz="1100" dirty="0">
              <a:solidFill>
                <a:schemeClr val="bg1"/>
              </a:solidFill>
              <a:latin typeface="Open Sans"/>
              <a:cs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32195399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0" y="21908"/>
            <a:ext cx="1754326" cy="338554"/>
          </a:xfrm>
          <a:prstGeom prst="rect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it-IT" sz="1600" b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Criteri di selezione</a:t>
            </a:r>
          </a:p>
        </p:txBody>
      </p:sp>
      <p:sp>
        <p:nvSpPr>
          <p:cNvPr id="5" name="Rettangolo 4"/>
          <p:cNvSpPr/>
          <p:nvPr/>
        </p:nvSpPr>
        <p:spPr>
          <a:xfrm>
            <a:off x="4067460" y="-70425"/>
            <a:ext cx="302326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74250">
              <a:defRPr/>
            </a:pPr>
            <a:r>
              <a:rPr lang="it-IT" sz="2800" b="1" kern="0" dirty="0">
                <a:ln w="6350">
                  <a:solidFill>
                    <a:srgbClr val="4F81BD">
                      <a:shade val="43000"/>
                    </a:srgbClr>
                  </a:solidFill>
                </a:ln>
                <a:solidFill>
                  <a:srgbClr val="FFCC00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ea typeface="ＭＳ Ｐゴシック" charset="0"/>
              </a:rPr>
              <a:t>Criteri di selezione</a:t>
            </a:r>
          </a:p>
        </p:txBody>
      </p:sp>
      <p:graphicFrame>
        <p:nvGraphicFramePr>
          <p:cNvPr id="2" name="Tabel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168123"/>
              </p:ext>
            </p:extLst>
          </p:nvPr>
        </p:nvGraphicFramePr>
        <p:xfrm>
          <a:off x="64546" y="21908"/>
          <a:ext cx="10617968" cy="1136371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608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496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000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084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010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534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385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6972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158734"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500" dirty="0">
                          <a:effectLst/>
                        </a:rPr>
                        <a:t>Requisiti di ammissibilità formale </a:t>
                      </a:r>
                      <a:endParaRPr lang="it-IT" sz="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4718" marR="24718" marT="0" marB="0" anchor="ctr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500">
                          <a:effectLst/>
                        </a:rPr>
                        <a:t> </a:t>
                      </a:r>
                      <a:endParaRPr lang="it-IT" sz="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4718" marR="24718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500">
                          <a:effectLst/>
                        </a:rPr>
                        <a:t> </a:t>
                      </a:r>
                      <a:endParaRPr lang="it-IT" sz="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4718" marR="24718" marT="0" marB="0" anchor="b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500">
                          <a:effectLst/>
                        </a:rPr>
                        <a:t> </a:t>
                      </a:r>
                      <a:endParaRPr lang="it-IT" sz="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4718" marR="24718" marT="0" marB="0" anchor="ctr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3685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200" dirty="0" err="1">
                          <a:effectLst/>
                          <a:latin typeface="+mj-lt"/>
                        </a:rPr>
                        <a:t>Administrative</a:t>
                      </a:r>
                      <a:r>
                        <a:rPr lang="it-IT" sz="1200" dirty="0">
                          <a:effectLst/>
                          <a:latin typeface="+mj-lt"/>
                        </a:rPr>
                        <a:t> Compliance  
</a:t>
                      </a:r>
                      <a:endParaRPr lang="it-IT" sz="12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4718" marR="24718" marT="0" marB="0" anchor="ctr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  <a:latin typeface="+mj-lt"/>
                        </a:rPr>
                        <a:t>YES
</a:t>
                      </a:r>
                      <a:endParaRPr lang="it-IT" sz="12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4718" marR="2471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  <a:latin typeface="+mj-lt"/>
                        </a:rPr>
                        <a:t>NO
</a:t>
                      </a:r>
                      <a:endParaRPr lang="it-IT" sz="12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4718" marR="2471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+mj-lt"/>
                        </a:rPr>
                        <a:t> </a:t>
                      </a:r>
                      <a:endParaRPr lang="it-IT" sz="120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4718" marR="24718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+mj-lt"/>
                        </a:rPr>
                        <a:t> </a:t>
                      </a:r>
                      <a:endParaRPr lang="it-IT" sz="120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4718" marR="24718" marT="0" marB="0" anchor="b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500">
                          <a:effectLst/>
                        </a:rPr>
                        <a:t> </a:t>
                      </a:r>
                      <a:endParaRPr lang="it-IT" sz="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4718" marR="24718" marT="0" marB="0" anchor="ctr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79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+mj-lt"/>
                        </a:rPr>
                        <a:t>1</a:t>
                      </a:r>
                      <a:endParaRPr lang="it-IT" sz="120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4718" marR="2471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</a:rPr>
                        <a:t>The project proposal has been completed in the standard template "Application Form" 
</a:t>
                      </a:r>
                      <a:endParaRPr lang="it-IT" sz="12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4718" marR="2471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+mj-lt"/>
                        </a:rPr>
                        <a:t> </a:t>
                      </a:r>
                      <a:endParaRPr lang="it-IT" sz="120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4718" marR="2471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+mj-lt"/>
                        </a:rPr>
                        <a:t> </a:t>
                      </a:r>
                      <a:endParaRPr lang="it-IT" sz="120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4718" marR="24718" marT="0" marB="0" anchor="ctr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200" dirty="0" err="1">
                          <a:effectLst/>
                          <a:latin typeface="+mj-lt"/>
                        </a:rPr>
                        <a:t>Comments</a:t>
                      </a:r>
                      <a:r>
                        <a:rPr lang="it-IT" sz="1200" dirty="0">
                          <a:effectLst/>
                          <a:latin typeface="+mj-lt"/>
                        </a:rPr>
                        <a:t>
</a:t>
                      </a:r>
                      <a:endParaRPr lang="it-IT" sz="12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4718" marR="24718" marT="0" marB="0" anchor="ctr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1000"/>
                        </a:spcAft>
                      </a:pPr>
                      <a:r>
                        <a:rPr lang="it-IT" sz="600">
                          <a:effectLst/>
                        </a:rPr>
                        <a:t> </a:t>
                      </a:r>
                      <a:endParaRPr lang="it-IT" sz="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722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+mj-lt"/>
                        </a:rPr>
                        <a:t>2</a:t>
                      </a:r>
                      <a:endParaRPr lang="it-IT" sz="120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4718" marR="2471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</a:rPr>
                        <a:t>The Application Form has been drawn up in one of the two official languages of the program (Italian and English) and a summary has been provided in the other language
</a:t>
                      </a:r>
                      <a:endParaRPr lang="it-IT" sz="12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4718" marR="2471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+mj-lt"/>
                        </a:rPr>
                        <a:t> </a:t>
                      </a:r>
                      <a:endParaRPr lang="it-IT" sz="120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4718" marR="2471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+mj-lt"/>
                        </a:rPr>
                        <a:t> </a:t>
                      </a:r>
                      <a:endParaRPr lang="it-IT" sz="120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4718" marR="24718" marT="0" marB="0" anchor="ctr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+mj-lt"/>
                        </a:rPr>
                        <a:t> </a:t>
                      </a:r>
                      <a:endParaRPr lang="it-IT" sz="120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4718" marR="24718" marT="0" marB="0" anchor="ctr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1000"/>
                        </a:spcAft>
                      </a:pPr>
                      <a:r>
                        <a:rPr lang="it-IT" sz="600">
                          <a:effectLst/>
                        </a:rPr>
                        <a:t> </a:t>
                      </a:r>
                      <a:endParaRPr lang="it-IT" sz="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9703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+mj-lt"/>
                        </a:rPr>
                        <a:t>3</a:t>
                      </a:r>
                      <a:endParaRPr lang="it-IT" sz="120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4718" marR="2471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</a:rPr>
                        <a:t>The Application Form includes all of the following annexes:</a:t>
                      </a: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</a:rPr>
                        <a:t>-	letter of intent and co-financing lead partner/partner, </a:t>
                      </a: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</a:rPr>
                        <a:t>-	copy of the front and back of an identity document of the lead partner and each partner,</a:t>
                      </a: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</a:rPr>
                        <a:t>-	formal administrative act of approval of the project proposal by the lead partner,</a:t>
                      </a: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</a:rPr>
                        <a:t>-	any permits or authorizations, where relevant</a:t>
                      </a: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</a:rPr>
                        <a:t>-	statute of the institution (certified copy), for private entities and bodies governed by public law only</a:t>
                      </a: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</a:rPr>
                        <a:t>-	last two approved balance sheets, for private entities and bodies governed by public law only</a:t>
                      </a: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</a:rPr>
                        <a:t>-	State aid declaration and its sub-annexes</a:t>
                      </a: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</a:rPr>
                        <a:t>
</a:t>
                      </a:r>
                      <a:endParaRPr lang="it-IT" sz="12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4718" marR="2471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+mj-lt"/>
                        </a:rPr>
                        <a:t> </a:t>
                      </a:r>
                      <a:endParaRPr lang="it-IT" sz="120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4718" marR="2471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+mj-lt"/>
                        </a:rPr>
                        <a:t> </a:t>
                      </a:r>
                      <a:endParaRPr lang="it-IT" sz="120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4718" marR="24718" marT="0" marB="0" anchor="ctr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+mj-lt"/>
                        </a:rPr>
                        <a:t> </a:t>
                      </a:r>
                      <a:endParaRPr lang="it-IT" sz="120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4718" marR="24718" marT="0" marB="0" anchor="ctr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1000"/>
                        </a:spcAft>
                      </a:pPr>
                      <a:r>
                        <a:rPr lang="it-IT" sz="600">
                          <a:effectLst/>
                        </a:rPr>
                        <a:t> </a:t>
                      </a:r>
                      <a:endParaRPr lang="it-IT" sz="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519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+mj-lt"/>
                        </a:rPr>
                        <a:t>4</a:t>
                      </a:r>
                      <a:endParaRPr lang="it-IT" sz="120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4718" marR="2471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</a:rPr>
                        <a:t>The Application Form and the annexes have been sent within the time limits set by the public notice
</a:t>
                      </a:r>
                      <a:endParaRPr lang="it-IT" sz="12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4718" marR="2471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+mj-lt"/>
                        </a:rPr>
                        <a:t> </a:t>
                      </a:r>
                      <a:endParaRPr lang="it-IT" sz="120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4718" marR="2471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+mj-lt"/>
                        </a:rPr>
                        <a:t> </a:t>
                      </a:r>
                      <a:endParaRPr lang="it-IT" sz="120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4718" marR="24718" marT="0" marB="0" anchor="ctr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+mj-lt"/>
                        </a:rPr>
                        <a:t> </a:t>
                      </a:r>
                      <a:endParaRPr lang="it-IT" sz="120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4718" marR="24718" marT="0" marB="0" anchor="b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1000"/>
                        </a:spcAft>
                      </a:pPr>
                      <a:r>
                        <a:rPr lang="it-IT" sz="600">
                          <a:effectLst/>
                        </a:rPr>
                        <a:t> </a:t>
                      </a:r>
                      <a:endParaRPr lang="it-IT" sz="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49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+mj-lt"/>
                        </a:rPr>
                        <a:t>5</a:t>
                      </a:r>
                      <a:endParaRPr lang="it-IT" sz="120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4718" marR="2471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</a:rPr>
                        <a:t>The Application Form and its attachments contain all the necessary signatures and stamps of the Lead partner/partner
</a:t>
                      </a:r>
                      <a:endParaRPr lang="it-IT" sz="12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4718" marR="2471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+mj-lt"/>
                        </a:rPr>
                        <a:t> </a:t>
                      </a:r>
                      <a:endParaRPr lang="it-IT" sz="120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4718" marR="2471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+mj-lt"/>
                        </a:rPr>
                        <a:t> </a:t>
                      </a:r>
                      <a:endParaRPr lang="it-IT" sz="120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4718" marR="24718" marT="0" marB="0" anchor="ctr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+mj-lt"/>
                        </a:rPr>
                        <a:t> </a:t>
                      </a:r>
                      <a:endParaRPr lang="it-IT" sz="120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4718" marR="24718" marT="0" marB="0" anchor="b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1000"/>
                        </a:spcAft>
                      </a:pPr>
                      <a:r>
                        <a:rPr lang="it-IT" sz="600">
                          <a:effectLst/>
                        </a:rPr>
                        <a:t> </a:t>
                      </a:r>
                      <a:endParaRPr lang="it-IT" sz="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725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+mj-lt"/>
                        </a:rPr>
                        <a:t>6</a:t>
                      </a:r>
                      <a:endParaRPr lang="it-IT" sz="120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4718" marR="2471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</a:rPr>
                        <a:t>The project activities are pursued by the proposer in compliance with the provisions contained in Article 6- Eligible actions for each mode of capitalization of the Public Notice (mode 1, mode 2, mode 3)
</a:t>
                      </a:r>
                      <a:endParaRPr lang="it-IT" sz="12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4718" marR="2471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+mj-lt"/>
                        </a:rPr>
                        <a:t> </a:t>
                      </a:r>
                      <a:endParaRPr lang="it-IT" sz="120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4718" marR="2471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+mj-lt"/>
                        </a:rPr>
                        <a:t> </a:t>
                      </a:r>
                      <a:endParaRPr lang="it-IT" sz="120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4718" marR="24718" marT="0" marB="0" anchor="ctr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+mj-lt"/>
                        </a:rPr>
                        <a:t> </a:t>
                      </a:r>
                      <a:endParaRPr lang="it-IT" sz="120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4718" marR="24718" marT="0" marB="0" anchor="b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1000"/>
                        </a:spcAft>
                      </a:pPr>
                      <a:r>
                        <a:rPr lang="it-IT" sz="600">
                          <a:effectLst/>
                        </a:rPr>
                        <a:t> </a:t>
                      </a:r>
                      <a:endParaRPr lang="it-IT" sz="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848943"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  <a:latin typeface="+mj-lt"/>
                        </a:rPr>
                        <a:t> Partnership </a:t>
                      </a:r>
                      <a:endParaRPr lang="it-IT" sz="12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4718" marR="24718" marT="0" marB="0" anchor="ctr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  <a:latin typeface="+mj-lt"/>
                        </a:rPr>
                        <a:t>YES
</a:t>
                      </a:r>
                      <a:endParaRPr lang="it-IT" sz="12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4718" marR="2471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  <a:latin typeface="+mj-lt"/>
                        </a:rPr>
                        <a:t>NO
</a:t>
                      </a:r>
                      <a:endParaRPr lang="it-IT" sz="12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4718" marR="24718" marT="0" marB="0" anchor="ctr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+mj-lt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+mj-lt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+mj-lt"/>
                        </a:rPr>
                        <a:t> </a:t>
                      </a:r>
                      <a:endParaRPr lang="it-IT" sz="120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4718" marR="24718" marT="0" marB="0" anchor="b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1000"/>
                        </a:spcAft>
                      </a:pPr>
                      <a:r>
                        <a:rPr lang="it-IT" sz="600">
                          <a:effectLst/>
                        </a:rPr>
                        <a:t> </a:t>
                      </a:r>
                      <a:endParaRPr lang="it-IT" sz="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239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+mj-lt"/>
                        </a:rPr>
                        <a:t>7</a:t>
                      </a:r>
                      <a:endParaRPr lang="it-IT" sz="120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4718" marR="2471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</a:rPr>
                        <a:t>The Lead Partner and the partners have their main and/or operational headquarters, including administrative competence, in the eligible territory (Art. 7 – Types of eligible beneficiaries and State aid)</a:t>
                      </a:r>
                      <a:endParaRPr lang="it-IT" sz="12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4718" marR="2471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  <a:latin typeface="+mj-lt"/>
                        </a:rPr>
                        <a:t> </a:t>
                      </a:r>
                      <a:endParaRPr lang="it-IT" sz="12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4718" marR="24718" marT="0" marB="0" anchor="ctr"/>
                </a:tc>
                <a:tc>
                  <a:txBody>
                    <a:bodyPr/>
                    <a:lstStyle/>
                    <a:p>
                      <a:endParaRPr lang="it-IT" sz="1200">
                        <a:effectLst/>
                        <a:latin typeface="+mj-lt"/>
                        <a:cs typeface="Times New Roman"/>
                      </a:endParaRPr>
                    </a:p>
                  </a:txBody>
                  <a:tcPr marL="24718" marR="24718" marT="0" marB="0" anchor="b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  <a:latin typeface="+mj-lt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  <a:latin typeface="+mj-lt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  <a:latin typeface="+mj-lt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  <a:latin typeface="+mj-lt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  <a:latin typeface="+mj-lt"/>
                        </a:rPr>
                        <a:t> </a:t>
                      </a:r>
                      <a:endParaRPr lang="it-IT" sz="12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4718" marR="24718" marT="0" marB="0" anchor="b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1000"/>
                        </a:spcAft>
                      </a:pPr>
                      <a:r>
                        <a:rPr lang="it-IT" sz="600">
                          <a:effectLst/>
                        </a:rPr>
                        <a:t> </a:t>
                      </a:r>
                      <a:endParaRPr lang="it-IT" sz="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9722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+mj-lt"/>
                        </a:rPr>
                        <a:t>8</a:t>
                      </a:r>
                      <a:endParaRPr lang="it-IT" sz="120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4718" marR="2471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lead partner er and the partners have a legal status as required by the Public Notice (Art. 7 – Types of eligible beneficiaries and State aid) </a:t>
                      </a:r>
                      <a:endParaRPr lang="it-IT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4718" marR="2471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+mj-lt"/>
                        </a:rPr>
                        <a:t> </a:t>
                      </a:r>
                      <a:endParaRPr lang="it-IT" sz="120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4718" marR="2471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+mj-lt"/>
                        </a:rPr>
                        <a:t> </a:t>
                      </a:r>
                      <a:endParaRPr lang="it-IT" sz="120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4718" marR="24718" marT="0" marB="0" anchor="ctr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+mj-lt"/>
                        </a:rPr>
                        <a:t> </a:t>
                      </a:r>
                      <a:endParaRPr lang="it-IT" sz="120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4718" marR="24718" marT="0" marB="0" anchor="b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1000"/>
                        </a:spcAft>
                      </a:pPr>
                      <a:r>
                        <a:rPr lang="it-IT" sz="600">
                          <a:effectLst/>
                        </a:rPr>
                        <a:t> </a:t>
                      </a:r>
                      <a:endParaRPr lang="it-IT" sz="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848943"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  <a:latin typeface="+mj-lt"/>
                        </a:rPr>
                        <a:t>Financial </a:t>
                      </a:r>
                      <a:r>
                        <a:rPr lang="it-IT" sz="1200" dirty="0" err="1">
                          <a:effectLst/>
                          <a:latin typeface="+mj-lt"/>
                        </a:rPr>
                        <a:t>aspects</a:t>
                      </a:r>
                      <a:r>
                        <a:rPr lang="it-IT" sz="1200" dirty="0">
                          <a:effectLst/>
                          <a:latin typeface="+mj-lt"/>
                        </a:rPr>
                        <a:t> </a:t>
                      </a:r>
                      <a:endParaRPr lang="it-IT" sz="12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4718" marR="24718" marT="0" marB="0" anchor="ctr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  <a:latin typeface="+mj-lt"/>
                        </a:rPr>
                        <a:t>YES
</a:t>
                      </a:r>
                      <a:endParaRPr lang="it-IT" sz="12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4718" marR="2471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  <a:latin typeface="+mj-lt"/>
                        </a:rPr>
                        <a:t>NO
</a:t>
                      </a:r>
                      <a:endParaRPr lang="it-IT" sz="12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4718" marR="24718" marT="0" marB="0" anchor="ctr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  <a:latin typeface="+mj-lt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  <a:latin typeface="+mj-lt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  <a:latin typeface="+mj-lt"/>
                        </a:rPr>
                        <a:t> </a:t>
                      </a:r>
                      <a:endParaRPr lang="it-IT" sz="12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4718" marR="24718" marT="0" marB="0" anchor="b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1000"/>
                        </a:spcAft>
                      </a:pPr>
                      <a:r>
                        <a:rPr lang="it-IT" sz="600" dirty="0">
                          <a:effectLst/>
                        </a:rPr>
                        <a:t> </a:t>
                      </a:r>
                      <a:endParaRPr lang="it-IT" sz="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276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+mj-lt"/>
                        </a:rPr>
                        <a:t>9</a:t>
                      </a:r>
                      <a:endParaRPr lang="it-IT" sz="120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4718" marR="24718" marT="0" marB="0" anchor="ctr"/>
                </a:tc>
                <a:tc>
                  <a:txBody>
                    <a:bodyPr/>
                    <a:lstStyle/>
                    <a:p>
                      <a:pPr marL="0" marR="0" indent="0" algn="just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effectLst/>
                          <a:latin typeface="+mj-lt"/>
                        </a:rPr>
                        <a:t>The project budget is in line with all the requirements of Art. 10 of the Public Notice and has a financial budget (ERDF + CN) between a minimum of € 150,000 and a maximum of € 1,000,000</a:t>
                      </a:r>
                      <a:endParaRPr lang="it-IT" sz="12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4718" marR="2471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  <a:latin typeface="+mj-lt"/>
                        </a:rPr>
                        <a:t> </a:t>
                      </a:r>
                      <a:endParaRPr lang="it-IT" sz="12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4718" marR="2471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+mj-lt"/>
                        </a:rPr>
                        <a:t> </a:t>
                      </a:r>
                      <a:endParaRPr lang="it-IT" sz="120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4718" marR="24718" marT="0" marB="0" anchor="ctr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  <a:latin typeface="+mj-lt"/>
                        </a:rPr>
                        <a:t> </a:t>
                      </a:r>
                      <a:endParaRPr lang="it-IT" sz="12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4718" marR="24718" marT="0" marB="0" anchor="b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1000"/>
                        </a:spcAft>
                      </a:pPr>
                      <a:r>
                        <a:rPr lang="it-IT" sz="600" dirty="0">
                          <a:effectLst/>
                        </a:rPr>
                        <a:t> </a:t>
                      </a:r>
                      <a:endParaRPr lang="it-IT" sz="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25872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1412099" y="1159937"/>
            <a:ext cx="302326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7425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800" b="1" i="0" u="none" strike="noStrike" kern="0" cap="none" spc="0" normalizeH="0" baseline="0" noProof="0" dirty="0">
                <a:ln w="6350">
                  <a:solidFill>
                    <a:srgbClr val="4F81BD">
                      <a:shade val="43000"/>
                    </a:srgbClr>
                  </a:solidFill>
                </a:ln>
                <a:solidFill>
                  <a:srgbClr val="FFCC00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Calibri"/>
                <a:ea typeface="ＭＳ Ｐゴシック" charset="0"/>
                <a:cs typeface="+mn-cs"/>
              </a:rPr>
              <a:t>Criteri di selezione</a:t>
            </a:r>
          </a:p>
        </p:txBody>
      </p:sp>
      <p:sp>
        <p:nvSpPr>
          <p:cNvPr id="9" name="Rettangolo 8"/>
          <p:cNvSpPr/>
          <p:nvPr/>
        </p:nvSpPr>
        <p:spPr>
          <a:xfrm>
            <a:off x="0" y="21908"/>
            <a:ext cx="2357377" cy="338554"/>
          </a:xfrm>
          <a:prstGeom prst="rect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600" b="1" i="0" u="none" strike="noStrike" kern="1200" cap="none" spc="0" normalizeH="0" baseline="0" noProof="0" dirty="0">
                <a:ln>
                  <a:noFill/>
                </a:ln>
                <a:solidFill>
                  <a:srgbClr val="4F81BD">
                    <a:lumMod val="75000"/>
                  </a:srgbClr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Opzione costi semplificati</a:t>
            </a:r>
          </a:p>
        </p:txBody>
      </p:sp>
      <p:sp>
        <p:nvSpPr>
          <p:cNvPr id="11" name="Rettangolo 10"/>
          <p:cNvSpPr/>
          <p:nvPr/>
        </p:nvSpPr>
        <p:spPr>
          <a:xfrm>
            <a:off x="0" y="21908"/>
            <a:ext cx="3487365" cy="338554"/>
          </a:xfrm>
          <a:prstGeom prst="rect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600" b="1" i="0" u="none" strike="noStrike" kern="1200" cap="none" spc="0" normalizeH="0" baseline="0" noProof="0" dirty="0">
                <a:ln>
                  <a:noFill/>
                </a:ln>
                <a:solidFill>
                  <a:srgbClr val="4F81BD">
                    <a:lumMod val="75000"/>
                  </a:srgbClr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Criteri di selezione vs Application Form</a:t>
            </a:r>
          </a:p>
        </p:txBody>
      </p:sp>
      <p:graphicFrame>
        <p:nvGraphicFramePr>
          <p:cNvPr id="7" name="Tabella 6"/>
          <p:cNvGraphicFramePr>
            <a:graphicFrameLocks noGrp="1"/>
          </p:cNvGraphicFramePr>
          <p:nvPr/>
        </p:nvGraphicFramePr>
        <p:xfrm>
          <a:off x="5547745" y="1785258"/>
          <a:ext cx="5163798" cy="3962398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51637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562805">
                <a:tc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</a:pPr>
                      <a:r>
                        <a:rPr lang="it-IT" sz="1000" b="1" dirty="0">
                          <a:effectLst/>
                          <a:latin typeface="Open Sans"/>
                          <a:ea typeface="SimSun"/>
                          <a:cs typeface="Times New Roman"/>
                        </a:rPr>
                        <a:t>C.1.1</a:t>
                      </a:r>
                      <a:r>
                        <a:rPr lang="it-IT" sz="1000" dirty="0">
                          <a:effectLst/>
                          <a:latin typeface="Open Sans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it-IT" sz="1000" b="1" dirty="0">
                          <a:effectLst/>
                          <a:latin typeface="Open Sans"/>
                          <a:ea typeface="SimSun"/>
                          <a:cs typeface="Times New Roman"/>
                        </a:rPr>
                        <a:t>Quali sono le azioni di capitalizzazione che si intende realizzare in linea con una delle tre modalità proposte dall’Avviso Pubblico (art. 6). </a:t>
                      </a:r>
                      <a:endParaRPr lang="it-IT" sz="12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  <a:p>
                      <a:pPr algn="just">
                        <a:spcAft>
                          <a:spcPts val="300"/>
                        </a:spcAft>
                      </a:pPr>
                      <a:r>
                        <a:rPr lang="it-IT" sz="900" dirty="0">
                          <a:effectLst/>
                          <a:latin typeface="Open Sans"/>
                          <a:ea typeface="SimSun"/>
                          <a:cs typeface="Times New Roman"/>
                        </a:rPr>
                        <a:t>Descrivere con chiarezza: </a:t>
                      </a:r>
                      <a:endParaRPr lang="it-IT" sz="12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  <a:p>
                      <a:pPr algn="just">
                        <a:spcAft>
                          <a:spcPts val="300"/>
                        </a:spcAft>
                      </a:pPr>
                      <a:r>
                        <a:rPr lang="it-IT" sz="900" dirty="0">
                          <a:effectLst/>
                          <a:latin typeface="Open Sans"/>
                          <a:ea typeface="SimSun"/>
                          <a:cs typeface="Times New Roman"/>
                        </a:rPr>
                        <a:t>1) quali sono gli output/ risultati rilevanti che sono stati raggiunti a conclusione del progetto finanziato nell’ambito del programma INTERREG V-A Italia-Malta;</a:t>
                      </a:r>
                      <a:endParaRPr lang="it-IT" sz="12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  <a:p>
                      <a:pPr algn="just">
                        <a:spcAft>
                          <a:spcPts val="300"/>
                        </a:spcAft>
                      </a:pPr>
                      <a:r>
                        <a:rPr lang="it-IT" sz="900" dirty="0">
                          <a:effectLst/>
                          <a:latin typeface="Open Sans"/>
                          <a:ea typeface="SimSun"/>
                          <a:cs typeface="Times New Roman"/>
                        </a:rPr>
                        <a:t>2) perché tali output/risultati ottenuti a conclusione del progetto finanziato nell’ambito del programma INTERREG V-A Italia-Malta sono ritenuti strategici e possono essere capitalizzati, ovvero trasferiti e riutilizzati, anche all’interno della “community” </a:t>
                      </a:r>
                      <a:r>
                        <a:rPr lang="it-IT" sz="900" dirty="0" err="1">
                          <a:effectLst/>
                          <a:latin typeface="Open Sans"/>
                          <a:ea typeface="SimSun"/>
                          <a:cs typeface="Times New Roman"/>
                        </a:rPr>
                        <a:t>WestMED</a:t>
                      </a:r>
                      <a:r>
                        <a:rPr lang="it-IT" sz="900" dirty="0">
                          <a:effectLst/>
                          <a:latin typeface="Open Sans"/>
                          <a:ea typeface="SimSun"/>
                          <a:cs typeface="Times New Roman"/>
                        </a:rPr>
                        <a:t>; </a:t>
                      </a:r>
                      <a:endParaRPr lang="it-IT" sz="12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  <a:p>
                      <a:pPr algn="just">
                        <a:spcAft>
                          <a:spcPts val="300"/>
                        </a:spcAft>
                      </a:pPr>
                      <a:r>
                        <a:rPr lang="it-IT" sz="900" dirty="0">
                          <a:effectLst/>
                          <a:latin typeface="Open Sans"/>
                          <a:ea typeface="SimSun"/>
                          <a:cs typeface="Times New Roman"/>
                        </a:rPr>
                        <a:t>3) perché la modalità di capitalizzazione selezionata è ritenuta la più idonea.</a:t>
                      </a:r>
                      <a:endParaRPr lang="it-IT" sz="12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  <a:p>
                      <a:pPr algn="just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en-GB" sz="1000" b="1" dirty="0">
                          <a:effectLst/>
                          <a:latin typeface="Open Sans"/>
                          <a:ea typeface="Cambria"/>
                          <a:cs typeface="Times New Roman"/>
                        </a:rPr>
                        <a:t>C.1.1</a:t>
                      </a:r>
                      <a:r>
                        <a:rPr lang="en-GB" sz="1000" dirty="0">
                          <a:effectLst/>
                          <a:latin typeface="Open Sans"/>
                          <a:ea typeface="Cambria"/>
                          <a:cs typeface="Times New Roman"/>
                        </a:rPr>
                        <a:t> </a:t>
                      </a:r>
                      <a:r>
                        <a:rPr lang="en-US" sz="900" b="1" i="1" dirty="0">
                          <a:effectLst/>
                          <a:latin typeface="Open Sans"/>
                          <a:ea typeface="SimSun"/>
                          <a:cs typeface="Times New Roman"/>
                        </a:rPr>
                        <a:t>Which are the capitalization activities that are intended to be carried out in line with one of the three mode proposed by the Public Notice (art. 6)</a:t>
                      </a:r>
                      <a:endParaRPr lang="it-IT" sz="12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  <a:p>
                      <a:pPr algn="just">
                        <a:spcAft>
                          <a:spcPts val="300"/>
                        </a:spcAft>
                      </a:pPr>
                      <a:r>
                        <a:rPr lang="en-US" sz="900" i="1" dirty="0">
                          <a:effectLst/>
                          <a:latin typeface="Open Sans"/>
                          <a:ea typeface="SimSun"/>
                          <a:cs typeface="Times New Roman"/>
                        </a:rPr>
                        <a:t>Please, clearly describe: </a:t>
                      </a:r>
                      <a:endParaRPr lang="it-IT" sz="12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  <a:p>
                      <a:pPr algn="just">
                        <a:spcAft>
                          <a:spcPts val="300"/>
                        </a:spcAft>
                      </a:pPr>
                      <a:r>
                        <a:rPr lang="en-US" sz="900" i="1" dirty="0">
                          <a:effectLst/>
                          <a:latin typeface="Open Sans"/>
                          <a:ea typeface="SimSun"/>
                          <a:cs typeface="Times New Roman"/>
                        </a:rPr>
                        <a:t>1) which are the relevant outputs / results achieved after the conclusion of the project financed under the INTERREG V-A Italy-Malta programme;</a:t>
                      </a:r>
                      <a:endParaRPr lang="it-IT" sz="12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  <a:p>
                      <a:pPr algn="just">
                        <a:spcAft>
                          <a:spcPts val="300"/>
                        </a:spcAft>
                      </a:pPr>
                      <a:r>
                        <a:rPr lang="en-US" sz="900" i="1" dirty="0">
                          <a:effectLst/>
                          <a:latin typeface="Open Sans"/>
                          <a:ea typeface="SimSun"/>
                          <a:cs typeface="Times New Roman"/>
                        </a:rPr>
                        <a:t>2) why are these outputs / results achieved after the conclusion of  the project financed under the INTERREG V-A Italy-Malta programme considered strategic and can be capitalized, or transferred and reused, even within the </a:t>
                      </a:r>
                      <a:r>
                        <a:rPr lang="en-US" sz="900" i="1" dirty="0" err="1">
                          <a:effectLst/>
                          <a:latin typeface="Open Sans"/>
                          <a:ea typeface="SimSun"/>
                          <a:cs typeface="Times New Roman"/>
                        </a:rPr>
                        <a:t>WestMED</a:t>
                      </a:r>
                      <a:r>
                        <a:rPr lang="en-US" sz="900" i="1" dirty="0">
                          <a:effectLst/>
                          <a:latin typeface="Open Sans"/>
                          <a:ea typeface="SimSun"/>
                          <a:cs typeface="Times New Roman"/>
                        </a:rPr>
                        <a:t> "community";</a:t>
                      </a:r>
                      <a:endParaRPr lang="it-IT" sz="12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  <a:p>
                      <a:pPr algn="just">
                        <a:spcAft>
                          <a:spcPts val="300"/>
                        </a:spcAft>
                      </a:pPr>
                      <a:r>
                        <a:rPr lang="en-US" sz="900" i="1" dirty="0">
                          <a:effectLst/>
                          <a:latin typeface="Open Sans"/>
                          <a:ea typeface="SimSun"/>
                          <a:cs typeface="Times New Roman"/>
                        </a:rPr>
                        <a:t>3) why is the selected capitalization mode considered the most suitable.</a:t>
                      </a:r>
                      <a:endParaRPr lang="it-IT" sz="12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361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9593">
                <a:tc>
                  <a:txBody>
                    <a:bodyPr/>
                    <a:lstStyle/>
                    <a:p>
                      <a:pPr algn="just">
                        <a:spcAft>
                          <a:spcPts val="300"/>
                        </a:spcAft>
                      </a:pPr>
                      <a:r>
                        <a:rPr lang="en-GB" sz="900" dirty="0">
                          <a:effectLst/>
                          <a:latin typeface="Open Sans"/>
                          <a:ea typeface="Cambria"/>
                          <a:cs typeface="Times New Roman"/>
                        </a:rPr>
                        <a:t>Max 3000 </a:t>
                      </a:r>
                      <a:r>
                        <a:rPr lang="en-GB" sz="900" dirty="0" err="1">
                          <a:effectLst/>
                          <a:latin typeface="Open Sans"/>
                          <a:ea typeface="Cambria"/>
                          <a:cs typeface="Times New Roman"/>
                        </a:rPr>
                        <a:t>caratteri</a:t>
                      </a:r>
                      <a:r>
                        <a:rPr lang="en-GB" sz="900" dirty="0">
                          <a:effectLst/>
                          <a:latin typeface="Open Sans"/>
                          <a:ea typeface="Cambria"/>
                          <a:cs typeface="Times New Roman"/>
                        </a:rPr>
                        <a:t> – </a:t>
                      </a:r>
                      <a:endParaRPr lang="it-IT" sz="12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  <a:p>
                      <a:pPr algn="just">
                        <a:spcAft>
                          <a:spcPts val="300"/>
                        </a:spcAft>
                      </a:pPr>
                      <a:r>
                        <a:rPr lang="en-GB" sz="900" dirty="0">
                          <a:effectLst/>
                          <a:latin typeface="Open Sans"/>
                          <a:ea typeface="Cambria"/>
                          <a:cs typeface="Times New Roman"/>
                        </a:rPr>
                        <a:t>Max 3000 characters</a:t>
                      </a:r>
                      <a:endParaRPr lang="it-IT" sz="12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361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2" name="Rettangolo 11"/>
          <p:cNvSpPr/>
          <p:nvPr/>
        </p:nvSpPr>
        <p:spPr>
          <a:xfrm>
            <a:off x="6673528" y="1173245"/>
            <a:ext cx="282449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7425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800" b="1" i="0" u="none" strike="noStrike" kern="0" cap="none" spc="0" normalizeH="0" baseline="0" noProof="0" dirty="0">
                <a:ln w="6350">
                  <a:solidFill>
                    <a:srgbClr val="4F81BD">
                      <a:shade val="43000"/>
                    </a:srgbClr>
                  </a:solidFill>
                </a:ln>
                <a:solidFill>
                  <a:srgbClr val="FFCC00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Calibri"/>
                <a:ea typeface="ＭＳ Ｐゴシック" charset="0"/>
                <a:cs typeface="+mn-cs"/>
              </a:rPr>
              <a:t>Application Form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AF133834-6A93-CB61-D5E9-ADFCB318D1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890" y="1683157"/>
            <a:ext cx="5414855" cy="4144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0662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1412099" y="1159937"/>
            <a:ext cx="302326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7425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800" b="1" i="0" u="none" strike="noStrike" kern="0" cap="none" spc="0" normalizeH="0" baseline="0" noProof="0" dirty="0">
                <a:ln w="6350">
                  <a:solidFill>
                    <a:srgbClr val="4F81BD">
                      <a:shade val="43000"/>
                    </a:srgbClr>
                  </a:solidFill>
                </a:ln>
                <a:solidFill>
                  <a:srgbClr val="FFCC00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Calibri"/>
                <a:ea typeface="ＭＳ Ｐゴシック" charset="0"/>
                <a:cs typeface="+mn-cs"/>
              </a:rPr>
              <a:t>Criteri di selezione</a:t>
            </a:r>
          </a:p>
        </p:txBody>
      </p:sp>
      <p:sp>
        <p:nvSpPr>
          <p:cNvPr id="9" name="Rettangolo 8"/>
          <p:cNvSpPr/>
          <p:nvPr/>
        </p:nvSpPr>
        <p:spPr>
          <a:xfrm>
            <a:off x="0" y="21908"/>
            <a:ext cx="2357377" cy="338554"/>
          </a:xfrm>
          <a:prstGeom prst="rect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600" b="1" i="0" u="none" strike="noStrike" kern="1200" cap="none" spc="0" normalizeH="0" baseline="0" noProof="0" dirty="0">
                <a:ln>
                  <a:noFill/>
                </a:ln>
                <a:solidFill>
                  <a:srgbClr val="4F81BD">
                    <a:lumMod val="75000"/>
                  </a:srgbClr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Opzione costi semplificati</a:t>
            </a:r>
          </a:p>
        </p:txBody>
      </p:sp>
      <p:sp>
        <p:nvSpPr>
          <p:cNvPr id="11" name="Rettangolo 10"/>
          <p:cNvSpPr/>
          <p:nvPr/>
        </p:nvSpPr>
        <p:spPr>
          <a:xfrm>
            <a:off x="0" y="21908"/>
            <a:ext cx="3487365" cy="338554"/>
          </a:xfrm>
          <a:prstGeom prst="rect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600" b="1" i="0" u="none" strike="noStrike" kern="1200" cap="none" spc="0" normalizeH="0" baseline="0" noProof="0" dirty="0">
                <a:ln>
                  <a:noFill/>
                </a:ln>
                <a:solidFill>
                  <a:srgbClr val="4F81BD">
                    <a:lumMod val="75000"/>
                  </a:srgbClr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Criteri di selezione vs Application Form</a:t>
            </a:r>
          </a:p>
        </p:txBody>
      </p:sp>
      <p:sp>
        <p:nvSpPr>
          <p:cNvPr id="12" name="Rettangolo 11"/>
          <p:cNvSpPr/>
          <p:nvPr/>
        </p:nvSpPr>
        <p:spPr>
          <a:xfrm>
            <a:off x="6673528" y="1173245"/>
            <a:ext cx="282449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7425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800" b="1" i="0" u="none" strike="noStrike" kern="0" cap="none" spc="0" normalizeH="0" baseline="0" noProof="0" dirty="0">
                <a:ln w="6350">
                  <a:solidFill>
                    <a:srgbClr val="4F81BD">
                      <a:shade val="43000"/>
                    </a:srgbClr>
                  </a:solidFill>
                </a:ln>
                <a:solidFill>
                  <a:srgbClr val="FFCC00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Calibri"/>
                <a:ea typeface="ＭＳ Ｐゴシック" charset="0"/>
                <a:cs typeface="+mn-cs"/>
              </a:rPr>
              <a:t>Application Form</a:t>
            </a:r>
          </a:p>
        </p:txBody>
      </p:sp>
      <p:graphicFrame>
        <p:nvGraphicFramePr>
          <p:cNvPr id="6" name="Tabella 5"/>
          <p:cNvGraphicFramePr>
            <a:graphicFrameLocks noGrp="1"/>
          </p:cNvGraphicFramePr>
          <p:nvPr/>
        </p:nvGraphicFramePr>
        <p:xfrm>
          <a:off x="5852547" y="1790009"/>
          <a:ext cx="4525167" cy="4384929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45251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47058">
                <a:tc>
                  <a:txBody>
                    <a:bodyPr/>
                    <a:lstStyle/>
                    <a:p>
                      <a:pPr algn="just">
                        <a:spcAft>
                          <a:spcPts val="300"/>
                        </a:spcAft>
                      </a:pPr>
                      <a:r>
                        <a:rPr lang="it-IT" sz="1000" b="1" dirty="0">
                          <a:effectLst/>
                          <a:latin typeface="Open Sans"/>
                          <a:ea typeface="SimSun"/>
                          <a:cs typeface="Times New Roman"/>
                        </a:rPr>
                        <a:t>C.1.2</a:t>
                      </a:r>
                      <a:r>
                        <a:rPr lang="it-IT" sz="1000" dirty="0">
                          <a:effectLst/>
                          <a:latin typeface="Open Sans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1000" b="1" dirty="0" err="1">
                          <a:effectLst/>
                          <a:latin typeface="Open Sans"/>
                          <a:ea typeface="Cambria"/>
                          <a:cs typeface="Times New Roman"/>
                        </a:rPr>
                        <a:t>Efficacia</a:t>
                      </a:r>
                      <a:r>
                        <a:rPr lang="en-US" sz="1000" b="1" dirty="0">
                          <a:effectLst/>
                          <a:latin typeface="Open Sans"/>
                          <a:ea typeface="Cambria"/>
                          <a:cs typeface="Times New Roman"/>
                        </a:rPr>
                        <a:t> della </a:t>
                      </a:r>
                      <a:r>
                        <a:rPr lang="en-US" sz="1000" b="1" dirty="0" err="1">
                          <a:effectLst/>
                          <a:latin typeface="Open Sans"/>
                          <a:ea typeface="Cambria"/>
                          <a:cs typeface="Times New Roman"/>
                        </a:rPr>
                        <a:t>capitalizzazione</a:t>
                      </a:r>
                      <a:r>
                        <a:rPr lang="en-US" sz="900" b="1" dirty="0">
                          <a:solidFill>
                            <a:srgbClr val="1F497D"/>
                          </a:solidFill>
                          <a:effectLst/>
                          <a:latin typeface="Open Sans"/>
                          <a:ea typeface="Cambria"/>
                          <a:cs typeface="Times New Roman"/>
                        </a:rPr>
                        <a:t> </a:t>
                      </a:r>
                      <a:endParaRPr lang="it-IT" sz="12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  <a:p>
                      <a:pPr algn="just">
                        <a:spcAft>
                          <a:spcPts val="300"/>
                        </a:spcAft>
                      </a:pPr>
                      <a:r>
                        <a:rPr lang="it-IT" sz="900" dirty="0">
                          <a:effectLst/>
                          <a:latin typeface="Open Sans"/>
                          <a:ea typeface="SimSun"/>
                          <a:cs typeface="Times New Roman"/>
                        </a:rPr>
                        <a:t>Descrivere con chiarezza </a:t>
                      </a:r>
                      <a:endParaRPr lang="it-IT" sz="12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  <a:p>
                      <a:pPr marL="342900" lvl="0" indent="-342900" algn="just">
                        <a:spcAft>
                          <a:spcPts val="300"/>
                        </a:spcAft>
                        <a:buFont typeface="+mj-lt"/>
                        <a:buAutoNum type="arabicParenR"/>
                      </a:pPr>
                      <a:r>
                        <a:rPr lang="it-IT" sz="900" dirty="0">
                          <a:effectLst/>
                          <a:latin typeface="Open Sans"/>
                          <a:ea typeface="SimSun"/>
                          <a:cs typeface="Times New Roman"/>
                        </a:rPr>
                        <a:t>come si intendono capitalizzare i risultati e attraverso quali azioni</a:t>
                      </a:r>
                      <a:endParaRPr lang="it-IT" sz="12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  <a:p>
                      <a:pPr marL="342900" lvl="0" indent="-342900" algn="just">
                        <a:spcAft>
                          <a:spcPts val="300"/>
                        </a:spcAft>
                        <a:buFont typeface="+mj-lt"/>
                        <a:buAutoNum type="arabicParenR"/>
                      </a:pPr>
                      <a:r>
                        <a:rPr lang="it-IT" sz="900" dirty="0">
                          <a:effectLst/>
                          <a:latin typeface="Open Sans"/>
                          <a:ea typeface="SimSun"/>
                          <a:cs typeface="Times New Roman"/>
                        </a:rPr>
                        <a:t>chi sono i potenziali </a:t>
                      </a:r>
                      <a:r>
                        <a:rPr lang="it-IT" sz="900" dirty="0" err="1">
                          <a:effectLst/>
                          <a:latin typeface="Open Sans"/>
                          <a:ea typeface="SimSun"/>
                          <a:cs typeface="Times New Roman"/>
                        </a:rPr>
                        <a:t>ri</a:t>
                      </a:r>
                      <a:r>
                        <a:rPr lang="it-IT" sz="900" dirty="0">
                          <a:effectLst/>
                          <a:latin typeface="Open Sans"/>
                          <a:ea typeface="SimSun"/>
                          <a:cs typeface="Times New Roman"/>
                        </a:rPr>
                        <a:t>-utilizzatori (</a:t>
                      </a:r>
                      <a:r>
                        <a:rPr lang="it-IT" sz="900" dirty="0" err="1">
                          <a:effectLst/>
                          <a:latin typeface="Open Sans"/>
                          <a:ea typeface="SimSun"/>
                          <a:cs typeface="Times New Roman"/>
                        </a:rPr>
                        <a:t>takers</a:t>
                      </a:r>
                      <a:r>
                        <a:rPr lang="it-IT" sz="900" dirty="0">
                          <a:effectLst/>
                          <a:latin typeface="Open Sans"/>
                          <a:ea typeface="SimSun"/>
                          <a:cs typeface="Times New Roman"/>
                        </a:rPr>
                        <a:t>)</a:t>
                      </a:r>
                      <a:r>
                        <a:rPr lang="it-IT" sz="1200" dirty="0">
                          <a:effectLst/>
                          <a:latin typeface="Cambria"/>
                          <a:ea typeface="Cambria"/>
                          <a:cs typeface="Times New Roman"/>
                        </a:rPr>
                        <a:t> </a:t>
                      </a:r>
                      <a:r>
                        <a:rPr lang="it-IT" sz="900" dirty="0">
                          <a:effectLst/>
                          <a:latin typeface="Open Sans"/>
                          <a:ea typeface="SimSun"/>
                          <a:cs typeface="Times New Roman"/>
                        </a:rPr>
                        <a:t>italiani e maltesi</a:t>
                      </a:r>
                      <a:endParaRPr lang="it-IT" sz="12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  <a:p>
                      <a:pPr marL="342900" lvl="0" indent="-342900" algn="just">
                        <a:spcAft>
                          <a:spcPts val="300"/>
                        </a:spcAft>
                        <a:buFont typeface="+mj-lt"/>
                        <a:buAutoNum type="arabicParenR"/>
                      </a:pPr>
                      <a:r>
                        <a:rPr lang="it-IT" sz="900" dirty="0">
                          <a:effectLst/>
                          <a:latin typeface="Open Sans"/>
                          <a:ea typeface="SimSun"/>
                          <a:cs typeface="Times New Roman"/>
                        </a:rPr>
                        <a:t>come saranno coinvolti i potenziali </a:t>
                      </a:r>
                      <a:r>
                        <a:rPr lang="it-IT" sz="900" dirty="0" err="1">
                          <a:effectLst/>
                          <a:latin typeface="Open Sans"/>
                          <a:ea typeface="SimSun"/>
                          <a:cs typeface="Times New Roman"/>
                        </a:rPr>
                        <a:t>ri</a:t>
                      </a:r>
                      <a:r>
                        <a:rPr lang="it-IT" sz="900" dirty="0">
                          <a:effectLst/>
                          <a:latin typeface="Open Sans"/>
                          <a:ea typeface="SimSun"/>
                          <a:cs typeface="Times New Roman"/>
                        </a:rPr>
                        <a:t>-utilizzatori (</a:t>
                      </a:r>
                      <a:r>
                        <a:rPr lang="it-IT" sz="900" dirty="0" err="1">
                          <a:effectLst/>
                          <a:latin typeface="Open Sans"/>
                          <a:ea typeface="SimSun"/>
                          <a:cs typeface="Times New Roman"/>
                        </a:rPr>
                        <a:t>takers</a:t>
                      </a:r>
                      <a:r>
                        <a:rPr lang="it-IT" sz="900" dirty="0">
                          <a:effectLst/>
                          <a:latin typeface="Open Sans"/>
                          <a:ea typeface="SimSun"/>
                          <a:cs typeface="Times New Roman"/>
                        </a:rPr>
                        <a:t>) italiani e maltesi</a:t>
                      </a:r>
                      <a:endParaRPr lang="it-IT" sz="12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  <a:p>
                      <a:pPr algn="just">
                        <a:spcAft>
                          <a:spcPts val="300"/>
                        </a:spcAft>
                      </a:pPr>
                      <a:r>
                        <a:rPr lang="it-IT" sz="900" i="1" dirty="0">
                          <a:solidFill>
                            <a:srgbClr val="FF0000"/>
                          </a:solidFill>
                          <a:effectLst/>
                          <a:latin typeface="Open Sans"/>
                          <a:ea typeface="SimSun"/>
                          <a:cs typeface="Times New Roman"/>
                        </a:rPr>
                        <a:t> </a:t>
                      </a:r>
                      <a:endParaRPr lang="it-IT" sz="12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  <a:p>
                      <a:pPr algn="just">
                        <a:spcAft>
                          <a:spcPts val="300"/>
                        </a:spcAft>
                      </a:pPr>
                      <a:r>
                        <a:rPr lang="en-US" sz="1000" b="1" i="1" dirty="0">
                          <a:effectLst/>
                          <a:latin typeface="Open Sans"/>
                          <a:ea typeface="Cambria"/>
                          <a:cs typeface="Times New Roman"/>
                        </a:rPr>
                        <a:t>C.1.2 Effectiveness of </a:t>
                      </a:r>
                      <a:r>
                        <a:rPr lang="en-US" sz="1000" b="1" i="1" dirty="0" err="1">
                          <a:effectLst/>
                          <a:latin typeface="Open Sans"/>
                          <a:ea typeface="Cambria"/>
                          <a:cs typeface="Times New Roman"/>
                        </a:rPr>
                        <a:t>capitalisation</a:t>
                      </a:r>
                      <a:endParaRPr lang="it-IT" sz="12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  <a:p>
                      <a:pPr algn="just">
                        <a:spcAft>
                          <a:spcPts val="300"/>
                        </a:spcAft>
                      </a:pPr>
                      <a:r>
                        <a:rPr lang="en-US" sz="900" i="1" dirty="0">
                          <a:effectLst/>
                          <a:latin typeface="Open Sans"/>
                          <a:ea typeface="SimSun"/>
                          <a:cs typeface="Times New Roman"/>
                        </a:rPr>
                        <a:t>Please, clearly describe: </a:t>
                      </a:r>
                      <a:endParaRPr lang="it-IT" sz="12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  <a:p>
                      <a:pPr algn="just">
                        <a:spcAft>
                          <a:spcPts val="300"/>
                        </a:spcAft>
                      </a:pPr>
                      <a:r>
                        <a:rPr lang="en-US" sz="1000" i="1" dirty="0">
                          <a:effectLst/>
                          <a:latin typeface="Open Sans"/>
                          <a:ea typeface="Cambria"/>
                          <a:cs typeface="Times New Roman"/>
                        </a:rPr>
                        <a:t>1) how the results are intended to be capitalized and through which actions</a:t>
                      </a:r>
                      <a:endParaRPr lang="it-IT" sz="12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  <a:p>
                      <a:pPr algn="just">
                        <a:spcAft>
                          <a:spcPts val="300"/>
                        </a:spcAft>
                      </a:pPr>
                      <a:r>
                        <a:rPr lang="en-US" sz="1000" i="1" dirty="0">
                          <a:effectLst/>
                          <a:latin typeface="Open Sans"/>
                          <a:ea typeface="Cambria"/>
                          <a:cs typeface="Times New Roman"/>
                        </a:rPr>
                        <a:t>2) who are the potential Italian and Maltese re-users (takers)</a:t>
                      </a:r>
                      <a:endParaRPr lang="it-IT" sz="12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  <a:p>
                      <a:pPr algn="just">
                        <a:spcAft>
                          <a:spcPts val="300"/>
                        </a:spcAft>
                      </a:pPr>
                      <a:r>
                        <a:rPr lang="en-US" sz="1000" i="1" dirty="0">
                          <a:effectLst/>
                          <a:latin typeface="Open Sans"/>
                          <a:ea typeface="Cambria"/>
                          <a:cs typeface="Times New Roman"/>
                        </a:rPr>
                        <a:t>3) how potential Italian and Maltese re-users (takers) will be involved</a:t>
                      </a:r>
                      <a:endParaRPr lang="it-IT" sz="12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361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7871">
                <a:tc>
                  <a:txBody>
                    <a:bodyPr/>
                    <a:lstStyle/>
                    <a:p>
                      <a:pPr algn="just">
                        <a:spcAft>
                          <a:spcPts val="300"/>
                        </a:spcAft>
                      </a:pPr>
                      <a:r>
                        <a:rPr lang="en-GB" sz="900" dirty="0">
                          <a:effectLst/>
                          <a:latin typeface="Open Sans"/>
                          <a:ea typeface="Cambria"/>
                          <a:cs typeface="Times New Roman"/>
                        </a:rPr>
                        <a:t>Max 3000 </a:t>
                      </a:r>
                      <a:r>
                        <a:rPr lang="en-GB" sz="900" dirty="0" err="1">
                          <a:effectLst/>
                          <a:latin typeface="Open Sans"/>
                          <a:ea typeface="Cambria"/>
                          <a:cs typeface="Times New Roman"/>
                        </a:rPr>
                        <a:t>caratteri</a:t>
                      </a:r>
                      <a:endParaRPr lang="it-IT" sz="12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  <a:p>
                      <a:pPr algn="just">
                        <a:spcAft>
                          <a:spcPts val="300"/>
                        </a:spcAft>
                      </a:pPr>
                      <a:r>
                        <a:rPr lang="en-GB" sz="900" dirty="0">
                          <a:effectLst/>
                          <a:latin typeface="Open Sans"/>
                          <a:ea typeface="Cambria"/>
                          <a:cs typeface="Times New Roman"/>
                        </a:rPr>
                        <a:t>Max 3000 characters</a:t>
                      </a:r>
                      <a:endParaRPr lang="it-IT" sz="12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361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5" name="Immagine 4">
            <a:extLst>
              <a:ext uri="{FF2B5EF4-FFF2-40B4-BE49-F238E27FC236}">
                <a16:creationId xmlns:a16="http://schemas.microsoft.com/office/drawing/2014/main" id="{25E63335-992B-0D27-F689-3F88CF924E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0924" y="1683158"/>
            <a:ext cx="5541623" cy="47552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9539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1412099" y="1159937"/>
            <a:ext cx="302326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7425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800" b="1" i="0" u="none" strike="noStrike" kern="0" cap="none" spc="0" normalizeH="0" baseline="0" noProof="0" dirty="0">
                <a:ln w="6350">
                  <a:solidFill>
                    <a:srgbClr val="4F81BD">
                      <a:shade val="43000"/>
                    </a:srgbClr>
                  </a:solidFill>
                </a:ln>
                <a:solidFill>
                  <a:srgbClr val="FFCC00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Calibri"/>
                <a:ea typeface="ＭＳ Ｐゴシック" charset="0"/>
                <a:cs typeface="+mn-cs"/>
              </a:rPr>
              <a:t>Criteri di selezione</a:t>
            </a:r>
          </a:p>
        </p:txBody>
      </p:sp>
      <p:sp>
        <p:nvSpPr>
          <p:cNvPr id="9" name="Rettangolo 8"/>
          <p:cNvSpPr/>
          <p:nvPr/>
        </p:nvSpPr>
        <p:spPr>
          <a:xfrm>
            <a:off x="0" y="21908"/>
            <a:ext cx="2357377" cy="338554"/>
          </a:xfrm>
          <a:prstGeom prst="rect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600" b="1" i="0" u="none" strike="noStrike" kern="1200" cap="none" spc="0" normalizeH="0" baseline="0" noProof="0" dirty="0">
                <a:ln>
                  <a:noFill/>
                </a:ln>
                <a:solidFill>
                  <a:srgbClr val="4F81BD">
                    <a:lumMod val="75000"/>
                  </a:srgbClr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Opzione costi semplificati</a:t>
            </a:r>
          </a:p>
        </p:txBody>
      </p:sp>
      <p:sp>
        <p:nvSpPr>
          <p:cNvPr id="11" name="Rettangolo 10"/>
          <p:cNvSpPr/>
          <p:nvPr/>
        </p:nvSpPr>
        <p:spPr>
          <a:xfrm>
            <a:off x="0" y="21908"/>
            <a:ext cx="3487365" cy="338554"/>
          </a:xfrm>
          <a:prstGeom prst="rect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600" b="1" i="0" u="none" strike="noStrike" kern="1200" cap="none" spc="0" normalizeH="0" baseline="0" noProof="0" dirty="0">
                <a:ln>
                  <a:noFill/>
                </a:ln>
                <a:solidFill>
                  <a:srgbClr val="4F81BD">
                    <a:lumMod val="75000"/>
                  </a:srgbClr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Criteri di selezione vs Application Form</a:t>
            </a:r>
          </a:p>
        </p:txBody>
      </p:sp>
      <p:sp>
        <p:nvSpPr>
          <p:cNvPr id="12" name="Rettangolo 11"/>
          <p:cNvSpPr/>
          <p:nvPr/>
        </p:nvSpPr>
        <p:spPr>
          <a:xfrm>
            <a:off x="6673528" y="1173245"/>
            <a:ext cx="282449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7425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800" b="1" i="0" u="none" strike="noStrike" kern="0" cap="none" spc="0" normalizeH="0" baseline="0" noProof="0" dirty="0">
                <a:ln w="6350">
                  <a:solidFill>
                    <a:srgbClr val="4F81BD">
                      <a:shade val="43000"/>
                    </a:srgbClr>
                  </a:solidFill>
                </a:ln>
                <a:solidFill>
                  <a:srgbClr val="FFCC00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Calibri"/>
                <a:ea typeface="ＭＳ Ｐゴシック" charset="0"/>
                <a:cs typeface="+mn-cs"/>
              </a:rPr>
              <a:t>Application Form</a:t>
            </a:r>
          </a:p>
        </p:txBody>
      </p:sp>
      <p:graphicFrame>
        <p:nvGraphicFramePr>
          <p:cNvPr id="5" name="Tabella 4"/>
          <p:cNvGraphicFramePr>
            <a:graphicFrameLocks noGrp="1"/>
          </p:cNvGraphicFramePr>
          <p:nvPr/>
        </p:nvGraphicFramePr>
        <p:xfrm>
          <a:off x="5624626" y="1790006"/>
          <a:ext cx="4593431" cy="4384931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45934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348184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it-IT" sz="900" b="1" dirty="0">
                          <a:effectLst/>
                          <a:latin typeface="Open Sans"/>
                          <a:ea typeface="Cambria"/>
                          <a:cs typeface="Times New Roman"/>
                        </a:rPr>
                        <a:t>C.1.3 </a:t>
                      </a:r>
                      <a:r>
                        <a:rPr lang="it-IT" sz="900" b="1" dirty="0">
                          <a:effectLst/>
                          <a:latin typeface="Open Sans"/>
                          <a:ea typeface="SimSun"/>
                          <a:cs typeface="Times New Roman"/>
                        </a:rPr>
                        <a:t>Dimensione e carattere transfrontaliero delle azioni di capitalizzazione</a:t>
                      </a:r>
                      <a:endParaRPr lang="it-IT" sz="12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  <a:p>
                      <a:pPr algn="just">
                        <a:spcAft>
                          <a:spcPts val="300"/>
                        </a:spcAft>
                      </a:pPr>
                      <a:r>
                        <a:rPr lang="it-IT" sz="900" i="1" dirty="0">
                          <a:effectLst/>
                          <a:latin typeface="Open Sans"/>
                          <a:ea typeface="SimSun"/>
                          <a:cs typeface="Times New Roman"/>
                        </a:rPr>
                        <a:t>Descrivere chiaramente quali impatti produrranno le azioni di capitalizzazione (trasferimento e riuso) a livello transfrontaliero in termini di beneficio per i territori coinvolti dal programma  </a:t>
                      </a:r>
                      <a:endParaRPr lang="it-IT" sz="12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it-IT" sz="900" b="1" i="1" dirty="0">
                          <a:effectLst/>
                          <a:latin typeface="Open Sans"/>
                          <a:ea typeface="SimSun"/>
                          <a:cs typeface="Times New Roman"/>
                        </a:rPr>
                        <a:t>C.1.3 Cross-border </a:t>
                      </a:r>
                      <a:r>
                        <a:rPr lang="it-IT" sz="900" b="1" i="1" dirty="0" err="1">
                          <a:effectLst/>
                          <a:latin typeface="Open Sans"/>
                          <a:ea typeface="SimSun"/>
                          <a:cs typeface="Times New Roman"/>
                        </a:rPr>
                        <a:t>size</a:t>
                      </a:r>
                      <a:r>
                        <a:rPr lang="it-IT" sz="900" b="1" i="1" dirty="0">
                          <a:effectLst/>
                          <a:latin typeface="Open Sans"/>
                          <a:ea typeface="SimSun"/>
                          <a:cs typeface="Times New Roman"/>
                        </a:rPr>
                        <a:t> and </a:t>
                      </a:r>
                      <a:r>
                        <a:rPr lang="it-IT" sz="900" b="1" i="1" dirty="0" err="1">
                          <a:effectLst/>
                          <a:latin typeface="Open Sans"/>
                          <a:ea typeface="SimSun"/>
                          <a:cs typeface="Times New Roman"/>
                        </a:rPr>
                        <a:t>character</a:t>
                      </a:r>
                      <a:r>
                        <a:rPr lang="it-IT" sz="900" b="1" i="1" dirty="0">
                          <a:effectLst/>
                          <a:latin typeface="Open Sans"/>
                          <a:ea typeface="SimSun"/>
                          <a:cs typeface="Times New Roman"/>
                        </a:rPr>
                        <a:t> of </a:t>
                      </a:r>
                      <a:r>
                        <a:rPr lang="it-IT" sz="900" b="1" i="1" dirty="0" err="1">
                          <a:effectLst/>
                          <a:latin typeface="Open Sans"/>
                          <a:ea typeface="SimSun"/>
                          <a:cs typeface="Times New Roman"/>
                        </a:rPr>
                        <a:t>capitalisation</a:t>
                      </a:r>
                      <a:r>
                        <a:rPr lang="it-IT" sz="900" b="1" i="1" dirty="0">
                          <a:effectLst/>
                          <a:latin typeface="Open Sans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it-IT" sz="900" b="1" i="1" dirty="0" err="1">
                          <a:effectLst/>
                          <a:latin typeface="Open Sans"/>
                          <a:ea typeface="SimSun"/>
                          <a:cs typeface="Times New Roman"/>
                        </a:rPr>
                        <a:t>actions</a:t>
                      </a:r>
                      <a:endParaRPr lang="it-IT" sz="12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  <a:p>
                      <a:pPr algn="just">
                        <a:spcAft>
                          <a:spcPts val="300"/>
                        </a:spcAft>
                      </a:pPr>
                      <a:r>
                        <a:rPr lang="en-US" sz="900" i="1" dirty="0">
                          <a:effectLst/>
                          <a:latin typeface="Open Sans"/>
                          <a:ea typeface="SimSun"/>
                          <a:cs typeface="Times New Roman"/>
                        </a:rPr>
                        <a:t>Clearly describe which impacts will be generated by the cross-border capitalization actions (transfer and reuse) will in terms of benefit for the territories involved in the program</a:t>
                      </a:r>
                      <a:endParaRPr lang="it-IT" sz="12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361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36747">
                <a:tc>
                  <a:txBody>
                    <a:bodyPr/>
                    <a:lstStyle/>
                    <a:p>
                      <a:pPr algn="just">
                        <a:spcAft>
                          <a:spcPts val="300"/>
                        </a:spcAft>
                      </a:pPr>
                      <a:r>
                        <a:rPr lang="en-GB" sz="900" dirty="0">
                          <a:effectLst/>
                          <a:latin typeface="Open Sans"/>
                          <a:ea typeface="Cambria"/>
                          <a:cs typeface="Times New Roman"/>
                        </a:rPr>
                        <a:t>Max 3000 </a:t>
                      </a:r>
                      <a:r>
                        <a:rPr lang="en-GB" sz="900" dirty="0" err="1">
                          <a:effectLst/>
                          <a:latin typeface="Open Sans"/>
                          <a:ea typeface="Cambria"/>
                          <a:cs typeface="Times New Roman"/>
                        </a:rPr>
                        <a:t>caratteri</a:t>
                      </a:r>
                      <a:endParaRPr lang="it-IT" sz="12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  <a:p>
                      <a:pPr algn="just">
                        <a:spcAft>
                          <a:spcPts val="300"/>
                        </a:spcAft>
                      </a:pPr>
                      <a:r>
                        <a:rPr lang="en-GB" sz="900" dirty="0">
                          <a:effectLst/>
                          <a:latin typeface="Open Sans"/>
                          <a:ea typeface="Cambria"/>
                          <a:cs typeface="Times New Roman"/>
                        </a:rPr>
                        <a:t>Max 3000 characters</a:t>
                      </a:r>
                      <a:endParaRPr lang="it-IT" sz="12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361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6" name="Immagine 5">
            <a:extLst>
              <a:ext uri="{FF2B5EF4-FFF2-40B4-BE49-F238E27FC236}">
                <a16:creationId xmlns:a16="http://schemas.microsoft.com/office/drawing/2014/main" id="{BBA3AF91-0C31-0B60-FEEF-23813707E3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71" y="1754282"/>
            <a:ext cx="5344319" cy="44563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74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0" y="21908"/>
            <a:ext cx="1616853" cy="338554"/>
          </a:xfrm>
          <a:prstGeom prst="rect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1600" b="1" dirty="0">
                <a:solidFill>
                  <a:srgbClr val="4F81BD">
                    <a:lumMod val="75000"/>
                  </a:srgbClr>
                </a:solidFill>
                <a:latin typeface="Calibri" pitchFamily="34" charset="0"/>
              </a:rPr>
              <a:t>S</a:t>
            </a:r>
            <a:r>
              <a:rPr kumimoji="0" lang="it-IT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4F81BD">
                    <a:lumMod val="75000"/>
                  </a:srgbClr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election</a:t>
            </a:r>
            <a:r>
              <a:rPr kumimoji="0" lang="it-IT" sz="1600" b="1" i="0" u="none" strike="noStrike" kern="1200" cap="none" spc="0" normalizeH="0" baseline="0" noProof="0" dirty="0">
                <a:ln>
                  <a:noFill/>
                </a:ln>
                <a:solidFill>
                  <a:srgbClr val="4F81BD">
                    <a:lumMod val="75000"/>
                  </a:srgbClr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 </a:t>
            </a:r>
            <a:r>
              <a:rPr kumimoji="0" lang="it-IT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4F81BD">
                    <a:lumMod val="75000"/>
                  </a:srgbClr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criteria</a:t>
            </a:r>
            <a:endParaRPr kumimoji="0" lang="it-IT" sz="1600" b="1" i="0" u="none" strike="noStrike" kern="1200" cap="none" spc="0" normalizeH="0" baseline="0" noProof="0" dirty="0">
              <a:ln>
                <a:noFill/>
              </a:ln>
              <a:solidFill>
                <a:srgbClr val="4F81BD">
                  <a:lumMod val="75000"/>
                </a:srgbClr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5" name="Rettangolo 4"/>
          <p:cNvSpPr/>
          <p:nvPr/>
        </p:nvSpPr>
        <p:spPr>
          <a:xfrm>
            <a:off x="382588" y="597232"/>
            <a:ext cx="277800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7425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2800" b="1" kern="0" dirty="0">
                <a:ln w="6350">
                  <a:solidFill>
                    <a:srgbClr val="4F81BD">
                      <a:shade val="43000"/>
                    </a:srgbClr>
                  </a:solidFill>
                </a:ln>
                <a:solidFill>
                  <a:srgbClr val="FFCC00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Calibri"/>
                <a:ea typeface="ＭＳ Ｐゴシック" charset="0"/>
              </a:rPr>
              <a:t>S</a:t>
            </a:r>
            <a:r>
              <a:rPr kumimoji="0" lang="it-IT" sz="2800" b="1" i="0" u="none" strike="noStrike" kern="0" cap="none" spc="0" normalizeH="0" baseline="0" noProof="0" dirty="0" err="1">
                <a:ln w="6350">
                  <a:solidFill>
                    <a:srgbClr val="4F81BD">
                      <a:shade val="43000"/>
                    </a:srgbClr>
                  </a:solidFill>
                </a:ln>
                <a:solidFill>
                  <a:srgbClr val="FFCC00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Calibri"/>
                <a:ea typeface="ＭＳ Ｐゴシック" charset="0"/>
                <a:cs typeface="+mn-cs"/>
              </a:rPr>
              <a:t>election</a:t>
            </a:r>
            <a:r>
              <a:rPr kumimoji="0" lang="it-IT" sz="2800" b="1" i="0" u="none" strike="noStrike" kern="0" cap="none" spc="0" normalizeH="0" noProof="0" dirty="0">
                <a:ln w="6350">
                  <a:solidFill>
                    <a:srgbClr val="4F81BD">
                      <a:shade val="43000"/>
                    </a:srgbClr>
                  </a:solidFill>
                </a:ln>
                <a:solidFill>
                  <a:srgbClr val="FFCC00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Calibri"/>
                <a:ea typeface="ＭＳ Ｐゴシック" charset="0"/>
                <a:cs typeface="+mn-cs"/>
              </a:rPr>
              <a:t> </a:t>
            </a:r>
            <a:r>
              <a:rPr kumimoji="0" lang="it-IT" sz="2800" b="1" i="0" u="none" strike="noStrike" kern="0" cap="none" spc="0" normalizeH="0" noProof="0" dirty="0" err="1">
                <a:ln w="6350">
                  <a:solidFill>
                    <a:srgbClr val="4F81BD">
                      <a:shade val="43000"/>
                    </a:srgbClr>
                  </a:solidFill>
                </a:ln>
                <a:solidFill>
                  <a:srgbClr val="FFCC00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Calibri"/>
                <a:ea typeface="ＭＳ Ｐゴシック" charset="0"/>
                <a:cs typeface="+mn-cs"/>
              </a:rPr>
              <a:t>criteria</a:t>
            </a:r>
            <a:endParaRPr kumimoji="0" lang="it-IT" sz="2800" b="1" i="0" u="none" strike="noStrike" kern="0" cap="none" spc="0" normalizeH="0" baseline="0" noProof="0" dirty="0">
              <a:ln w="6350">
                <a:solidFill>
                  <a:srgbClr val="4F81BD">
                    <a:shade val="43000"/>
                  </a:srgbClr>
                </a:solidFill>
              </a:ln>
              <a:solidFill>
                <a:srgbClr val="FFCC00"/>
              </a:solidFill>
              <a:effectLst>
                <a:outerShdw blurRad="26000" dist="26000" dir="145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Calibri"/>
              <a:ea typeface="ＭＳ Ｐゴシック" charset="0"/>
              <a:cs typeface="+mn-cs"/>
            </a:endParaRPr>
          </a:p>
        </p:txBody>
      </p:sp>
      <p:graphicFrame>
        <p:nvGraphicFramePr>
          <p:cNvPr id="8" name="Tabel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7510475"/>
              </p:ext>
            </p:extLst>
          </p:nvPr>
        </p:nvGraphicFramePr>
        <p:xfrm>
          <a:off x="382588" y="1368425"/>
          <a:ext cx="9618662" cy="4762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8337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48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762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kumimoji="0" lang="it-IT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STRATEGIC EVALUATION CRITERIA</a:t>
                      </a:r>
                      <a:endParaRPr lang="it-IT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it-IT" sz="1600" dirty="0">
                          <a:effectLst/>
                        </a:rPr>
                        <a:t>200</a:t>
                      </a:r>
                      <a:endParaRPr lang="it-IT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" name="Tabel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0205976"/>
              </p:ext>
            </p:extLst>
          </p:nvPr>
        </p:nvGraphicFramePr>
        <p:xfrm>
          <a:off x="1457739" y="1974434"/>
          <a:ext cx="8543511" cy="271809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78088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46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180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600" dirty="0">
                          <a:solidFill>
                            <a:srgbClr val="003399"/>
                          </a:solidFill>
                          <a:effectLst/>
                        </a:rPr>
                        <a:t>I</a:t>
                      </a:r>
                      <a:r>
                        <a:rPr kumimoji="0" lang="it-IT" sz="16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Appropriateness</a:t>
                      </a:r>
                      <a:r>
                        <a:rPr kumimoji="0" lang="it-IT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of </a:t>
                      </a:r>
                      <a:r>
                        <a:rPr kumimoji="0" lang="it-IT" sz="16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capitalisation</a:t>
                      </a:r>
                      <a:r>
                        <a:rPr kumimoji="0" lang="it-IT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it-IT" sz="1200" dirty="0">
                        <a:solidFill>
                          <a:srgbClr val="003399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600" dirty="0">
                          <a:solidFill>
                            <a:srgbClr val="003399"/>
                          </a:solidFill>
                          <a:effectLst/>
                        </a:rPr>
                        <a:t>  30</a:t>
                      </a:r>
                      <a:endParaRPr lang="it-IT" sz="1200" dirty="0">
                        <a:solidFill>
                          <a:srgbClr val="003399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2" name="Tabell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1704211"/>
              </p:ext>
            </p:extLst>
          </p:nvPr>
        </p:nvGraphicFramePr>
        <p:xfrm>
          <a:off x="1457739" y="2371432"/>
          <a:ext cx="8603146" cy="275336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78634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97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53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600" b="1" kern="1200" dirty="0">
                          <a:solidFill>
                            <a:srgbClr val="00339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1600" b="1" kern="1200" dirty="0" err="1">
                          <a:solidFill>
                            <a:srgbClr val="00339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Effectiveness</a:t>
                      </a:r>
                      <a:r>
                        <a:rPr lang="it-IT" sz="1600" b="1" kern="1200" dirty="0">
                          <a:solidFill>
                            <a:srgbClr val="00339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of </a:t>
                      </a:r>
                      <a:r>
                        <a:rPr lang="it-IT" sz="1600" b="1" kern="1200" dirty="0" err="1">
                          <a:solidFill>
                            <a:srgbClr val="00339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capitalization</a:t>
                      </a:r>
                      <a:r>
                        <a:rPr lang="it-IT" sz="1600" b="1" kern="1200" dirty="0">
                          <a:solidFill>
                            <a:srgbClr val="00339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600" b="1" kern="1200" dirty="0">
                          <a:solidFill>
                            <a:srgbClr val="00339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3" name="Tabella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8665607"/>
              </p:ext>
            </p:extLst>
          </p:nvPr>
        </p:nvGraphicFramePr>
        <p:xfrm>
          <a:off x="1457739" y="2756100"/>
          <a:ext cx="8603146" cy="295214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78634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97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52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200" dirty="0">
                          <a:solidFill>
                            <a:srgbClr val="00339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Cross-border size and character of </a:t>
                      </a:r>
                      <a:r>
                        <a:rPr lang="en-US" sz="1600" b="1" kern="1200" dirty="0" err="1">
                          <a:solidFill>
                            <a:srgbClr val="00339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capitalisation</a:t>
                      </a:r>
                      <a:r>
                        <a:rPr lang="en-US" sz="1600" b="1" kern="1200" dirty="0">
                          <a:solidFill>
                            <a:srgbClr val="00339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>
                          <a:solidFill>
                            <a:srgbClr val="00339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actiones</a:t>
                      </a:r>
                      <a:r>
                        <a:rPr lang="en-US" sz="1600" b="1" kern="1200" dirty="0">
                          <a:solidFill>
                            <a:srgbClr val="00339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it-IT" sz="1600" b="1" kern="1200" dirty="0">
                        <a:solidFill>
                          <a:srgbClr val="003399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600" b="1" kern="1200" dirty="0">
                          <a:solidFill>
                            <a:srgbClr val="00339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4" name="Tabella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5394969"/>
              </p:ext>
            </p:extLst>
          </p:nvPr>
        </p:nvGraphicFramePr>
        <p:xfrm>
          <a:off x="1457739" y="3206060"/>
          <a:ext cx="8605501" cy="322331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78655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99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23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200" dirty="0">
                          <a:solidFill>
                            <a:srgbClr val="00339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Contribution of the project to the achievement of the objectives and results of the program </a:t>
                      </a:r>
                      <a:endParaRPr lang="it-IT" sz="1600" b="1" kern="1200" dirty="0">
                        <a:solidFill>
                          <a:srgbClr val="003399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600" b="1" kern="1200" dirty="0">
                          <a:solidFill>
                            <a:srgbClr val="00339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5" name="Tabella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5786704"/>
              </p:ext>
            </p:extLst>
          </p:nvPr>
        </p:nvGraphicFramePr>
        <p:xfrm>
          <a:off x="1427922" y="3698494"/>
          <a:ext cx="8573328" cy="263906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78361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71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084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200" dirty="0">
                          <a:solidFill>
                            <a:srgbClr val="00339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Sustainability of project outputs/outputs and results</a:t>
                      </a:r>
                      <a:endParaRPr lang="it-IT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600" dirty="0">
                          <a:solidFill>
                            <a:srgbClr val="00339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15</a:t>
                      </a:r>
                      <a:endParaRPr lang="it-IT" sz="1600" dirty="0">
                        <a:solidFill>
                          <a:srgbClr val="003399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6" name="Tabella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1432435"/>
              </p:ext>
            </p:extLst>
          </p:nvPr>
        </p:nvGraphicFramePr>
        <p:xfrm>
          <a:off x="1427922" y="4133948"/>
          <a:ext cx="8573328" cy="263906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78361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71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27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 dirty="0">
                          <a:solidFill>
                            <a:srgbClr val="00339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Consistency of relevant and competent actors to pursue the objectives and results of the project</a:t>
                      </a:r>
                      <a:endParaRPr lang="it-IT" sz="1400" b="1" kern="1200" dirty="0">
                        <a:solidFill>
                          <a:srgbClr val="003399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600" b="1" kern="1200" dirty="0">
                          <a:solidFill>
                            <a:srgbClr val="00339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15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7" name="Tabella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8961128"/>
              </p:ext>
            </p:extLst>
          </p:nvPr>
        </p:nvGraphicFramePr>
        <p:xfrm>
          <a:off x="1457739" y="4626317"/>
          <a:ext cx="8573328" cy="263906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78361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71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548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200" dirty="0">
                          <a:solidFill>
                            <a:srgbClr val="00339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Proportionality of the budget to the expected results</a:t>
                      </a:r>
                      <a:endParaRPr lang="it-IT" sz="1600" b="1" kern="1200" dirty="0">
                        <a:solidFill>
                          <a:srgbClr val="003399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600" dirty="0">
                          <a:solidFill>
                            <a:srgbClr val="003399"/>
                          </a:solidFill>
                          <a:effectLst/>
                        </a:rPr>
                        <a:t>  25</a:t>
                      </a:r>
                      <a:endParaRPr lang="it-IT" sz="1600" dirty="0">
                        <a:solidFill>
                          <a:srgbClr val="003399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8" name="Tabella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9017773"/>
              </p:ext>
            </p:extLst>
          </p:nvPr>
        </p:nvGraphicFramePr>
        <p:xfrm>
          <a:off x="1464365" y="5053047"/>
          <a:ext cx="8598875" cy="333375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78594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93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33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600" b="1" kern="1200" dirty="0">
                          <a:solidFill>
                            <a:srgbClr val="00339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Reliability of the schedule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600" dirty="0">
                          <a:solidFill>
                            <a:srgbClr val="003399"/>
                          </a:solidFill>
                          <a:effectLst/>
                        </a:rPr>
                        <a:t>25</a:t>
                      </a:r>
                      <a:endParaRPr lang="it-IT" sz="1600" dirty="0">
                        <a:solidFill>
                          <a:srgbClr val="003399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9" name="Parentesi graffa aperta 18"/>
          <p:cNvSpPr/>
          <p:nvPr/>
        </p:nvSpPr>
        <p:spPr>
          <a:xfrm>
            <a:off x="868975" y="1986720"/>
            <a:ext cx="533400" cy="1011883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CasellaDiTesto 1"/>
          <p:cNvSpPr txBox="1"/>
          <p:nvPr/>
        </p:nvSpPr>
        <p:spPr>
          <a:xfrm>
            <a:off x="0" y="2097207"/>
            <a:ext cx="86897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b="1" dirty="0">
                <a:solidFill>
                  <a:srgbClr val="C00000"/>
                </a:solidFill>
              </a:rPr>
              <a:t>20 points minimum for each</a:t>
            </a:r>
            <a:endParaRPr kumimoji="0" lang="it-IT" sz="1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87666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0" y="21908"/>
            <a:ext cx="1616853" cy="584775"/>
          </a:xfrm>
          <a:prstGeom prst="rect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it-IT" sz="1600" b="1" dirty="0" err="1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Selection</a:t>
            </a:r>
            <a:r>
              <a:rPr lang="it-IT" sz="1600" b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 </a:t>
            </a:r>
            <a:r>
              <a:rPr lang="it-IT" sz="1600" b="1" dirty="0" err="1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criteria</a:t>
            </a:r>
            <a:r>
              <a:rPr lang="it-IT" sz="1600" b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
</a:t>
            </a:r>
          </a:p>
        </p:txBody>
      </p:sp>
      <p:sp>
        <p:nvSpPr>
          <p:cNvPr id="5" name="Rettangolo 4"/>
          <p:cNvSpPr/>
          <p:nvPr/>
        </p:nvSpPr>
        <p:spPr>
          <a:xfrm>
            <a:off x="382588" y="597232"/>
            <a:ext cx="2778005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74250">
              <a:defRPr/>
            </a:pPr>
            <a:r>
              <a:rPr lang="it-IT" sz="2800" b="1" kern="0" dirty="0" err="1">
                <a:ln w="6350">
                  <a:solidFill>
                    <a:srgbClr val="4F81BD">
                      <a:shade val="43000"/>
                    </a:srgbClr>
                  </a:solidFill>
                </a:ln>
                <a:solidFill>
                  <a:srgbClr val="FFCC00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ea typeface="ＭＳ Ｐゴシック" charset="0"/>
              </a:rPr>
              <a:t>Selection</a:t>
            </a:r>
            <a:r>
              <a:rPr lang="it-IT" sz="2800" b="1" kern="0" dirty="0">
                <a:ln w="6350">
                  <a:solidFill>
                    <a:srgbClr val="4F81BD">
                      <a:shade val="43000"/>
                    </a:srgbClr>
                  </a:solidFill>
                </a:ln>
                <a:solidFill>
                  <a:srgbClr val="FFCC00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ea typeface="ＭＳ Ｐゴシック" charset="0"/>
              </a:rPr>
              <a:t> </a:t>
            </a:r>
            <a:r>
              <a:rPr lang="it-IT" sz="2800" b="1" kern="0" dirty="0" err="1">
                <a:ln w="6350">
                  <a:solidFill>
                    <a:srgbClr val="4F81BD">
                      <a:shade val="43000"/>
                    </a:srgbClr>
                  </a:solidFill>
                </a:ln>
                <a:solidFill>
                  <a:srgbClr val="FFCC00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ea typeface="ＭＳ Ｐゴシック" charset="0"/>
              </a:rPr>
              <a:t>criteria</a:t>
            </a:r>
            <a:r>
              <a:rPr lang="it-IT" sz="2800" b="1" kern="0" dirty="0">
                <a:ln w="6350">
                  <a:solidFill>
                    <a:srgbClr val="4F81BD">
                      <a:shade val="43000"/>
                    </a:srgbClr>
                  </a:solidFill>
                </a:ln>
                <a:solidFill>
                  <a:srgbClr val="FFCC00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ea typeface="ＭＳ Ｐゴシック" charset="0"/>
              </a:rPr>
              <a:t>
</a:t>
            </a:r>
          </a:p>
        </p:txBody>
      </p:sp>
      <p:graphicFrame>
        <p:nvGraphicFramePr>
          <p:cNvPr id="8" name="Tabel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5419074"/>
              </p:ext>
            </p:extLst>
          </p:nvPr>
        </p:nvGraphicFramePr>
        <p:xfrm>
          <a:off x="319723" y="1332413"/>
          <a:ext cx="9618662" cy="76479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8337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48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it-IT" sz="1800" dirty="0">
                          <a:effectLst/>
                        </a:rPr>
                        <a:t>STRATEGIC EVALUATION CRITERIA
</a:t>
                      </a:r>
                      <a:endParaRPr lang="it-IT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it-IT" sz="1600" dirty="0">
                          <a:effectLst/>
                        </a:rPr>
                        <a:t>200</a:t>
                      </a:r>
                      <a:endParaRPr lang="it-IT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" name="Tabel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2555993"/>
              </p:ext>
            </p:extLst>
          </p:nvPr>
        </p:nvGraphicFramePr>
        <p:xfrm>
          <a:off x="1483287" y="2125169"/>
          <a:ext cx="8573328" cy="671322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78361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71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180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600" dirty="0" err="1">
                          <a:solidFill>
                            <a:srgbClr val="003399"/>
                          </a:solidFill>
                          <a:effectLst/>
                        </a:rPr>
                        <a:t>Appropriateness</a:t>
                      </a:r>
                      <a:r>
                        <a:rPr lang="it-IT" sz="1600" dirty="0">
                          <a:solidFill>
                            <a:srgbClr val="003399"/>
                          </a:solidFill>
                          <a:effectLst/>
                        </a:rPr>
                        <a:t> of </a:t>
                      </a:r>
                      <a:r>
                        <a:rPr lang="it-IT" sz="1600" dirty="0" err="1">
                          <a:solidFill>
                            <a:srgbClr val="003399"/>
                          </a:solidFill>
                          <a:effectLst/>
                        </a:rPr>
                        <a:t>capitalisation</a:t>
                      </a:r>
                      <a:r>
                        <a:rPr lang="it-IT" sz="1600" dirty="0">
                          <a:solidFill>
                            <a:srgbClr val="003399"/>
                          </a:solidFill>
                          <a:effectLst/>
                        </a:rPr>
                        <a:t> 
</a:t>
                      </a:r>
                      <a:endParaRPr lang="it-IT" sz="1200" dirty="0">
                        <a:solidFill>
                          <a:srgbClr val="003399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600" dirty="0">
                          <a:solidFill>
                            <a:srgbClr val="003399"/>
                          </a:solidFill>
                          <a:effectLst/>
                        </a:rPr>
                        <a:t>  30</a:t>
                      </a:r>
                      <a:endParaRPr lang="it-IT" sz="1200" dirty="0">
                        <a:solidFill>
                          <a:srgbClr val="003399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2" name="Tabell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7389372"/>
              </p:ext>
            </p:extLst>
          </p:nvPr>
        </p:nvGraphicFramePr>
        <p:xfrm>
          <a:off x="1442831" y="2554293"/>
          <a:ext cx="8573328" cy="671322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78361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71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53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600" b="1" kern="1200" dirty="0" err="1">
                          <a:solidFill>
                            <a:srgbClr val="00339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Effectiveness</a:t>
                      </a:r>
                      <a:r>
                        <a:rPr lang="it-IT" sz="1600" b="1" kern="1200" dirty="0">
                          <a:solidFill>
                            <a:srgbClr val="00339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of </a:t>
                      </a:r>
                      <a:r>
                        <a:rPr lang="it-IT" sz="1600" b="1" kern="1200" dirty="0" err="1">
                          <a:solidFill>
                            <a:srgbClr val="00339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capitalization</a:t>
                      </a:r>
                      <a:r>
                        <a:rPr lang="it-IT" sz="1600" b="1" kern="1200" dirty="0">
                          <a:solidFill>
                            <a:srgbClr val="00339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
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600" b="1" kern="1200" dirty="0">
                          <a:solidFill>
                            <a:srgbClr val="00339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3" name="Tabella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0575548"/>
              </p:ext>
            </p:extLst>
          </p:nvPr>
        </p:nvGraphicFramePr>
        <p:xfrm>
          <a:off x="1427922" y="2906662"/>
          <a:ext cx="8603146" cy="671322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78634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97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52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200" dirty="0">
                          <a:solidFill>
                            <a:srgbClr val="00339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Cross-border size and character of </a:t>
                      </a:r>
                      <a:r>
                        <a:rPr lang="en-US" sz="1600" b="1" kern="1200" dirty="0" err="1">
                          <a:solidFill>
                            <a:srgbClr val="00339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capitalisation</a:t>
                      </a:r>
                      <a:r>
                        <a:rPr lang="en-US" sz="1600" b="1" kern="1200" dirty="0">
                          <a:solidFill>
                            <a:srgbClr val="00339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>
                          <a:solidFill>
                            <a:srgbClr val="00339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actiones</a:t>
                      </a:r>
                      <a:r>
                        <a:rPr lang="en-US" sz="1600" b="1" kern="1200" dirty="0">
                          <a:solidFill>
                            <a:srgbClr val="00339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
</a:t>
                      </a:r>
                      <a:endParaRPr lang="it-IT" sz="1600" b="1" kern="1200" dirty="0">
                        <a:solidFill>
                          <a:srgbClr val="003399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600" b="1" kern="1200" dirty="0">
                          <a:solidFill>
                            <a:srgbClr val="00339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4" name="Tabella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6577273"/>
              </p:ext>
            </p:extLst>
          </p:nvPr>
        </p:nvGraphicFramePr>
        <p:xfrm>
          <a:off x="1402375" y="3301840"/>
          <a:ext cx="8901875" cy="1078738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84183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35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7898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>
                          <a:solidFill>
                            <a:srgbClr val="00339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Contribution of the project to the achievement of the objectives and results of the program        </a:t>
                      </a:r>
                      <a:r>
                        <a:rPr lang="it-IT" sz="1600" b="1" kern="1200" dirty="0">
                          <a:solidFill>
                            <a:srgbClr val="00339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</a:t>
                      </a: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200" dirty="0">
                          <a:solidFill>
                            <a:srgbClr val="00339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
</a:t>
                      </a:r>
                      <a:endParaRPr lang="it-IT" sz="1600" b="1" kern="1200" dirty="0">
                        <a:solidFill>
                          <a:srgbClr val="003399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endParaRPr lang="it-IT" sz="1600" b="1" kern="1200" dirty="0">
                        <a:solidFill>
                          <a:srgbClr val="003399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5" name="Tabella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9030944"/>
              </p:ext>
            </p:extLst>
          </p:nvPr>
        </p:nvGraphicFramePr>
        <p:xfrm>
          <a:off x="1402375" y="3787147"/>
          <a:ext cx="8447598" cy="671322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79605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70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07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200" dirty="0">
                          <a:solidFill>
                            <a:srgbClr val="00339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Sustainability of project outputs/outputs and results
</a:t>
                      </a:r>
                      <a:endParaRPr lang="it-IT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600" dirty="0">
                          <a:solidFill>
                            <a:srgbClr val="00339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15</a:t>
                      </a:r>
                      <a:endParaRPr lang="it-IT" sz="1600" dirty="0">
                        <a:solidFill>
                          <a:srgbClr val="003399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6" name="Tabella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7046576"/>
              </p:ext>
            </p:extLst>
          </p:nvPr>
        </p:nvGraphicFramePr>
        <p:xfrm>
          <a:off x="1365057" y="4441226"/>
          <a:ext cx="8573328" cy="951738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78361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71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178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200" dirty="0">
                          <a:solidFill>
                            <a:srgbClr val="00339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Consistency of relevant and competent actors to pursue the objectives and results of the project
</a:t>
                      </a:r>
                      <a:endParaRPr lang="it-IT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600" dirty="0">
                          <a:solidFill>
                            <a:srgbClr val="003399"/>
                          </a:solidFill>
                          <a:effectLst/>
                        </a:rPr>
                        <a:t>   15</a:t>
                      </a:r>
                      <a:endParaRPr lang="it-IT" sz="1600" dirty="0">
                        <a:solidFill>
                          <a:srgbClr val="003399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7" name="Tabella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8416667"/>
              </p:ext>
            </p:extLst>
          </p:nvPr>
        </p:nvGraphicFramePr>
        <p:xfrm>
          <a:off x="1365057" y="5068984"/>
          <a:ext cx="8573328" cy="671322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78361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71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56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200" dirty="0">
                          <a:solidFill>
                            <a:srgbClr val="00339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Proportionality of the budget to the expected results
</a:t>
                      </a:r>
                      <a:endParaRPr lang="it-IT" sz="1600" b="1" kern="1200" dirty="0">
                        <a:solidFill>
                          <a:srgbClr val="003399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600" dirty="0">
                          <a:solidFill>
                            <a:srgbClr val="003399"/>
                          </a:solidFill>
                          <a:effectLst/>
                        </a:rPr>
                        <a:t>  25</a:t>
                      </a:r>
                      <a:endParaRPr lang="it-IT" sz="1600" dirty="0">
                        <a:solidFill>
                          <a:srgbClr val="003399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8" name="Tabella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2725703"/>
              </p:ext>
            </p:extLst>
          </p:nvPr>
        </p:nvGraphicFramePr>
        <p:xfrm>
          <a:off x="1402375" y="5691038"/>
          <a:ext cx="8598875" cy="671322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78594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93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33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600" b="1" kern="1200" dirty="0">
                          <a:solidFill>
                            <a:srgbClr val="00339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Reliability of the schedule
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600" dirty="0">
                          <a:solidFill>
                            <a:srgbClr val="003399"/>
                          </a:solidFill>
                          <a:effectLst/>
                        </a:rPr>
                        <a:t>25</a:t>
                      </a:r>
                      <a:endParaRPr lang="it-IT" sz="1600" dirty="0">
                        <a:solidFill>
                          <a:srgbClr val="003399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9" name="CasellaDiTesto 18">
            <a:extLst>
              <a:ext uri="{FF2B5EF4-FFF2-40B4-BE49-F238E27FC236}">
                <a16:creationId xmlns:a16="http://schemas.microsoft.com/office/drawing/2014/main" id="{43358DFA-6173-CB84-BB6E-B6275EB072B9}"/>
              </a:ext>
            </a:extLst>
          </p:cNvPr>
          <p:cNvSpPr txBox="1"/>
          <p:nvPr/>
        </p:nvSpPr>
        <p:spPr>
          <a:xfrm>
            <a:off x="0" y="2097207"/>
            <a:ext cx="86897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C00000"/>
                </a:solidFill>
              </a:rPr>
              <a:t>20 points minimum for each 
</a:t>
            </a:r>
            <a:endParaRPr lang="it-IT" sz="1400" b="1" dirty="0">
              <a:solidFill>
                <a:srgbClr val="C00000"/>
              </a:solidFill>
            </a:endParaRPr>
          </a:p>
        </p:txBody>
      </p:sp>
      <p:sp>
        <p:nvSpPr>
          <p:cNvPr id="20" name="Parentesi graffa aperta 19">
            <a:extLst>
              <a:ext uri="{FF2B5EF4-FFF2-40B4-BE49-F238E27FC236}">
                <a16:creationId xmlns:a16="http://schemas.microsoft.com/office/drawing/2014/main" id="{5E863B20-561C-1CB8-8DD4-854110C21D54}"/>
              </a:ext>
            </a:extLst>
          </p:cNvPr>
          <p:cNvSpPr/>
          <p:nvPr/>
        </p:nvSpPr>
        <p:spPr>
          <a:xfrm>
            <a:off x="808142" y="2275339"/>
            <a:ext cx="533400" cy="1011883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63609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323528" y="1392945"/>
            <a:ext cx="4629472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74250">
              <a:defRPr/>
            </a:pPr>
            <a:r>
              <a:rPr lang="en-US" sz="2800" b="1" kern="0" dirty="0">
                <a:ln w="6350">
                  <a:solidFill>
                    <a:srgbClr val="4F81BD">
                      <a:shade val="43000"/>
                    </a:srgbClr>
                  </a:solidFill>
                </a:ln>
                <a:solidFill>
                  <a:srgbClr val="FFCC00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ea typeface="ＭＳ Ｐゴシック" charset="0"/>
              </a:rPr>
              <a:t>Real Costs vs Simplified Costs
</a:t>
            </a:r>
            <a:endParaRPr lang="it-IT" sz="2800" b="1" kern="0" dirty="0">
              <a:ln w="6350">
                <a:solidFill>
                  <a:srgbClr val="4F81BD">
                    <a:shade val="43000"/>
                  </a:srgbClr>
                </a:solidFill>
              </a:ln>
              <a:solidFill>
                <a:srgbClr val="FFCC00"/>
              </a:solidFill>
              <a:effectLst>
                <a:outerShdw blurRad="26000" dist="26000" dir="14500000" algn="tl" rotWithShape="0">
                  <a:srgbClr val="000000">
                    <a:alpha val="40000"/>
                  </a:srgbClr>
                </a:outerShdw>
              </a:effectLst>
              <a:ea typeface="ＭＳ Ｐゴシック" charset="0"/>
            </a:endParaRPr>
          </a:p>
        </p:txBody>
      </p:sp>
      <p:sp>
        <p:nvSpPr>
          <p:cNvPr id="3" name="Rettangolo arrotondato 2"/>
          <p:cNvSpPr/>
          <p:nvPr/>
        </p:nvSpPr>
        <p:spPr>
          <a:xfrm>
            <a:off x="1029902" y="3628724"/>
            <a:ext cx="2079057" cy="914400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rgbClr val="003399"/>
                </a:solidFill>
              </a:rPr>
              <a:t>APPLICATION
</a:t>
            </a:r>
          </a:p>
        </p:txBody>
      </p:sp>
      <p:sp>
        <p:nvSpPr>
          <p:cNvPr id="4" name="Rettangolo arrotondato 3"/>
          <p:cNvSpPr/>
          <p:nvPr/>
        </p:nvSpPr>
        <p:spPr>
          <a:xfrm>
            <a:off x="4697127" y="2213811"/>
            <a:ext cx="5390149" cy="1414913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003399"/>
                </a:solidFill>
              </a:rPr>
              <a:t>REAL COST
Reporting through the presentation of all supporting documents of expenditure and payment, up to the amount declared
</a:t>
            </a:r>
            <a:endParaRPr lang="it-IT" dirty="0">
              <a:solidFill>
                <a:srgbClr val="003399"/>
              </a:solidFill>
            </a:endParaRPr>
          </a:p>
        </p:txBody>
      </p:sp>
      <p:sp>
        <p:nvSpPr>
          <p:cNvPr id="6" name="Rettangolo arrotondato 5"/>
          <p:cNvSpPr/>
          <p:nvPr/>
        </p:nvSpPr>
        <p:spPr>
          <a:xfrm>
            <a:off x="4697126" y="4543123"/>
            <a:ext cx="5390149" cy="1414913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003399"/>
                </a:solidFill>
              </a:rPr>
              <a:t>SIMPLIFIED COST
Reporting without the presentation of individual supporting documents of expenditure and payment
</a:t>
            </a:r>
            <a:endParaRPr lang="it-IT" dirty="0">
              <a:solidFill>
                <a:srgbClr val="003399"/>
              </a:solidFill>
            </a:endParaRPr>
          </a:p>
        </p:txBody>
      </p:sp>
      <p:cxnSp>
        <p:nvCxnSpPr>
          <p:cNvPr id="8" name="Connettore 4 7"/>
          <p:cNvCxnSpPr>
            <a:stCxn id="3" idx="3"/>
            <a:endCxn id="4" idx="1"/>
          </p:cNvCxnSpPr>
          <p:nvPr/>
        </p:nvCxnSpPr>
        <p:spPr>
          <a:xfrm flipV="1">
            <a:off x="3108959" y="2921268"/>
            <a:ext cx="1588168" cy="1164656"/>
          </a:xfrm>
          <a:prstGeom prst="bentConnector3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nettore 4 9"/>
          <p:cNvCxnSpPr>
            <a:endCxn id="6" idx="1"/>
          </p:cNvCxnSpPr>
          <p:nvPr/>
        </p:nvCxnSpPr>
        <p:spPr>
          <a:xfrm rot="16200000" flipH="1">
            <a:off x="3717756" y="4271210"/>
            <a:ext cx="1164656" cy="794083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ettangolo 8"/>
          <p:cNvSpPr/>
          <p:nvPr/>
        </p:nvSpPr>
        <p:spPr>
          <a:xfrm>
            <a:off x="0" y="21908"/>
            <a:ext cx="2357377" cy="338554"/>
          </a:xfrm>
          <a:prstGeom prst="rect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it-IT" sz="1600" b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Opzione costi semplificati</a:t>
            </a:r>
          </a:p>
        </p:txBody>
      </p:sp>
      <p:sp>
        <p:nvSpPr>
          <p:cNvPr id="11" name="Rettangolo 10"/>
          <p:cNvSpPr/>
          <p:nvPr/>
        </p:nvSpPr>
        <p:spPr>
          <a:xfrm>
            <a:off x="0" y="21908"/>
            <a:ext cx="4377802" cy="338554"/>
          </a:xfrm>
          <a:prstGeom prst="rect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it-IT" sz="1600" b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Categorie di Spesa e Modalità di Rendicontazione</a:t>
            </a:r>
          </a:p>
        </p:txBody>
      </p:sp>
    </p:spTree>
    <p:extLst>
      <p:ext uri="{BB962C8B-B14F-4D97-AF65-F5344CB8AC3E}">
        <p14:creationId xmlns:p14="http://schemas.microsoft.com/office/powerpoint/2010/main" val="765071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 animBg="1"/>
      <p:bldP spid="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323528" y="1364807"/>
            <a:ext cx="2752357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74250">
              <a:defRPr/>
            </a:pPr>
            <a:r>
              <a:rPr lang="it-IT" sz="2800" b="1" kern="0" dirty="0" err="1">
                <a:ln w="6350">
                  <a:solidFill>
                    <a:srgbClr val="4F81BD">
                      <a:shade val="43000"/>
                    </a:srgbClr>
                  </a:solidFill>
                </a:ln>
                <a:solidFill>
                  <a:srgbClr val="FFCC00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ea typeface="ＭＳ Ｐゴシック" charset="0"/>
              </a:rPr>
              <a:t>Simplified</a:t>
            </a:r>
            <a:r>
              <a:rPr lang="it-IT" sz="2800" b="1" kern="0" dirty="0">
                <a:ln w="6350">
                  <a:solidFill>
                    <a:srgbClr val="4F81BD">
                      <a:shade val="43000"/>
                    </a:srgbClr>
                  </a:solidFill>
                </a:ln>
                <a:solidFill>
                  <a:srgbClr val="FFCC00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ea typeface="ＭＳ Ｐゴシック" charset="0"/>
              </a:rPr>
              <a:t> costs  
</a:t>
            </a:r>
          </a:p>
        </p:txBody>
      </p:sp>
      <p:sp>
        <p:nvSpPr>
          <p:cNvPr id="3" name="Rettangolo 2"/>
          <p:cNvSpPr/>
          <p:nvPr/>
        </p:nvSpPr>
        <p:spPr>
          <a:xfrm>
            <a:off x="439250" y="2586041"/>
            <a:ext cx="2538412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it-IT" dirty="0">
                <a:solidFill>
                  <a:srgbClr val="003399"/>
                </a:solidFill>
              </a:rPr>
              <a:t>Key point
</a:t>
            </a:r>
            <a:endParaRPr lang="it-IT" dirty="0">
              <a:solidFill>
                <a:srgbClr val="003399"/>
              </a:solidFill>
              <a:latin typeface="+mn-lt"/>
            </a:endParaRPr>
          </a:p>
        </p:txBody>
      </p:sp>
      <p:sp>
        <p:nvSpPr>
          <p:cNvPr id="5" name="Rettangolo 4"/>
          <p:cNvSpPr/>
          <p:nvPr/>
        </p:nvSpPr>
        <p:spPr>
          <a:xfrm>
            <a:off x="4764505" y="2185998"/>
            <a:ext cx="5529660" cy="116941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 b="1" dirty="0">
              <a:solidFill>
                <a:srgbClr val="003399"/>
              </a:solidFill>
            </a:endParaRPr>
          </a:p>
          <a:p>
            <a:pPr algn="ctr"/>
            <a:endParaRPr lang="it-IT" b="1" dirty="0">
              <a:solidFill>
                <a:srgbClr val="003399"/>
              </a:solidFill>
            </a:endParaRPr>
          </a:p>
          <a:p>
            <a:pPr algn="just"/>
            <a:r>
              <a:rPr lang="en-US" dirty="0">
                <a:solidFill>
                  <a:srgbClr val="003399"/>
                </a:solidFill>
              </a:rPr>
              <a:t>It is no longer prescribed to trace each euro of co-financed expenditure in order to trace the individual supporting documents
</a:t>
            </a:r>
            <a:endParaRPr lang="it-IT" dirty="0">
              <a:solidFill>
                <a:srgbClr val="003399"/>
              </a:solidFill>
            </a:endParaRPr>
          </a:p>
          <a:p>
            <a:pPr algn="just"/>
            <a:endParaRPr lang="it-IT" dirty="0">
              <a:solidFill>
                <a:srgbClr val="003399"/>
              </a:solidFill>
            </a:endParaRPr>
          </a:p>
        </p:txBody>
      </p:sp>
      <p:sp>
        <p:nvSpPr>
          <p:cNvPr id="4" name="Freccia a destra 3"/>
          <p:cNvSpPr/>
          <p:nvPr/>
        </p:nvSpPr>
        <p:spPr>
          <a:xfrm>
            <a:off x="3480642" y="2528391"/>
            <a:ext cx="978408" cy="48463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Rettangolo 6"/>
          <p:cNvSpPr/>
          <p:nvPr/>
        </p:nvSpPr>
        <p:spPr>
          <a:xfrm>
            <a:off x="439250" y="4107209"/>
            <a:ext cx="2538412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it-IT" dirty="0" err="1">
                <a:solidFill>
                  <a:srgbClr val="003399"/>
                </a:solidFill>
              </a:rPr>
              <a:t>Advantage</a:t>
            </a:r>
            <a:r>
              <a:rPr lang="it-IT" dirty="0">
                <a:solidFill>
                  <a:srgbClr val="003399"/>
                </a:solidFill>
              </a:rPr>
              <a:t>
</a:t>
            </a:r>
            <a:endParaRPr lang="it-IT" dirty="0">
              <a:solidFill>
                <a:srgbClr val="003399"/>
              </a:solidFill>
              <a:latin typeface="+mn-lt"/>
            </a:endParaRPr>
          </a:p>
        </p:txBody>
      </p:sp>
      <p:sp>
        <p:nvSpPr>
          <p:cNvPr id="8" name="Freccia a destra 7"/>
          <p:cNvSpPr/>
          <p:nvPr/>
        </p:nvSpPr>
        <p:spPr>
          <a:xfrm>
            <a:off x="3480642" y="4049559"/>
            <a:ext cx="978408" cy="48463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Rettangolo 8"/>
          <p:cNvSpPr/>
          <p:nvPr/>
        </p:nvSpPr>
        <p:spPr>
          <a:xfrm>
            <a:off x="4764505" y="3707166"/>
            <a:ext cx="5529660" cy="116941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 b="1" dirty="0">
              <a:solidFill>
                <a:srgbClr val="003399"/>
              </a:solidFill>
            </a:endParaRPr>
          </a:p>
          <a:p>
            <a:pPr algn="ctr"/>
            <a:endParaRPr lang="it-IT" b="1" dirty="0">
              <a:solidFill>
                <a:srgbClr val="003399"/>
              </a:solidFill>
            </a:endParaRPr>
          </a:p>
          <a:p>
            <a:pPr algn="just"/>
            <a:r>
              <a:rPr lang="en-US" dirty="0">
                <a:solidFill>
                  <a:srgbClr val="003399"/>
                </a:solidFill>
              </a:rPr>
              <a:t>Significant reduction in administrative burdens for the beneficiary
</a:t>
            </a:r>
            <a:endParaRPr lang="it-IT" dirty="0">
              <a:solidFill>
                <a:srgbClr val="003399"/>
              </a:solidFill>
            </a:endParaRPr>
          </a:p>
          <a:p>
            <a:pPr algn="just"/>
            <a:endParaRPr lang="it-IT" dirty="0">
              <a:solidFill>
                <a:srgbClr val="003399"/>
              </a:solidFill>
            </a:endParaRPr>
          </a:p>
        </p:txBody>
      </p:sp>
      <p:sp>
        <p:nvSpPr>
          <p:cNvPr id="11" name="Rettangolo 10"/>
          <p:cNvSpPr/>
          <p:nvPr/>
        </p:nvSpPr>
        <p:spPr>
          <a:xfrm>
            <a:off x="439250" y="5494371"/>
            <a:ext cx="2538412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it-IT" dirty="0" err="1">
                <a:solidFill>
                  <a:srgbClr val="003399"/>
                </a:solidFill>
              </a:rPr>
              <a:t>Calculation</a:t>
            </a:r>
            <a:r>
              <a:rPr lang="it-IT" dirty="0">
                <a:solidFill>
                  <a:srgbClr val="003399"/>
                </a:solidFill>
              </a:rPr>
              <a:t> </a:t>
            </a:r>
            <a:r>
              <a:rPr lang="it-IT" dirty="0" err="1">
                <a:solidFill>
                  <a:srgbClr val="003399"/>
                </a:solidFill>
              </a:rPr>
              <a:t>method</a:t>
            </a:r>
            <a:r>
              <a:rPr lang="it-IT" dirty="0">
                <a:solidFill>
                  <a:srgbClr val="003399"/>
                </a:solidFill>
              </a:rPr>
              <a:t>
</a:t>
            </a:r>
            <a:endParaRPr lang="it-IT" dirty="0">
              <a:solidFill>
                <a:srgbClr val="003399"/>
              </a:solidFill>
              <a:latin typeface="+mn-lt"/>
            </a:endParaRPr>
          </a:p>
        </p:txBody>
      </p:sp>
      <p:sp>
        <p:nvSpPr>
          <p:cNvPr id="12" name="Freccia a destra 11"/>
          <p:cNvSpPr/>
          <p:nvPr/>
        </p:nvSpPr>
        <p:spPr>
          <a:xfrm>
            <a:off x="3480642" y="5436721"/>
            <a:ext cx="978408" cy="48463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Rettangolo 12"/>
          <p:cNvSpPr/>
          <p:nvPr/>
        </p:nvSpPr>
        <p:spPr>
          <a:xfrm>
            <a:off x="4764505" y="5094328"/>
            <a:ext cx="5529660" cy="116941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 b="1" dirty="0">
              <a:solidFill>
                <a:srgbClr val="003399"/>
              </a:solidFill>
            </a:endParaRPr>
          </a:p>
          <a:p>
            <a:pPr algn="ctr"/>
            <a:endParaRPr lang="it-IT" b="1" dirty="0">
              <a:solidFill>
                <a:srgbClr val="003399"/>
              </a:solidFill>
            </a:endParaRPr>
          </a:p>
          <a:p>
            <a:pPr algn="just"/>
            <a:r>
              <a:rPr lang="it-IT" dirty="0" err="1">
                <a:solidFill>
                  <a:srgbClr val="003399"/>
                </a:solidFill>
              </a:rPr>
              <a:t>Flat</a:t>
            </a:r>
            <a:r>
              <a:rPr lang="it-IT" dirty="0">
                <a:solidFill>
                  <a:srgbClr val="003399"/>
                </a:solidFill>
              </a:rPr>
              <a:t> rate
</a:t>
            </a:r>
          </a:p>
          <a:p>
            <a:pPr algn="just"/>
            <a:endParaRPr lang="it-IT" dirty="0">
              <a:solidFill>
                <a:srgbClr val="003399"/>
              </a:solidFill>
            </a:endParaRPr>
          </a:p>
        </p:txBody>
      </p:sp>
      <p:sp>
        <p:nvSpPr>
          <p:cNvPr id="14" name="Rettangolo 13"/>
          <p:cNvSpPr/>
          <p:nvPr/>
        </p:nvSpPr>
        <p:spPr>
          <a:xfrm>
            <a:off x="0" y="21908"/>
            <a:ext cx="2357377" cy="338554"/>
          </a:xfrm>
          <a:prstGeom prst="rect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it-IT" sz="1600" b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Opzione costi semplificati</a:t>
            </a:r>
          </a:p>
        </p:txBody>
      </p:sp>
      <p:sp>
        <p:nvSpPr>
          <p:cNvPr id="15" name="Rettangolo 14"/>
          <p:cNvSpPr/>
          <p:nvPr/>
        </p:nvSpPr>
        <p:spPr>
          <a:xfrm>
            <a:off x="0" y="21908"/>
            <a:ext cx="4667945" cy="584775"/>
          </a:xfrm>
          <a:prstGeom prst="rect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Categories of Expenditure and Methods of Reporting
</a:t>
            </a:r>
            <a:endParaRPr lang="it-IT" sz="1600" b="1" dirty="0">
              <a:solidFill>
                <a:schemeClr val="accent1">
                  <a:lumMod val="75000"/>
                </a:schemeClr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0634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5" grpId="0" animBg="1"/>
      <p:bldP spid="4" grpId="0" animBg="1"/>
      <p:bldP spid="7" grpId="0" animBg="1"/>
      <p:bldP spid="8" grpId="0" animBg="1"/>
      <p:bldP spid="9" grpId="0" animBg="1"/>
      <p:bldP spid="11" grpId="0" animBg="1"/>
      <p:bldP spid="12" grpId="0" animBg="1"/>
      <p:bldP spid="1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0" y="21908"/>
            <a:ext cx="4776949" cy="584775"/>
          </a:xfrm>
          <a:prstGeom prst="rect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CCategories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 of Expenditure and Methods of Reporting
</a:t>
            </a:r>
            <a:endParaRPr lang="it-IT" sz="1600" b="1" dirty="0">
              <a:solidFill>
                <a:schemeClr val="accent1">
                  <a:lumMod val="75000"/>
                </a:schemeClr>
              </a:solidFill>
              <a:latin typeface="Calibri" pitchFamily="34" charset="0"/>
            </a:endParaRPr>
          </a:p>
        </p:txBody>
      </p:sp>
      <p:sp>
        <p:nvSpPr>
          <p:cNvPr id="6" name="Rettangolo 5"/>
          <p:cNvSpPr/>
          <p:nvPr/>
        </p:nvSpPr>
        <p:spPr>
          <a:xfrm>
            <a:off x="323528" y="1392945"/>
            <a:ext cx="4126130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74250">
              <a:defRPr/>
            </a:pPr>
            <a:r>
              <a:rPr lang="it-IT" sz="2800" b="1" kern="0" dirty="0" err="1">
                <a:ln w="6350">
                  <a:solidFill>
                    <a:srgbClr val="4F81BD">
                      <a:shade val="43000"/>
                    </a:srgbClr>
                  </a:solidFill>
                </a:ln>
                <a:solidFill>
                  <a:srgbClr val="FFCC00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ea typeface="ＭＳ Ｐゴシック" charset="0"/>
              </a:rPr>
              <a:t>Categories</a:t>
            </a:r>
            <a:r>
              <a:rPr lang="it-IT" sz="2800" b="1" kern="0" dirty="0">
                <a:ln w="6350">
                  <a:solidFill>
                    <a:srgbClr val="4F81BD">
                      <a:shade val="43000"/>
                    </a:srgbClr>
                  </a:solidFill>
                </a:ln>
                <a:solidFill>
                  <a:srgbClr val="FFCC00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ea typeface="ＭＳ Ｐゴシック" charset="0"/>
              </a:rPr>
              <a:t> of </a:t>
            </a:r>
            <a:r>
              <a:rPr lang="it-IT" sz="2800" b="1" kern="0" dirty="0" err="1">
                <a:ln w="6350">
                  <a:solidFill>
                    <a:srgbClr val="4F81BD">
                      <a:shade val="43000"/>
                    </a:srgbClr>
                  </a:solidFill>
                </a:ln>
                <a:solidFill>
                  <a:srgbClr val="FFCC00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ea typeface="ＭＳ Ｐゴシック" charset="0"/>
              </a:rPr>
              <a:t>expenditure</a:t>
            </a:r>
            <a:r>
              <a:rPr lang="it-IT" sz="2800" b="1" kern="0" dirty="0">
                <a:ln w="6350">
                  <a:solidFill>
                    <a:srgbClr val="4F81BD">
                      <a:shade val="43000"/>
                    </a:srgbClr>
                  </a:solidFill>
                </a:ln>
                <a:solidFill>
                  <a:srgbClr val="FFCC00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ea typeface="ＭＳ Ｐゴシック" charset="0"/>
              </a:rPr>
              <a:t>
</a:t>
            </a:r>
          </a:p>
        </p:txBody>
      </p:sp>
      <p:sp>
        <p:nvSpPr>
          <p:cNvPr id="10" name="Rettangolo 9"/>
          <p:cNvSpPr/>
          <p:nvPr/>
        </p:nvSpPr>
        <p:spPr>
          <a:xfrm>
            <a:off x="0" y="21908"/>
            <a:ext cx="184731" cy="338554"/>
          </a:xfrm>
          <a:prstGeom prst="rect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wrap="none">
            <a:spAutoFit/>
          </a:bodyPr>
          <a:lstStyle/>
          <a:p>
            <a:pPr lvl="0">
              <a:defRPr/>
            </a:pPr>
            <a:endParaRPr lang="it-IT" sz="1600" b="1" dirty="0">
              <a:solidFill>
                <a:schemeClr val="accent1">
                  <a:lumMod val="75000"/>
                </a:schemeClr>
              </a:solidFill>
              <a:latin typeface="Calibri" pitchFamily="34" charset="0"/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4872839" y="1392945"/>
            <a:ext cx="3130665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74250">
              <a:defRPr/>
            </a:pPr>
            <a:r>
              <a:rPr lang="it-IT" sz="2800" b="1" kern="0" dirty="0">
                <a:ln w="6350">
                  <a:solidFill>
                    <a:srgbClr val="4F81BD">
                      <a:shade val="43000"/>
                    </a:srgbClr>
                  </a:solidFill>
                </a:ln>
                <a:solidFill>
                  <a:srgbClr val="FFCC00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ea typeface="ＭＳ Ｐゴシック" charset="0"/>
              </a:rPr>
              <a:t>Reporting </a:t>
            </a:r>
            <a:r>
              <a:rPr lang="it-IT" sz="2800" b="1" kern="0" dirty="0" err="1">
                <a:ln w="6350">
                  <a:solidFill>
                    <a:srgbClr val="4F81BD">
                      <a:shade val="43000"/>
                    </a:srgbClr>
                  </a:solidFill>
                </a:ln>
                <a:solidFill>
                  <a:srgbClr val="FFCC00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ea typeface="ＭＳ Ｐゴシック" charset="0"/>
              </a:rPr>
              <a:t>methods</a:t>
            </a:r>
            <a:r>
              <a:rPr lang="it-IT" sz="2800" b="1" kern="0" dirty="0">
                <a:ln w="6350">
                  <a:solidFill>
                    <a:srgbClr val="4F81BD">
                      <a:shade val="43000"/>
                    </a:srgbClr>
                  </a:solidFill>
                </a:ln>
                <a:solidFill>
                  <a:srgbClr val="FFCC00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ea typeface="ＭＳ Ｐゴシック" charset="0"/>
              </a:rPr>
              <a:t>
</a:t>
            </a:r>
          </a:p>
        </p:txBody>
      </p:sp>
      <p:sp>
        <p:nvSpPr>
          <p:cNvPr id="2" name="Rettangolo arrotondato 1"/>
          <p:cNvSpPr/>
          <p:nvPr/>
        </p:nvSpPr>
        <p:spPr>
          <a:xfrm>
            <a:off x="478971" y="2090057"/>
            <a:ext cx="2598058" cy="58057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/>
            <a:r>
              <a:rPr lang="en-US" b="1" dirty="0"/>
              <a:t>Staff costs</a:t>
            </a:r>
            <a:r>
              <a:rPr lang="en-US" dirty="0"/>
              <a:t> </a:t>
            </a:r>
            <a:r>
              <a:rPr lang="it-IT" altLang="en-US" b="1" dirty="0">
                <a:solidFill>
                  <a:schemeClr val="bg1"/>
                </a:solidFill>
              </a:rPr>
              <a:t>
</a:t>
            </a:r>
          </a:p>
        </p:txBody>
      </p:sp>
      <p:sp>
        <p:nvSpPr>
          <p:cNvPr id="11" name="Rettangolo arrotondato 10"/>
          <p:cNvSpPr/>
          <p:nvPr/>
        </p:nvSpPr>
        <p:spPr>
          <a:xfrm>
            <a:off x="478971" y="2928605"/>
            <a:ext cx="2598058" cy="66368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lvl="1" algn="ctr"/>
            <a:r>
              <a:rPr lang="en-US" altLang="en-US" b="1" dirty="0">
                <a:solidFill>
                  <a:schemeClr val="bg1"/>
                </a:solidFill>
              </a:rPr>
              <a:t>	</a:t>
            </a:r>
            <a:r>
              <a:rPr lang="en-US" altLang="en-US" sz="1600" b="1" dirty="0">
                <a:solidFill>
                  <a:schemeClr val="bg1"/>
                </a:solidFill>
              </a:rPr>
              <a:t>Office and administrative expenditure </a:t>
            </a:r>
            <a:r>
              <a:rPr lang="it-IT" altLang="en-US" b="1" dirty="0">
                <a:solidFill>
                  <a:schemeClr val="bg1"/>
                </a:solidFill>
              </a:rPr>
              <a:t>
</a:t>
            </a:r>
          </a:p>
        </p:txBody>
      </p:sp>
      <p:sp>
        <p:nvSpPr>
          <p:cNvPr id="12" name="Rettangolo arrotondato 11"/>
          <p:cNvSpPr/>
          <p:nvPr/>
        </p:nvSpPr>
        <p:spPr>
          <a:xfrm>
            <a:off x="569352" y="3761104"/>
            <a:ext cx="2598058" cy="690052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/>
            <a:r>
              <a:rPr lang="en-GB" b="1" dirty="0"/>
              <a:t>Travel and accommodation costs</a:t>
            </a:r>
            <a:r>
              <a:rPr lang="en-GB" dirty="0"/>
              <a:t> </a:t>
            </a:r>
            <a:r>
              <a:rPr lang="it-IT" altLang="en-US" b="1" dirty="0">
                <a:solidFill>
                  <a:schemeClr val="bg1"/>
                </a:solidFill>
              </a:rPr>
              <a:t>
</a:t>
            </a:r>
          </a:p>
        </p:txBody>
      </p:sp>
      <p:sp>
        <p:nvSpPr>
          <p:cNvPr id="13" name="Rettangolo arrotondato 12"/>
          <p:cNvSpPr/>
          <p:nvPr/>
        </p:nvSpPr>
        <p:spPr>
          <a:xfrm>
            <a:off x="478971" y="4619973"/>
            <a:ext cx="2598058" cy="690052"/>
          </a:xfrm>
          <a:prstGeom prst="round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/>
            <a:r>
              <a:rPr lang="en-GB" b="1" dirty="0"/>
              <a:t>External expertise and services costs </a:t>
            </a:r>
            <a:r>
              <a:rPr lang="en-US" altLang="en-US" b="1" dirty="0">
                <a:solidFill>
                  <a:schemeClr val="bg1"/>
                </a:solidFill>
              </a:rPr>
              <a:t>
</a:t>
            </a:r>
            <a:endParaRPr lang="it-IT" altLang="en-US" b="1" dirty="0">
              <a:solidFill>
                <a:schemeClr val="bg1"/>
              </a:solidFill>
            </a:endParaRPr>
          </a:p>
        </p:txBody>
      </p:sp>
      <p:sp>
        <p:nvSpPr>
          <p:cNvPr id="14" name="Rettangolo arrotondato 13"/>
          <p:cNvSpPr/>
          <p:nvPr/>
        </p:nvSpPr>
        <p:spPr>
          <a:xfrm>
            <a:off x="478971" y="5506947"/>
            <a:ext cx="2598058" cy="580572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/>
            <a:r>
              <a:rPr lang="en-GB" b="1" dirty="0"/>
              <a:t>Equipment expenditure </a:t>
            </a:r>
            <a:r>
              <a:rPr lang="it-IT" altLang="en-US" b="1" dirty="0">
                <a:solidFill>
                  <a:schemeClr val="bg1"/>
                </a:solidFill>
              </a:rPr>
              <a:t>
</a:t>
            </a:r>
          </a:p>
        </p:txBody>
      </p:sp>
      <p:sp>
        <p:nvSpPr>
          <p:cNvPr id="15" name="Rettangolo arrotondato 14"/>
          <p:cNvSpPr/>
          <p:nvPr/>
        </p:nvSpPr>
        <p:spPr>
          <a:xfrm>
            <a:off x="3897085" y="1990165"/>
            <a:ext cx="6428696" cy="680464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/>
            <a:r>
              <a:rPr lang="en-US" b="1" dirty="0">
                <a:solidFill>
                  <a:schemeClr val="bg1"/>
                </a:solidFill>
              </a:rPr>
              <a:t>on a flat-rate basis equal to 15% of the direct costs other than the staff costs of this operation </a:t>
            </a:r>
            <a:r>
              <a:rPr lang="en-US" altLang="en-US" b="1" dirty="0">
                <a:solidFill>
                  <a:schemeClr val="bg1"/>
                </a:solidFill>
              </a:rPr>
              <a:t>
</a:t>
            </a:r>
            <a:endParaRPr lang="it-IT" altLang="en-US" b="1" dirty="0">
              <a:solidFill>
                <a:schemeClr val="bg1"/>
              </a:solidFill>
            </a:endParaRPr>
          </a:p>
        </p:txBody>
      </p:sp>
      <p:sp>
        <p:nvSpPr>
          <p:cNvPr id="16" name="Rettangolo arrotondato 15"/>
          <p:cNvSpPr/>
          <p:nvPr/>
        </p:nvSpPr>
        <p:spPr>
          <a:xfrm>
            <a:off x="3897085" y="3011715"/>
            <a:ext cx="6428696" cy="58057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lvl="1" algn="ctr"/>
            <a:r>
              <a:rPr lang="en-US" altLang="en-US" b="1" dirty="0">
                <a:solidFill>
                  <a:schemeClr val="bg1"/>
                </a:solidFill>
              </a:rPr>
              <a:t>on a flat-rate basis equal to 10% of staff costs
</a:t>
            </a:r>
            <a:endParaRPr lang="it-IT" altLang="en-US" b="1" dirty="0">
              <a:solidFill>
                <a:schemeClr val="bg1"/>
              </a:solidFill>
            </a:endParaRPr>
          </a:p>
        </p:txBody>
      </p:sp>
      <p:sp>
        <p:nvSpPr>
          <p:cNvPr id="17" name="Rettangolo arrotondato 16"/>
          <p:cNvSpPr/>
          <p:nvPr/>
        </p:nvSpPr>
        <p:spPr>
          <a:xfrm>
            <a:off x="3897085" y="3730534"/>
            <a:ext cx="6428696" cy="889439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/>
            <a:r>
              <a:rPr lang="en-GB" sz="1400" b="1" dirty="0">
                <a:solidFill>
                  <a:schemeClr val="bg1"/>
                </a:solidFill>
              </a:rPr>
              <a:t>Based on actual costs documented for the purposes of the project and whose total amount may not exceed the maximum percentage of 2% of the total cost of the project. </a:t>
            </a:r>
            <a:r>
              <a:rPr lang="en-US" altLang="en-US" b="1" dirty="0">
                <a:solidFill>
                  <a:schemeClr val="bg1"/>
                </a:solidFill>
              </a:rPr>
              <a:t>
</a:t>
            </a:r>
            <a:endParaRPr lang="it-IT" altLang="en-US" b="1" dirty="0">
              <a:solidFill>
                <a:schemeClr val="bg1"/>
              </a:solidFill>
            </a:endParaRPr>
          </a:p>
        </p:txBody>
      </p:sp>
      <p:sp>
        <p:nvSpPr>
          <p:cNvPr id="18" name="Rettangolo arrotondato 17"/>
          <p:cNvSpPr/>
          <p:nvPr/>
        </p:nvSpPr>
        <p:spPr>
          <a:xfrm>
            <a:off x="3897085" y="4729453"/>
            <a:ext cx="6428696" cy="580572"/>
          </a:xfrm>
          <a:prstGeom prst="round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/>
            <a:r>
              <a:rPr lang="en-GB" sz="1400" dirty="0"/>
              <a:t>Based on actual costs documented for the purposes of the project and for the first level controls </a:t>
            </a:r>
            <a:r>
              <a:rPr lang="en-US" altLang="en-US" sz="1600" b="1" dirty="0">
                <a:solidFill>
                  <a:schemeClr val="bg1"/>
                </a:solidFill>
              </a:rPr>
              <a:t>
</a:t>
            </a:r>
            <a:endParaRPr lang="it-IT" altLang="en-US" sz="1600" b="1" dirty="0">
              <a:solidFill>
                <a:schemeClr val="bg1"/>
              </a:solidFill>
            </a:endParaRPr>
          </a:p>
        </p:txBody>
      </p:sp>
      <p:sp>
        <p:nvSpPr>
          <p:cNvPr id="19" name="Rettangolo arrotondato 18"/>
          <p:cNvSpPr/>
          <p:nvPr/>
        </p:nvSpPr>
        <p:spPr>
          <a:xfrm>
            <a:off x="3897085" y="5481991"/>
            <a:ext cx="6428696" cy="687913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/>
            <a:r>
              <a:rPr lang="en-US" altLang="en-US" b="1" dirty="0">
                <a:solidFill>
                  <a:schemeClr val="bg1"/>
                </a:solidFill>
              </a:rPr>
              <a:t>Based on real costs documented for the purposes of the project.
</a:t>
            </a:r>
            <a:endParaRPr lang="it-IT" altLang="en-US" b="1" dirty="0">
              <a:solidFill>
                <a:schemeClr val="bg1"/>
              </a:solidFill>
            </a:endParaRPr>
          </a:p>
        </p:txBody>
      </p:sp>
      <p:sp>
        <p:nvSpPr>
          <p:cNvPr id="3" name="Freccia a destra 2"/>
          <p:cNvSpPr/>
          <p:nvPr/>
        </p:nvSpPr>
        <p:spPr>
          <a:xfrm>
            <a:off x="3286165" y="2138027"/>
            <a:ext cx="373413" cy="48463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0" name="Freccia a destra 19"/>
          <p:cNvSpPr/>
          <p:nvPr/>
        </p:nvSpPr>
        <p:spPr>
          <a:xfrm>
            <a:off x="3309915" y="3059685"/>
            <a:ext cx="373413" cy="484632"/>
          </a:xfrm>
          <a:prstGeom prst="right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1" name="Freccia a destra 20"/>
          <p:cNvSpPr/>
          <p:nvPr/>
        </p:nvSpPr>
        <p:spPr>
          <a:xfrm>
            <a:off x="3286164" y="3860801"/>
            <a:ext cx="373413" cy="484632"/>
          </a:xfrm>
          <a:prstGeom prst="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2" name="Freccia a destra 21"/>
          <p:cNvSpPr/>
          <p:nvPr/>
        </p:nvSpPr>
        <p:spPr>
          <a:xfrm>
            <a:off x="3286163" y="4777423"/>
            <a:ext cx="373413" cy="484632"/>
          </a:xfrm>
          <a:prstGeom prst="rightArrow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3" name="Freccia a destra 22"/>
          <p:cNvSpPr/>
          <p:nvPr/>
        </p:nvSpPr>
        <p:spPr>
          <a:xfrm>
            <a:off x="3309914" y="5554917"/>
            <a:ext cx="373413" cy="484632"/>
          </a:xfrm>
          <a:prstGeom prst="rightArrow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5098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2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3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0" y="21908"/>
            <a:ext cx="1726755" cy="338554"/>
          </a:xfrm>
          <a:prstGeom prst="rect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it-IT" sz="1600" b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Categorie di spesa</a:t>
            </a:r>
          </a:p>
        </p:txBody>
      </p:sp>
      <p:sp>
        <p:nvSpPr>
          <p:cNvPr id="6" name="Rettangolo 5"/>
          <p:cNvSpPr/>
          <p:nvPr/>
        </p:nvSpPr>
        <p:spPr>
          <a:xfrm>
            <a:off x="323528" y="1392945"/>
            <a:ext cx="6004849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74250">
              <a:defRPr/>
            </a:pPr>
            <a:r>
              <a:rPr lang="en-US" sz="2800" b="1" kern="0" dirty="0">
                <a:ln w="6350">
                  <a:solidFill>
                    <a:srgbClr val="4F81BD">
                      <a:shade val="43000"/>
                    </a:srgbClr>
                  </a:solidFill>
                </a:ln>
                <a:solidFill>
                  <a:srgbClr val="FFCC00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ea typeface="ＭＳ Ｐゴシック" charset="0"/>
              </a:rPr>
              <a:t>Categories of expenditure – Staff costs
</a:t>
            </a:r>
            <a:endParaRPr lang="it-IT" sz="2800" b="1" kern="0" dirty="0">
              <a:ln w="6350">
                <a:solidFill>
                  <a:srgbClr val="4F81BD">
                    <a:shade val="43000"/>
                  </a:srgbClr>
                </a:solidFill>
              </a:ln>
              <a:solidFill>
                <a:srgbClr val="FFCC00"/>
              </a:solidFill>
              <a:effectLst>
                <a:outerShdw blurRad="26000" dist="26000" dir="14500000" algn="tl" rotWithShape="0">
                  <a:srgbClr val="000000">
                    <a:alpha val="40000"/>
                  </a:srgbClr>
                </a:outerShdw>
              </a:effectLst>
              <a:ea typeface="ＭＳ Ｐゴシック" charset="0"/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442843" y="3028686"/>
            <a:ext cx="1138529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it-IT" b="1" dirty="0">
                <a:solidFill>
                  <a:srgbClr val="003399"/>
                </a:solidFill>
              </a:rPr>
              <a:t>WHAT</a:t>
            </a:r>
          </a:p>
        </p:txBody>
      </p:sp>
      <p:sp>
        <p:nvSpPr>
          <p:cNvPr id="8" name="Rettangolo 7"/>
          <p:cNvSpPr/>
          <p:nvPr/>
        </p:nvSpPr>
        <p:spPr>
          <a:xfrm>
            <a:off x="2890628" y="2096263"/>
            <a:ext cx="7619592" cy="132343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3399"/>
                </a:solidFill>
              </a:rPr>
              <a:t>remuneration expenses, related to activities that the entity would not carry out if the operation in question were not carried out, laid down in an employment/job contract
</a:t>
            </a:r>
            <a:endParaRPr lang="it-IT" sz="2000" dirty="0">
              <a:solidFill>
                <a:srgbClr val="003399"/>
              </a:solidFill>
            </a:endParaRPr>
          </a:p>
        </p:txBody>
      </p:sp>
      <p:sp>
        <p:nvSpPr>
          <p:cNvPr id="10" name="Rettangolo 9"/>
          <p:cNvSpPr/>
          <p:nvPr/>
        </p:nvSpPr>
        <p:spPr>
          <a:xfrm>
            <a:off x="2890628" y="3236435"/>
            <a:ext cx="7619592" cy="101566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3399"/>
                </a:solidFill>
              </a:rPr>
              <a:t>any other costs directly related to the payment of wages incurred by the employer and not recoverable (e.g. contribution taxes, etc.)
</a:t>
            </a:r>
            <a:endParaRPr lang="it-IT" sz="2000" dirty="0">
              <a:solidFill>
                <a:srgbClr val="003399"/>
              </a:solidFill>
            </a:endParaRPr>
          </a:p>
        </p:txBody>
      </p:sp>
      <p:cxnSp>
        <p:nvCxnSpPr>
          <p:cNvPr id="11" name="Connettore 4 10"/>
          <p:cNvCxnSpPr>
            <a:stCxn id="7" idx="3"/>
            <a:endCxn id="8" idx="1"/>
          </p:cNvCxnSpPr>
          <p:nvPr/>
        </p:nvCxnSpPr>
        <p:spPr>
          <a:xfrm flipV="1">
            <a:off x="1581372" y="2757983"/>
            <a:ext cx="1309256" cy="455369"/>
          </a:xfrm>
          <a:prstGeom prst="bentConnector3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Connettore 4 11"/>
          <p:cNvCxnSpPr>
            <a:stCxn id="7" idx="3"/>
            <a:endCxn id="10" idx="1"/>
          </p:cNvCxnSpPr>
          <p:nvPr/>
        </p:nvCxnSpPr>
        <p:spPr>
          <a:xfrm>
            <a:off x="1581372" y="3213352"/>
            <a:ext cx="1309256" cy="530915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Rettangolo 24"/>
          <p:cNvSpPr/>
          <p:nvPr/>
        </p:nvSpPr>
        <p:spPr>
          <a:xfrm>
            <a:off x="442842" y="4983559"/>
            <a:ext cx="1138529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it-IT" b="1" dirty="0">
                <a:solidFill>
                  <a:srgbClr val="003399"/>
                </a:solidFill>
              </a:rPr>
              <a:t>HOW</a:t>
            </a:r>
          </a:p>
        </p:txBody>
      </p:sp>
      <p:sp>
        <p:nvSpPr>
          <p:cNvPr id="26" name="Rettangolo 25"/>
          <p:cNvSpPr/>
          <p:nvPr/>
        </p:nvSpPr>
        <p:spPr>
          <a:xfrm>
            <a:off x="2890628" y="4658755"/>
            <a:ext cx="2014859" cy="70788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it-IT" sz="2000" dirty="0">
                <a:solidFill>
                  <a:srgbClr val="003399"/>
                </a:solidFill>
              </a:rPr>
              <a:t>Full Time
</a:t>
            </a:r>
          </a:p>
        </p:txBody>
      </p:sp>
      <p:sp>
        <p:nvSpPr>
          <p:cNvPr id="27" name="Rettangolo 26"/>
          <p:cNvSpPr/>
          <p:nvPr/>
        </p:nvSpPr>
        <p:spPr>
          <a:xfrm>
            <a:off x="2890628" y="5265075"/>
            <a:ext cx="2014860" cy="70788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it-IT" sz="2000" dirty="0">
                <a:solidFill>
                  <a:srgbClr val="003399"/>
                </a:solidFill>
              </a:rPr>
              <a:t>Part-time
</a:t>
            </a:r>
          </a:p>
        </p:txBody>
      </p:sp>
      <p:cxnSp>
        <p:nvCxnSpPr>
          <p:cNvPr id="28" name="Connettore 4 27"/>
          <p:cNvCxnSpPr>
            <a:stCxn id="25" idx="3"/>
            <a:endCxn id="26" idx="1"/>
          </p:cNvCxnSpPr>
          <p:nvPr/>
        </p:nvCxnSpPr>
        <p:spPr>
          <a:xfrm flipV="1">
            <a:off x="1581371" y="5012698"/>
            <a:ext cx="1309257" cy="155527"/>
          </a:xfrm>
          <a:prstGeom prst="bentConnector3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Connettore 4 28"/>
          <p:cNvCxnSpPr>
            <a:stCxn id="25" idx="3"/>
            <a:endCxn id="27" idx="1"/>
          </p:cNvCxnSpPr>
          <p:nvPr/>
        </p:nvCxnSpPr>
        <p:spPr>
          <a:xfrm>
            <a:off x="1581371" y="5168225"/>
            <a:ext cx="1309257" cy="450793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Connettore 2 34"/>
          <p:cNvCxnSpPr>
            <a:endCxn id="36" idx="1"/>
          </p:cNvCxnSpPr>
          <p:nvPr/>
        </p:nvCxnSpPr>
        <p:spPr>
          <a:xfrm>
            <a:off x="4893112" y="5465130"/>
            <a:ext cx="581721" cy="1538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ettangolo 35"/>
          <p:cNvSpPr/>
          <p:nvPr/>
        </p:nvSpPr>
        <p:spPr>
          <a:xfrm>
            <a:off x="5474833" y="5265075"/>
            <a:ext cx="5035387" cy="70788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3399"/>
                </a:solidFill>
              </a:rPr>
              <a:t>1 h labor = Gross annual labor cost/1720
</a:t>
            </a:r>
            <a:endParaRPr lang="it-IT" sz="2000" dirty="0">
              <a:solidFill>
                <a:srgbClr val="003399"/>
              </a:solidFill>
            </a:endParaRPr>
          </a:p>
        </p:txBody>
      </p:sp>
      <p:sp>
        <p:nvSpPr>
          <p:cNvPr id="42" name="Rettangolo 41"/>
          <p:cNvSpPr/>
          <p:nvPr/>
        </p:nvSpPr>
        <p:spPr>
          <a:xfrm>
            <a:off x="0" y="21908"/>
            <a:ext cx="4667945" cy="584775"/>
          </a:xfrm>
          <a:prstGeom prst="rect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Categories of Expenditure and Methods of Reporting
</a:t>
            </a:r>
            <a:endParaRPr lang="it-IT" sz="1600" b="1" dirty="0">
              <a:solidFill>
                <a:schemeClr val="accent1">
                  <a:lumMod val="75000"/>
                </a:schemeClr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1722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8" grpId="0" animBg="1"/>
      <p:bldP spid="10" grpId="0" animBg="1"/>
      <p:bldP spid="25" grpId="0" animBg="1"/>
      <p:bldP spid="26" grpId="0" animBg="1"/>
      <p:bldP spid="27" grpId="0" animBg="1"/>
      <p:bldP spid="3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/>
          <p:cNvSpPr/>
          <p:nvPr/>
        </p:nvSpPr>
        <p:spPr>
          <a:xfrm>
            <a:off x="526888" y="845381"/>
            <a:ext cx="2685351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defTabSz="914400">
              <a:defRPr/>
            </a:pPr>
            <a:r>
              <a:rPr lang="it-IT" sz="3200" b="1" kern="0" dirty="0">
                <a:ln w="6350">
                  <a:solidFill>
                    <a:srgbClr val="4F81BD">
                      <a:shade val="43000"/>
                    </a:srgbClr>
                  </a:solidFill>
                </a:ln>
                <a:solidFill>
                  <a:srgbClr val="FFCC00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ea typeface="ＭＳ Ｐゴシック" charset="0"/>
              </a:rPr>
              <a:t>Index of </a:t>
            </a:r>
            <a:r>
              <a:rPr lang="it-IT" sz="3200" b="1" kern="0" dirty="0" err="1">
                <a:ln w="6350">
                  <a:solidFill>
                    <a:srgbClr val="4F81BD">
                      <a:shade val="43000"/>
                    </a:srgbClr>
                  </a:solidFill>
                </a:ln>
                <a:solidFill>
                  <a:srgbClr val="FFCC00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ea typeface="ＭＳ Ｐゴシック" charset="0"/>
              </a:rPr>
              <a:t>topics</a:t>
            </a:r>
            <a:r>
              <a:rPr lang="it-IT" sz="3200" b="1" kern="0" dirty="0">
                <a:ln w="6350">
                  <a:solidFill>
                    <a:srgbClr val="4F81BD">
                      <a:shade val="43000"/>
                    </a:srgbClr>
                  </a:solidFill>
                </a:ln>
                <a:solidFill>
                  <a:srgbClr val="FFCC00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ea typeface="ＭＳ Ｐゴシック" charset="0"/>
              </a:rPr>
              <a:t>
</a:t>
            </a:r>
            <a:endParaRPr kumimoji="0" lang="it-IT" b="0" i="0" u="none" strike="noStrike" kern="0" cap="none" spc="0" normalizeH="0" baseline="0" noProof="0" dirty="0">
              <a:ln>
                <a:noFill/>
              </a:ln>
              <a:solidFill>
                <a:srgbClr val="FFCC00"/>
              </a:solidFill>
              <a:effectLst/>
              <a:uLnTx/>
              <a:uFillTx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395533" y="1417004"/>
            <a:ext cx="8509607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28650" indent="-342900">
              <a:spcAft>
                <a:spcPts val="600"/>
              </a:spcAft>
              <a:buFont typeface="Wingdings" panose="05000000000000000000" pitchFamily="2" charset="2"/>
              <a:buChar char="q"/>
              <a:defRPr/>
            </a:pPr>
            <a:r>
              <a:rPr lang="it-IT" sz="2000" b="1" dirty="0">
                <a:solidFill>
                  <a:srgbClr val="647DB9"/>
                </a:solidFill>
                <a:latin typeface="Calibri" pitchFamily="34" charset="0"/>
              </a:rPr>
              <a:t>Public </a:t>
            </a:r>
            <a:r>
              <a:rPr lang="it-IT" sz="2000" b="1" dirty="0" err="1">
                <a:solidFill>
                  <a:srgbClr val="647DB9"/>
                </a:solidFill>
                <a:latin typeface="Calibri" pitchFamily="34" charset="0"/>
              </a:rPr>
              <a:t>Notice</a:t>
            </a:r>
            <a:r>
              <a:rPr lang="it-IT" sz="2000" b="1" dirty="0">
                <a:solidFill>
                  <a:srgbClr val="647DB9"/>
                </a:solidFill>
                <a:latin typeface="Calibri" pitchFamily="34" charset="0"/>
              </a:rPr>
              <a:t> n. 3/2022
</a:t>
            </a:r>
          </a:p>
        </p:txBody>
      </p:sp>
      <p:sp>
        <p:nvSpPr>
          <p:cNvPr id="5" name="Rettangolo 4"/>
          <p:cNvSpPr/>
          <p:nvPr/>
        </p:nvSpPr>
        <p:spPr>
          <a:xfrm>
            <a:off x="899591" y="1828222"/>
            <a:ext cx="8509607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0000" indent="-285750">
              <a:buFont typeface="Arial" panose="020B0604020202020204" pitchFamily="34" charset="0"/>
              <a:buChar char="•"/>
              <a:defRPr/>
            </a:pPr>
            <a:r>
              <a:rPr lang="en-US" dirty="0">
                <a:solidFill>
                  <a:srgbClr val="647DB9"/>
                </a:solidFill>
                <a:latin typeface="Calibri" pitchFamily="34" charset="0"/>
              </a:rPr>
              <a:t>Capitalization
Capitalization mode
Features of the projects 
Financial allocations 
Beneficiaries
</a:t>
            </a:r>
            <a:endParaRPr lang="it-IT" dirty="0">
              <a:solidFill>
                <a:srgbClr val="647DB9"/>
              </a:solidFill>
              <a:latin typeface="Calibri" pitchFamily="34" charset="0"/>
            </a:endParaRPr>
          </a:p>
        </p:txBody>
      </p:sp>
      <p:sp>
        <p:nvSpPr>
          <p:cNvPr id="6" name="Rettangolo 5"/>
          <p:cNvSpPr/>
          <p:nvPr/>
        </p:nvSpPr>
        <p:spPr>
          <a:xfrm>
            <a:off x="625221" y="3305925"/>
            <a:ext cx="8509607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342900">
              <a:spcAft>
                <a:spcPts val="600"/>
              </a:spcAft>
              <a:buFont typeface="Wingdings" panose="05000000000000000000" pitchFamily="2" charset="2"/>
              <a:buChar char="q"/>
              <a:defRPr/>
            </a:pPr>
            <a:r>
              <a:rPr lang="it-IT" sz="2000" b="1" dirty="0" err="1">
                <a:solidFill>
                  <a:srgbClr val="647DB9"/>
                </a:solidFill>
                <a:latin typeface="Calibri" pitchFamily="34" charset="0"/>
              </a:rPr>
              <a:t>Selection</a:t>
            </a:r>
            <a:r>
              <a:rPr lang="it-IT" sz="2000" b="1" dirty="0">
                <a:solidFill>
                  <a:srgbClr val="647DB9"/>
                </a:solidFill>
                <a:latin typeface="Calibri" pitchFamily="34" charset="0"/>
              </a:rPr>
              <a:t> </a:t>
            </a:r>
            <a:r>
              <a:rPr lang="it-IT" sz="2000" b="1" dirty="0" err="1">
                <a:solidFill>
                  <a:srgbClr val="647DB9"/>
                </a:solidFill>
                <a:latin typeface="Calibri" pitchFamily="34" charset="0"/>
              </a:rPr>
              <a:t>criteria</a:t>
            </a:r>
            <a:r>
              <a:rPr lang="it-IT" sz="2000" b="1" dirty="0">
                <a:solidFill>
                  <a:srgbClr val="647DB9"/>
                </a:solidFill>
                <a:latin typeface="Calibri" pitchFamily="34" charset="0"/>
              </a:rPr>
              <a:t>
</a:t>
            </a:r>
          </a:p>
        </p:txBody>
      </p:sp>
      <p:sp>
        <p:nvSpPr>
          <p:cNvPr id="7" name="Rettangolo 6"/>
          <p:cNvSpPr/>
          <p:nvPr/>
        </p:nvSpPr>
        <p:spPr>
          <a:xfrm>
            <a:off x="899589" y="3693665"/>
            <a:ext cx="850960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0000" indent="-285750">
              <a:buFont typeface="Arial" panose="020B0604020202020204" pitchFamily="34" charset="0"/>
              <a:buChar char="•"/>
              <a:defRPr/>
            </a:pPr>
            <a:r>
              <a:rPr lang="it-IT" dirty="0" err="1">
                <a:solidFill>
                  <a:srgbClr val="647DB9"/>
                </a:solidFill>
                <a:latin typeface="Calibri" pitchFamily="34" charset="0"/>
              </a:rPr>
              <a:t>Eligibility</a:t>
            </a:r>
            <a:r>
              <a:rPr lang="it-IT" dirty="0">
                <a:solidFill>
                  <a:srgbClr val="647DB9"/>
                </a:solidFill>
                <a:latin typeface="Calibri" pitchFamily="34" charset="0"/>
              </a:rPr>
              <a:t> requirements
Qualitative assesment 
</a:t>
            </a:r>
          </a:p>
        </p:txBody>
      </p:sp>
      <p:sp>
        <p:nvSpPr>
          <p:cNvPr id="8" name="Rettangolo 7"/>
          <p:cNvSpPr/>
          <p:nvPr/>
        </p:nvSpPr>
        <p:spPr>
          <a:xfrm>
            <a:off x="637256" y="5398177"/>
            <a:ext cx="8509607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342900">
              <a:spcAft>
                <a:spcPts val="600"/>
              </a:spcAft>
              <a:buFont typeface="Wingdings" panose="05000000000000000000" pitchFamily="2" charset="2"/>
              <a:buChar char="q"/>
              <a:defRPr/>
            </a:pPr>
            <a:r>
              <a:rPr lang="it-IT" sz="2000" b="1" dirty="0">
                <a:solidFill>
                  <a:srgbClr val="647DB9"/>
                </a:solidFill>
                <a:latin typeface="Calibri" pitchFamily="34" charset="0"/>
              </a:rPr>
              <a:t>Application Forms and Attachments
</a:t>
            </a:r>
          </a:p>
        </p:txBody>
      </p:sp>
      <p:sp>
        <p:nvSpPr>
          <p:cNvPr id="9" name="Rettangolo 8"/>
          <p:cNvSpPr/>
          <p:nvPr/>
        </p:nvSpPr>
        <p:spPr>
          <a:xfrm>
            <a:off x="899591" y="5739877"/>
            <a:ext cx="850960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0000" indent="-285750">
              <a:buFont typeface="Arial" panose="020B0604020202020204" pitchFamily="34" charset="0"/>
              <a:buChar char="•"/>
              <a:defRPr/>
            </a:pPr>
            <a:r>
              <a:rPr lang="it-IT" dirty="0">
                <a:solidFill>
                  <a:srgbClr val="647DB9"/>
                </a:solidFill>
                <a:latin typeface="Calibri" pitchFamily="34" charset="0"/>
              </a:rPr>
              <a:t>Word </a:t>
            </a:r>
            <a:r>
              <a:rPr lang="it-IT" dirty="0" err="1">
                <a:solidFill>
                  <a:srgbClr val="647DB9"/>
                </a:solidFill>
                <a:latin typeface="Calibri" pitchFamily="34" charset="0"/>
              </a:rPr>
              <a:t>section</a:t>
            </a:r>
            <a:r>
              <a:rPr lang="it-IT" dirty="0">
                <a:solidFill>
                  <a:srgbClr val="647DB9"/>
                </a:solidFill>
                <a:latin typeface="Calibri" pitchFamily="34" charset="0"/>
              </a:rPr>
              <a:t>
Excel </a:t>
            </a:r>
            <a:r>
              <a:rPr lang="it-IT" dirty="0" err="1">
                <a:solidFill>
                  <a:srgbClr val="647DB9"/>
                </a:solidFill>
                <a:latin typeface="Calibri" pitchFamily="34" charset="0"/>
              </a:rPr>
              <a:t>section</a:t>
            </a:r>
            <a:r>
              <a:rPr lang="it-IT" dirty="0">
                <a:solidFill>
                  <a:srgbClr val="647DB9"/>
                </a:solidFill>
                <a:latin typeface="Calibri" pitchFamily="34" charset="0"/>
              </a:rPr>
              <a:t> 
Attachments
</a:t>
            </a:r>
          </a:p>
        </p:txBody>
      </p:sp>
      <p:sp>
        <p:nvSpPr>
          <p:cNvPr id="10" name="Rettangolo 9"/>
          <p:cNvSpPr/>
          <p:nvPr/>
        </p:nvSpPr>
        <p:spPr>
          <a:xfrm>
            <a:off x="637685" y="4339996"/>
            <a:ext cx="8509607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342900">
              <a:spcAft>
                <a:spcPts val="600"/>
              </a:spcAft>
              <a:buFont typeface="Wingdings" panose="05000000000000000000" pitchFamily="2" charset="2"/>
              <a:buChar char="q"/>
              <a:defRPr/>
            </a:pPr>
            <a:r>
              <a:rPr lang="it-IT" sz="2000" b="1" dirty="0" err="1">
                <a:solidFill>
                  <a:srgbClr val="647DB9"/>
                </a:solidFill>
                <a:latin typeface="Calibri" pitchFamily="34" charset="0"/>
              </a:rPr>
              <a:t>Eligible</a:t>
            </a:r>
            <a:r>
              <a:rPr lang="it-IT" sz="2000" b="1" dirty="0">
                <a:solidFill>
                  <a:srgbClr val="647DB9"/>
                </a:solidFill>
                <a:latin typeface="Calibri" pitchFamily="34" charset="0"/>
              </a:rPr>
              <a:t> </a:t>
            </a:r>
            <a:r>
              <a:rPr lang="it-IT" sz="2000" b="1" dirty="0" err="1">
                <a:solidFill>
                  <a:srgbClr val="647DB9"/>
                </a:solidFill>
                <a:latin typeface="Calibri" pitchFamily="34" charset="0"/>
              </a:rPr>
              <a:t>expenditure</a:t>
            </a:r>
            <a:r>
              <a:rPr lang="it-IT" sz="2000" b="1" dirty="0">
                <a:solidFill>
                  <a:srgbClr val="647DB9"/>
                </a:solidFill>
                <a:latin typeface="Calibri" pitchFamily="34" charset="0"/>
              </a:rPr>
              <a:t>
</a:t>
            </a:r>
          </a:p>
        </p:txBody>
      </p:sp>
      <p:sp>
        <p:nvSpPr>
          <p:cNvPr id="11" name="Rettangolo 10"/>
          <p:cNvSpPr/>
          <p:nvPr/>
        </p:nvSpPr>
        <p:spPr>
          <a:xfrm>
            <a:off x="890560" y="4715210"/>
            <a:ext cx="850960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0000" indent="-285750">
              <a:buFont typeface="Arial" panose="020B0604020202020204" pitchFamily="34" charset="0"/>
              <a:buChar char="•"/>
              <a:defRPr/>
            </a:pPr>
            <a:r>
              <a:rPr lang="en-US" dirty="0">
                <a:solidFill>
                  <a:srgbClr val="647DB9"/>
                </a:solidFill>
                <a:latin typeface="Calibri" pitchFamily="34" charset="0"/>
              </a:rPr>
              <a:t>Real Costs vs Simplified Costs
Categories of expenditure and Methods of reporting
</a:t>
            </a:r>
            <a:endParaRPr lang="it-IT" dirty="0">
              <a:solidFill>
                <a:srgbClr val="647DB9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1675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8" grpId="0"/>
      <p:bldP spid="10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0" y="21908"/>
            <a:ext cx="1726755" cy="338554"/>
          </a:xfrm>
          <a:prstGeom prst="rect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it-IT" sz="1600" b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Categorie di spesa</a:t>
            </a:r>
          </a:p>
        </p:txBody>
      </p:sp>
      <p:sp>
        <p:nvSpPr>
          <p:cNvPr id="6" name="Rettangolo 5"/>
          <p:cNvSpPr/>
          <p:nvPr/>
        </p:nvSpPr>
        <p:spPr>
          <a:xfrm>
            <a:off x="323528" y="1392945"/>
            <a:ext cx="10188687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74250">
              <a:defRPr/>
            </a:pPr>
            <a:r>
              <a:rPr lang="en-US" sz="2800" b="1" kern="0" dirty="0">
                <a:ln w="6350">
                  <a:solidFill>
                    <a:srgbClr val="4F81BD">
                      <a:shade val="43000"/>
                    </a:srgbClr>
                  </a:solidFill>
                </a:ln>
                <a:solidFill>
                  <a:srgbClr val="FFCC00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ea typeface="ＭＳ Ｐゴシック" charset="0"/>
              </a:rPr>
              <a:t>Categories of expenditure – Office and Administrative Expenditure
</a:t>
            </a:r>
            <a:endParaRPr lang="it-IT" sz="2800" b="1" kern="0" dirty="0">
              <a:ln w="6350">
                <a:solidFill>
                  <a:srgbClr val="4F81BD">
                    <a:shade val="43000"/>
                  </a:srgbClr>
                </a:solidFill>
              </a:ln>
              <a:solidFill>
                <a:srgbClr val="FFCC00"/>
              </a:solidFill>
              <a:effectLst>
                <a:outerShdw blurRad="26000" dist="26000" dir="14500000" algn="tl" rotWithShape="0">
                  <a:srgbClr val="000000">
                    <a:alpha val="40000"/>
                  </a:srgbClr>
                </a:outerShdw>
              </a:effectLst>
              <a:ea typeface="ＭＳ Ｐゴシック" charset="0"/>
            </a:endParaRPr>
          </a:p>
        </p:txBody>
      </p:sp>
      <p:sp>
        <p:nvSpPr>
          <p:cNvPr id="3" name="CasellaDiTesto 2"/>
          <p:cNvSpPr txBox="1"/>
          <p:nvPr/>
        </p:nvSpPr>
        <p:spPr>
          <a:xfrm>
            <a:off x="527125" y="2086983"/>
            <a:ext cx="938066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LcParenR"/>
            </a:pPr>
            <a:r>
              <a:rPr lang="en-US" dirty="0">
                <a:solidFill>
                  <a:srgbClr val="003399"/>
                </a:solidFill>
              </a:rPr>
              <a:t>office rent; 
insurance and taxes concerning the building hosting the staff and office’s equipment (ex: theft and fire insurance); 
consumption for utilities (e.g. electricity, heating, water); 
office supplies; 
general accounts within the beneficiary </a:t>
            </a:r>
            <a:r>
              <a:rPr lang="en-US" dirty="0" err="1">
                <a:solidFill>
                  <a:srgbClr val="003399"/>
                </a:solidFill>
              </a:rPr>
              <a:t>organisation</a:t>
            </a:r>
            <a:r>
              <a:rPr lang="en-US" dirty="0">
                <a:solidFill>
                  <a:srgbClr val="003399"/>
                </a:solidFill>
              </a:rPr>
              <a:t>; 
archives; 
maintenance, cleaning and repairs; 
security; 
information systems; 
communication (e.g. telephone, fax, Internet, postal services, business cards); 
bank expenses for the opening and management of a bank account or more if the operation requires a separate account; 
charges linked to financial and transnational transactions</a:t>
            </a:r>
            <a:endParaRPr lang="it-IT" dirty="0">
              <a:solidFill>
                <a:srgbClr val="003399"/>
              </a:solidFill>
            </a:endParaRPr>
          </a:p>
        </p:txBody>
      </p:sp>
      <p:sp>
        <p:nvSpPr>
          <p:cNvPr id="30" name="Rettangolo 29"/>
          <p:cNvSpPr/>
          <p:nvPr/>
        </p:nvSpPr>
        <p:spPr>
          <a:xfrm>
            <a:off x="0" y="21908"/>
            <a:ext cx="4667945" cy="584775"/>
          </a:xfrm>
          <a:prstGeom prst="rect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Categories of Expenditure and Methods of Reporting
</a:t>
            </a:r>
            <a:endParaRPr lang="it-IT" sz="1600" b="1" dirty="0">
              <a:solidFill>
                <a:schemeClr val="accent1">
                  <a:lumMod val="75000"/>
                </a:schemeClr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702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0" y="21908"/>
            <a:ext cx="1726755" cy="338554"/>
          </a:xfrm>
          <a:prstGeom prst="rect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it-IT" sz="1600" b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Categorie di spesa</a:t>
            </a:r>
          </a:p>
        </p:txBody>
      </p:sp>
      <p:sp>
        <p:nvSpPr>
          <p:cNvPr id="6" name="Rettangolo 5"/>
          <p:cNvSpPr/>
          <p:nvPr/>
        </p:nvSpPr>
        <p:spPr>
          <a:xfrm>
            <a:off x="323528" y="1392945"/>
            <a:ext cx="9310241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74250">
              <a:defRPr/>
            </a:pPr>
            <a:r>
              <a:rPr lang="en-US" sz="2800" b="1" kern="0" dirty="0">
                <a:ln w="6350">
                  <a:solidFill>
                    <a:srgbClr val="4F81BD">
                      <a:shade val="43000"/>
                    </a:srgbClr>
                  </a:solidFill>
                </a:ln>
                <a:solidFill>
                  <a:srgbClr val="FFCC00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ea typeface="ＭＳ Ｐゴシック" charset="0"/>
              </a:rPr>
              <a:t>Categories of expenditure – Travel and subsistence expenses
</a:t>
            </a:r>
            <a:endParaRPr lang="it-IT" sz="2800" b="1" kern="0" dirty="0">
              <a:ln w="6350">
                <a:solidFill>
                  <a:srgbClr val="4F81BD">
                    <a:shade val="43000"/>
                  </a:srgbClr>
                </a:solidFill>
              </a:ln>
              <a:solidFill>
                <a:srgbClr val="FFCC00"/>
              </a:solidFill>
              <a:effectLst>
                <a:outerShdw blurRad="26000" dist="26000" dir="14500000" algn="tl" rotWithShape="0">
                  <a:srgbClr val="000000">
                    <a:alpha val="40000"/>
                  </a:srgbClr>
                </a:outerShdw>
              </a:effectLst>
              <a:ea typeface="ＭＳ Ｐゴシック" charset="0"/>
            </a:endParaRPr>
          </a:p>
        </p:txBody>
      </p:sp>
      <p:sp>
        <p:nvSpPr>
          <p:cNvPr id="3" name="CasellaDiTesto 2"/>
          <p:cNvSpPr txBox="1"/>
          <p:nvPr/>
        </p:nvSpPr>
        <p:spPr>
          <a:xfrm>
            <a:off x="527125" y="2086983"/>
            <a:ext cx="938066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solidFill>
                  <a:srgbClr val="003399"/>
                </a:solidFill>
              </a:rPr>
              <a:t>a) </a:t>
            </a:r>
            <a:r>
              <a:rPr lang="en-US" dirty="0">
                <a:solidFill>
                  <a:srgbClr val="003399"/>
                </a:solidFill>
              </a:rPr>
              <a:t>travel expenses (for example, tickets, travel insurance and car insurance, fuel, mileage car reimbursement, tolls and parking fees); 
(b) food costs; 
(c) subsistence expenses; 
(d) visa fees; 
(e) daily allowances.
</a:t>
            </a:r>
            <a:endParaRPr lang="it-IT" dirty="0">
              <a:solidFill>
                <a:srgbClr val="003399"/>
              </a:solidFill>
            </a:endParaRPr>
          </a:p>
        </p:txBody>
      </p:sp>
      <p:sp>
        <p:nvSpPr>
          <p:cNvPr id="5" name="Rettangolo 4"/>
          <p:cNvSpPr/>
          <p:nvPr/>
        </p:nvSpPr>
        <p:spPr>
          <a:xfrm>
            <a:off x="527125" y="4927462"/>
            <a:ext cx="1613647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it-IT" b="1" dirty="0">
                <a:solidFill>
                  <a:srgbClr val="003399"/>
                </a:solidFill>
              </a:rPr>
              <a:t>ATTENTION</a:t>
            </a:r>
          </a:p>
        </p:txBody>
      </p:sp>
      <p:sp>
        <p:nvSpPr>
          <p:cNvPr id="7" name="Rettangolo 6"/>
          <p:cNvSpPr/>
          <p:nvPr/>
        </p:nvSpPr>
        <p:spPr>
          <a:xfrm>
            <a:off x="2890627" y="3981023"/>
            <a:ext cx="7404440" cy="70788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3399"/>
                </a:solidFill>
              </a:rPr>
              <a:t>Eligible expenditure if provided for in internal regulations/circulars
</a:t>
            </a:r>
            <a:endParaRPr lang="it-IT" sz="2000" dirty="0">
              <a:solidFill>
                <a:srgbClr val="003399"/>
              </a:solidFill>
            </a:endParaRPr>
          </a:p>
        </p:txBody>
      </p:sp>
      <p:sp>
        <p:nvSpPr>
          <p:cNvPr id="8" name="Rettangolo 7"/>
          <p:cNvSpPr/>
          <p:nvPr/>
        </p:nvSpPr>
        <p:spPr>
          <a:xfrm>
            <a:off x="2890627" y="5769742"/>
            <a:ext cx="7404440" cy="70788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3399"/>
                </a:solidFill>
              </a:rPr>
              <a:t>Expert travel expenses are part of the consultancy costs
</a:t>
            </a:r>
            <a:endParaRPr lang="it-IT" sz="2000" dirty="0">
              <a:solidFill>
                <a:srgbClr val="003399"/>
              </a:solidFill>
            </a:endParaRPr>
          </a:p>
        </p:txBody>
      </p:sp>
      <p:sp>
        <p:nvSpPr>
          <p:cNvPr id="9" name="Rettangolo 8"/>
          <p:cNvSpPr/>
          <p:nvPr/>
        </p:nvSpPr>
        <p:spPr>
          <a:xfrm>
            <a:off x="2890626" y="4912073"/>
            <a:ext cx="7404441" cy="70788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3399"/>
                </a:solidFill>
              </a:rPr>
              <a:t>In the absence of regulations, those of the Sicilian Region apply 
</a:t>
            </a:r>
            <a:endParaRPr lang="it-IT" sz="2000" dirty="0">
              <a:solidFill>
                <a:srgbClr val="003399"/>
              </a:solidFill>
            </a:endParaRPr>
          </a:p>
        </p:txBody>
      </p:sp>
      <p:cxnSp>
        <p:nvCxnSpPr>
          <p:cNvPr id="10" name="Connettore 4 9"/>
          <p:cNvCxnSpPr>
            <a:stCxn id="5" idx="3"/>
            <a:endCxn id="7" idx="1"/>
          </p:cNvCxnSpPr>
          <p:nvPr/>
        </p:nvCxnSpPr>
        <p:spPr>
          <a:xfrm flipV="1">
            <a:off x="2140772" y="4334966"/>
            <a:ext cx="749855" cy="777162"/>
          </a:xfrm>
          <a:prstGeom prst="bentConnector3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Connettore 2 11"/>
          <p:cNvCxnSpPr>
            <a:stCxn id="5" idx="3"/>
            <a:endCxn id="9" idx="1"/>
          </p:cNvCxnSpPr>
          <p:nvPr/>
        </p:nvCxnSpPr>
        <p:spPr>
          <a:xfrm>
            <a:off x="2140772" y="5112128"/>
            <a:ext cx="749854" cy="1538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Connettore 4 13"/>
          <p:cNvCxnSpPr>
            <a:stCxn id="5" idx="3"/>
            <a:endCxn id="8" idx="1"/>
          </p:cNvCxnSpPr>
          <p:nvPr/>
        </p:nvCxnSpPr>
        <p:spPr>
          <a:xfrm>
            <a:off x="2140772" y="5112128"/>
            <a:ext cx="749855" cy="1011557"/>
          </a:xfrm>
          <a:prstGeom prst="bentConnector3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Rettangolo 14"/>
          <p:cNvSpPr/>
          <p:nvPr/>
        </p:nvSpPr>
        <p:spPr>
          <a:xfrm>
            <a:off x="0" y="21908"/>
            <a:ext cx="4667945" cy="584775"/>
          </a:xfrm>
          <a:prstGeom prst="rect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Categories of Expenditure and Methods of Reporting
</a:t>
            </a:r>
            <a:endParaRPr lang="it-IT" sz="1600" b="1" dirty="0">
              <a:solidFill>
                <a:schemeClr val="accent1">
                  <a:lumMod val="75000"/>
                </a:schemeClr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6346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3" grpId="0"/>
      <p:bldP spid="5" grpId="0" animBg="1"/>
      <p:bldP spid="7" grpId="0" animBg="1"/>
      <p:bldP spid="8" grpId="0" animBg="1"/>
      <p:bldP spid="9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0" y="21908"/>
            <a:ext cx="1726755" cy="338554"/>
          </a:xfrm>
          <a:prstGeom prst="rect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it-IT" sz="1600" b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Categorie di spesa</a:t>
            </a:r>
          </a:p>
        </p:txBody>
      </p:sp>
      <p:sp>
        <p:nvSpPr>
          <p:cNvPr id="6" name="Rettangolo 5"/>
          <p:cNvSpPr/>
          <p:nvPr/>
        </p:nvSpPr>
        <p:spPr>
          <a:xfrm>
            <a:off x="323528" y="1392945"/>
            <a:ext cx="9515425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74250">
              <a:defRPr/>
            </a:pPr>
            <a:r>
              <a:rPr lang="en-US" sz="2800" b="1" kern="0" dirty="0">
                <a:ln w="6350">
                  <a:solidFill>
                    <a:srgbClr val="4F81BD">
                      <a:shade val="43000"/>
                    </a:srgbClr>
                  </a:solidFill>
                </a:ln>
                <a:solidFill>
                  <a:srgbClr val="FFCC00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ea typeface="ＭＳ Ｐゴシック" charset="0"/>
              </a:rPr>
              <a:t>Categories of expenditure – Consultancy and external services
</a:t>
            </a:r>
            <a:endParaRPr lang="it-IT" sz="2800" b="1" kern="0" dirty="0">
              <a:ln w="6350">
                <a:solidFill>
                  <a:srgbClr val="4F81BD">
                    <a:shade val="43000"/>
                  </a:srgbClr>
                </a:solidFill>
              </a:ln>
              <a:solidFill>
                <a:srgbClr val="FFCC00"/>
              </a:solidFill>
              <a:effectLst>
                <a:outerShdw blurRad="26000" dist="26000" dir="14500000" algn="tl" rotWithShape="0">
                  <a:srgbClr val="000000">
                    <a:alpha val="40000"/>
                  </a:srgbClr>
                </a:outerShdw>
              </a:effectLst>
              <a:ea typeface="ＭＳ Ｐゴシック" charset="0"/>
            </a:endParaRPr>
          </a:p>
        </p:txBody>
      </p:sp>
      <p:sp>
        <p:nvSpPr>
          <p:cNvPr id="3" name="CasellaDiTesto 2"/>
          <p:cNvSpPr txBox="1"/>
          <p:nvPr/>
        </p:nvSpPr>
        <p:spPr>
          <a:xfrm>
            <a:off x="527125" y="1926922"/>
            <a:ext cx="938066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LcParenR"/>
            </a:pPr>
            <a:r>
              <a:rPr lang="en-US" dirty="0">
                <a:solidFill>
                  <a:srgbClr val="003399"/>
                </a:solidFill>
              </a:rPr>
              <a:t>studies or surveys 
training; 
translations; 
computer systems and creation, modifications and updates of websites; 
promotion, communication, publicity or information activities related to an operation;
financial management; 
services related to the organization and implementation of events or meetings (location, interpretation); 
participation in events (for example, registration fees); 
legal advice services and notarial services, technical and financial advice, etc.; 
intellectual property rights; 
verifications referred to in point (a) of Article 125(4) of Regulation (EU) No 1303/2013 
guarantees provided by a bank or other financial institution, 
travel and subsistence expenses of experts, speakers, meeting chairs and consultants
other advice and specific services necessary for operations</a:t>
            </a:r>
            <a:endParaRPr lang="it-IT" dirty="0">
              <a:solidFill>
                <a:srgbClr val="003399"/>
              </a:solidFill>
            </a:endParaRPr>
          </a:p>
        </p:txBody>
      </p:sp>
      <p:sp>
        <p:nvSpPr>
          <p:cNvPr id="5" name="Rettangolo 4"/>
          <p:cNvSpPr/>
          <p:nvPr/>
        </p:nvSpPr>
        <p:spPr>
          <a:xfrm>
            <a:off x="0" y="21908"/>
            <a:ext cx="4667945" cy="584775"/>
          </a:xfrm>
          <a:prstGeom prst="rect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Categories of Expenditure and Methods of Reporting
</a:t>
            </a:r>
            <a:endParaRPr lang="it-IT" sz="1600" b="1" dirty="0">
              <a:solidFill>
                <a:schemeClr val="accent1">
                  <a:lumMod val="75000"/>
                </a:schemeClr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086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3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0" y="21908"/>
            <a:ext cx="1726755" cy="338554"/>
          </a:xfrm>
          <a:prstGeom prst="rect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it-IT" sz="1600" b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Categorie di spesa</a:t>
            </a:r>
          </a:p>
        </p:txBody>
      </p:sp>
      <p:sp>
        <p:nvSpPr>
          <p:cNvPr id="6" name="Rettangolo 5"/>
          <p:cNvSpPr/>
          <p:nvPr/>
        </p:nvSpPr>
        <p:spPr>
          <a:xfrm>
            <a:off x="323528" y="1392945"/>
            <a:ext cx="8467061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74250">
              <a:defRPr/>
            </a:pPr>
            <a:r>
              <a:rPr lang="en-US" sz="2800" b="1" kern="0" dirty="0">
                <a:ln w="6350">
                  <a:solidFill>
                    <a:srgbClr val="4F81BD">
                      <a:shade val="43000"/>
                    </a:srgbClr>
                  </a:solidFill>
                </a:ln>
                <a:solidFill>
                  <a:srgbClr val="FFCC00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ea typeface="ＭＳ Ｐゴシック" charset="0"/>
              </a:rPr>
              <a:t>Categories of expenditure – Expenditure on equipment
</a:t>
            </a:r>
            <a:endParaRPr lang="it-IT" sz="2800" b="1" kern="0" dirty="0">
              <a:ln w="6350">
                <a:solidFill>
                  <a:srgbClr val="4F81BD">
                    <a:shade val="43000"/>
                  </a:srgbClr>
                </a:solidFill>
              </a:ln>
              <a:solidFill>
                <a:srgbClr val="FFCC00"/>
              </a:solidFill>
              <a:effectLst>
                <a:outerShdw blurRad="26000" dist="26000" dir="14500000" algn="tl" rotWithShape="0">
                  <a:srgbClr val="000000">
                    <a:alpha val="40000"/>
                  </a:srgbClr>
                </a:outerShdw>
              </a:effectLst>
              <a:ea typeface="ＭＳ Ｐゴシック" charset="0"/>
            </a:endParaRPr>
          </a:p>
        </p:txBody>
      </p:sp>
      <p:sp>
        <p:nvSpPr>
          <p:cNvPr id="3" name="CasellaDiTesto 2"/>
          <p:cNvSpPr txBox="1"/>
          <p:nvPr/>
        </p:nvSpPr>
        <p:spPr>
          <a:xfrm>
            <a:off x="527125" y="2086983"/>
            <a:ext cx="938066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3399"/>
                </a:solidFill>
              </a:rPr>
              <a:t>a) Office equipment;</a:t>
            </a:r>
          </a:p>
          <a:p>
            <a:r>
              <a:rPr lang="en-US" dirty="0">
                <a:solidFill>
                  <a:srgbClr val="003399"/>
                </a:solidFill>
              </a:rPr>
              <a:t>b) </a:t>
            </a:r>
            <a:r>
              <a:rPr lang="en-US" dirty="0" err="1">
                <a:solidFill>
                  <a:srgbClr val="003399"/>
                </a:solidFill>
              </a:rPr>
              <a:t>Hardwares</a:t>
            </a:r>
            <a:r>
              <a:rPr lang="en-US" dirty="0">
                <a:solidFill>
                  <a:srgbClr val="003399"/>
                </a:solidFill>
              </a:rPr>
              <a:t> and </a:t>
            </a:r>
            <a:r>
              <a:rPr lang="en-US" dirty="0" err="1">
                <a:solidFill>
                  <a:srgbClr val="003399"/>
                </a:solidFill>
              </a:rPr>
              <a:t>softwares</a:t>
            </a:r>
            <a:r>
              <a:rPr lang="en-US" dirty="0">
                <a:solidFill>
                  <a:srgbClr val="003399"/>
                </a:solidFill>
              </a:rPr>
              <a:t>;</a:t>
            </a:r>
          </a:p>
          <a:p>
            <a:r>
              <a:rPr lang="en-US" dirty="0">
                <a:solidFill>
                  <a:srgbClr val="003399"/>
                </a:solidFill>
              </a:rPr>
              <a:t>c) </a:t>
            </a:r>
            <a:r>
              <a:rPr lang="en-US" dirty="0" err="1">
                <a:solidFill>
                  <a:srgbClr val="003399"/>
                </a:solidFill>
              </a:rPr>
              <a:t>Furnitures</a:t>
            </a:r>
            <a:r>
              <a:rPr lang="en-US" dirty="0">
                <a:solidFill>
                  <a:srgbClr val="003399"/>
                </a:solidFill>
              </a:rPr>
              <a:t> and accessories;</a:t>
            </a:r>
          </a:p>
          <a:p>
            <a:r>
              <a:rPr lang="en-US" dirty="0">
                <a:solidFill>
                  <a:srgbClr val="003399"/>
                </a:solidFill>
              </a:rPr>
              <a:t>d) Lab equipment;</a:t>
            </a:r>
          </a:p>
          <a:p>
            <a:r>
              <a:rPr lang="en-US" dirty="0">
                <a:solidFill>
                  <a:srgbClr val="003399"/>
                </a:solidFill>
              </a:rPr>
              <a:t>e) Tools and machines;</a:t>
            </a:r>
          </a:p>
          <a:p>
            <a:r>
              <a:rPr lang="en-US" dirty="0">
                <a:solidFill>
                  <a:srgbClr val="003399"/>
                </a:solidFill>
              </a:rPr>
              <a:t>f) Devices;</a:t>
            </a:r>
          </a:p>
          <a:p>
            <a:r>
              <a:rPr lang="en-US" dirty="0">
                <a:solidFill>
                  <a:srgbClr val="003399"/>
                </a:solidFill>
              </a:rPr>
              <a:t>g) Vehicles;</a:t>
            </a:r>
          </a:p>
          <a:p>
            <a:r>
              <a:rPr lang="en-US" dirty="0">
                <a:solidFill>
                  <a:srgbClr val="003399"/>
                </a:solidFill>
              </a:rPr>
              <a:t>h) Other specific devices necessary for the operation.
</a:t>
            </a:r>
            <a:endParaRPr lang="it-IT" dirty="0">
              <a:solidFill>
                <a:srgbClr val="003399"/>
              </a:solidFill>
            </a:endParaRPr>
          </a:p>
        </p:txBody>
      </p:sp>
      <p:sp>
        <p:nvSpPr>
          <p:cNvPr id="5" name="Rettangolo 4"/>
          <p:cNvSpPr/>
          <p:nvPr/>
        </p:nvSpPr>
        <p:spPr>
          <a:xfrm>
            <a:off x="323529" y="5347024"/>
            <a:ext cx="1817244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it-IT" b="1" dirty="0">
                <a:solidFill>
                  <a:srgbClr val="003399"/>
                </a:solidFill>
              </a:rPr>
              <a:t>SECOND HAND
</a:t>
            </a:r>
          </a:p>
        </p:txBody>
      </p:sp>
      <p:sp>
        <p:nvSpPr>
          <p:cNvPr id="7" name="Rettangolo 6"/>
          <p:cNvSpPr/>
          <p:nvPr/>
        </p:nvSpPr>
        <p:spPr>
          <a:xfrm>
            <a:off x="2890627" y="4400585"/>
            <a:ext cx="7404440" cy="70788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3399"/>
                </a:solidFill>
              </a:rPr>
              <a:t>They have not benefited from any other assistance from the ESI Funds
</a:t>
            </a:r>
            <a:endParaRPr lang="it-IT" sz="2000" dirty="0">
              <a:solidFill>
                <a:srgbClr val="003399"/>
              </a:solidFill>
            </a:endParaRPr>
          </a:p>
        </p:txBody>
      </p:sp>
      <p:sp>
        <p:nvSpPr>
          <p:cNvPr id="8" name="Rettangolo 7"/>
          <p:cNvSpPr/>
          <p:nvPr/>
        </p:nvSpPr>
        <p:spPr>
          <a:xfrm>
            <a:off x="2890627" y="6189304"/>
            <a:ext cx="7404440" cy="70788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3399"/>
                </a:solidFill>
              </a:rPr>
              <a:t>Necessary for operation and compliance with applicable standards
</a:t>
            </a:r>
            <a:endParaRPr lang="it-IT" sz="2000" dirty="0">
              <a:solidFill>
                <a:srgbClr val="003399"/>
              </a:solidFill>
            </a:endParaRPr>
          </a:p>
        </p:txBody>
      </p:sp>
      <p:sp>
        <p:nvSpPr>
          <p:cNvPr id="9" name="Rettangolo 8"/>
          <p:cNvSpPr/>
          <p:nvPr/>
        </p:nvSpPr>
        <p:spPr>
          <a:xfrm>
            <a:off x="2890626" y="5331635"/>
            <a:ext cx="7404441" cy="70788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3399"/>
                </a:solidFill>
              </a:rPr>
              <a:t>The price is not higher than the generally accepted costs on the market</a:t>
            </a:r>
            <a:endParaRPr lang="it-IT" sz="2000" dirty="0">
              <a:solidFill>
                <a:srgbClr val="003399"/>
              </a:solidFill>
            </a:endParaRPr>
          </a:p>
        </p:txBody>
      </p:sp>
      <p:cxnSp>
        <p:nvCxnSpPr>
          <p:cNvPr id="10" name="Connettore 4 9"/>
          <p:cNvCxnSpPr>
            <a:stCxn id="5" idx="3"/>
            <a:endCxn id="7" idx="1"/>
          </p:cNvCxnSpPr>
          <p:nvPr/>
        </p:nvCxnSpPr>
        <p:spPr>
          <a:xfrm flipV="1">
            <a:off x="2140773" y="4754528"/>
            <a:ext cx="749854" cy="915662"/>
          </a:xfrm>
          <a:prstGeom prst="bentConnector3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Connettore 2 11"/>
          <p:cNvCxnSpPr>
            <a:stCxn id="5" idx="3"/>
            <a:endCxn id="9" idx="1"/>
          </p:cNvCxnSpPr>
          <p:nvPr/>
        </p:nvCxnSpPr>
        <p:spPr>
          <a:xfrm>
            <a:off x="2140773" y="5670190"/>
            <a:ext cx="749853" cy="153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Connettore 4 13"/>
          <p:cNvCxnSpPr>
            <a:stCxn id="5" idx="3"/>
            <a:endCxn id="8" idx="1"/>
          </p:cNvCxnSpPr>
          <p:nvPr/>
        </p:nvCxnSpPr>
        <p:spPr>
          <a:xfrm>
            <a:off x="2140773" y="5670190"/>
            <a:ext cx="749854" cy="873057"/>
          </a:xfrm>
          <a:prstGeom prst="bentConnector3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Rettangolo 14"/>
          <p:cNvSpPr/>
          <p:nvPr/>
        </p:nvSpPr>
        <p:spPr>
          <a:xfrm>
            <a:off x="0" y="21908"/>
            <a:ext cx="4667945" cy="584775"/>
          </a:xfrm>
          <a:prstGeom prst="rect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Categories of Expenditure and Methods of Reporting
</a:t>
            </a:r>
            <a:endParaRPr lang="it-IT" sz="1600" b="1" dirty="0">
              <a:solidFill>
                <a:schemeClr val="accent1">
                  <a:lumMod val="75000"/>
                </a:schemeClr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3143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3" grpId="0"/>
      <p:bldP spid="5" grpId="0" animBg="1"/>
      <p:bldP spid="7" grpId="0" animBg="1"/>
      <p:bldP spid="8" grpId="0" animBg="1"/>
      <p:bldP spid="9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tangolo 4"/>
          <p:cNvSpPr/>
          <p:nvPr/>
        </p:nvSpPr>
        <p:spPr>
          <a:xfrm>
            <a:off x="0" y="21908"/>
            <a:ext cx="3226524" cy="584775"/>
          </a:xfrm>
          <a:prstGeom prst="rect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it-IT" sz="1600" b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Application Forms and Attachments
</a:t>
            </a: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49168" y="1468953"/>
            <a:ext cx="6324896" cy="595246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4287" tIns="52144" rIns="104287" bIns="52144" numCol="1" anchor="ctr" anchorCtr="0" compatLnSpc="1">
            <a:prstTxWarp prst="textNoShape">
              <a:avLst/>
            </a:prstTxWarp>
          </a:bodyPr>
          <a:lstStyle/>
          <a:p>
            <a:pPr algn="l"/>
            <a:r>
              <a:rPr lang="it-IT" sz="2400" b="1" dirty="0">
                <a:solidFill>
                  <a:srgbClr val="2D5EC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Application Form – Word </a:t>
            </a:r>
            <a:r>
              <a:rPr lang="it-IT" sz="2400" b="1" dirty="0" err="1">
                <a:solidFill>
                  <a:srgbClr val="2D5EC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Section</a:t>
            </a:r>
            <a:r>
              <a:rPr lang="it-IT" sz="2400" b="1" dirty="0">
                <a:solidFill>
                  <a:srgbClr val="2D5EC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
</a:t>
            </a:r>
          </a:p>
        </p:txBody>
      </p:sp>
      <p:sp>
        <p:nvSpPr>
          <p:cNvPr id="21" name="Title 1"/>
          <p:cNvSpPr txBox="1">
            <a:spLocks/>
          </p:cNvSpPr>
          <p:nvPr/>
        </p:nvSpPr>
        <p:spPr>
          <a:xfrm>
            <a:off x="249169" y="2064199"/>
            <a:ext cx="6324896" cy="5952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4287" tIns="52144" rIns="104287" bIns="52144" numCol="1" anchor="ctr" anchorCtr="0" compatLnSpc="1">
            <a:prstTxWarp prst="textNoShape">
              <a:avLst/>
            </a:prstTxWarp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it-IT" sz="2400" b="1" dirty="0">
                <a:solidFill>
                  <a:srgbClr val="2D5EC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Application Form – Excel </a:t>
            </a:r>
            <a:r>
              <a:rPr lang="it-IT" sz="2400" b="1" dirty="0" err="1">
                <a:solidFill>
                  <a:srgbClr val="2D5EC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Section</a:t>
            </a:r>
            <a:r>
              <a:rPr lang="it-IT" sz="2400" b="1" dirty="0">
                <a:solidFill>
                  <a:srgbClr val="2D5EC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
</a:t>
            </a:r>
          </a:p>
        </p:txBody>
      </p:sp>
      <p:sp>
        <p:nvSpPr>
          <p:cNvPr id="22" name="Title 1"/>
          <p:cNvSpPr txBox="1">
            <a:spLocks/>
          </p:cNvSpPr>
          <p:nvPr/>
        </p:nvSpPr>
        <p:spPr>
          <a:xfrm>
            <a:off x="249168" y="2659445"/>
            <a:ext cx="7037025" cy="5952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4287" tIns="52144" rIns="104287" bIns="52144" numCol="1" anchor="ctr" anchorCtr="0" compatLnSpc="1">
            <a:prstTxWarp prst="textNoShape">
              <a:avLst/>
            </a:prstTxWarp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400" b="1" dirty="0">
                <a:solidFill>
                  <a:srgbClr val="2D5EC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Annex A – Letter of intent and co-financing
</a:t>
            </a:r>
            <a:endParaRPr lang="it-IT" sz="2400" b="1" dirty="0">
              <a:solidFill>
                <a:srgbClr val="2D5EC1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23" name="Title 1"/>
          <p:cNvSpPr txBox="1">
            <a:spLocks/>
          </p:cNvSpPr>
          <p:nvPr/>
        </p:nvSpPr>
        <p:spPr>
          <a:xfrm>
            <a:off x="249169" y="3250489"/>
            <a:ext cx="10439469" cy="5952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4287" tIns="52144" rIns="104287" bIns="52144" numCol="1" anchor="ctr" anchorCtr="0" compatLnSpc="1">
            <a:prstTxWarp prst="textNoShape">
              <a:avLst/>
            </a:prstTxWarp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400" b="1" dirty="0">
                <a:solidFill>
                  <a:srgbClr val="2D5EC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Annex B – Co-financing letter by the co-financing entity
</a:t>
            </a:r>
            <a:endParaRPr lang="it-IT" sz="2400" b="1" dirty="0">
              <a:solidFill>
                <a:srgbClr val="2D5EC1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25" name="Title 1"/>
          <p:cNvSpPr txBox="1">
            <a:spLocks/>
          </p:cNvSpPr>
          <p:nvPr/>
        </p:nvSpPr>
        <p:spPr>
          <a:xfrm>
            <a:off x="270918" y="3841809"/>
            <a:ext cx="7037025" cy="5952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4287" tIns="52144" rIns="104287" bIns="52144" numCol="1" anchor="ctr" anchorCtr="0" compatLnSpc="1">
            <a:prstTxWarp prst="textNoShape">
              <a:avLst/>
            </a:prstTxWarp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400" b="1" dirty="0">
                <a:solidFill>
                  <a:srgbClr val="2D5EC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Annex C – State aid declaration
</a:t>
            </a:r>
            <a:endParaRPr lang="it-IT" sz="2400" b="1" dirty="0">
              <a:solidFill>
                <a:srgbClr val="2D5EC1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8386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1" grpId="0"/>
      <p:bldP spid="22" grpId="0"/>
      <p:bldP spid="23" grpId="0"/>
      <p:bldP spid="25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5" name="Rettangolo 4114"/>
          <p:cNvSpPr/>
          <p:nvPr/>
        </p:nvSpPr>
        <p:spPr>
          <a:xfrm>
            <a:off x="2155371" y="1447800"/>
            <a:ext cx="8262258" cy="5069278"/>
          </a:xfrm>
          <a:prstGeom prst="rect">
            <a:avLst/>
          </a:prstGeom>
          <a:noFill/>
          <a:ln>
            <a:solidFill>
              <a:srgbClr val="003399"/>
            </a:solidFill>
            <a:prstDash val="lg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Rettangolo 4"/>
          <p:cNvSpPr/>
          <p:nvPr/>
        </p:nvSpPr>
        <p:spPr>
          <a:xfrm>
            <a:off x="0" y="21908"/>
            <a:ext cx="3226524" cy="584775"/>
          </a:xfrm>
          <a:prstGeom prst="rect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it-IT" sz="1600" b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Application Forms and Attachments
</a:t>
            </a: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33054" y="456198"/>
            <a:ext cx="6324896" cy="595246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4287" tIns="52144" rIns="104287" bIns="52144" numCol="1" anchor="ctr" anchorCtr="0" compatLnSpc="1">
            <a:prstTxWarp prst="textNoShape">
              <a:avLst/>
            </a:prstTxWarp>
          </a:bodyPr>
          <a:lstStyle/>
          <a:p>
            <a:pPr algn="l"/>
            <a:r>
              <a:rPr lang="en-US" sz="2400" b="1" dirty="0">
                <a:solidFill>
                  <a:srgbClr val="2D5EC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Focus – Annex C (State Aid Declaration)
</a:t>
            </a:r>
            <a:endParaRPr lang="it-IT" sz="2400" b="1" dirty="0">
              <a:solidFill>
                <a:srgbClr val="2D5EC1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10" name="Rettangolo 9"/>
          <p:cNvSpPr/>
          <p:nvPr/>
        </p:nvSpPr>
        <p:spPr>
          <a:xfrm>
            <a:off x="323528" y="5963080"/>
            <a:ext cx="1585913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it-IT" b="1" dirty="0">
                <a:solidFill>
                  <a:srgbClr val="003399"/>
                </a:solidFill>
              </a:rPr>
              <a:t>Public Body 
</a:t>
            </a:r>
            <a:endParaRPr lang="it-IT" b="1" dirty="0">
              <a:solidFill>
                <a:srgbClr val="003399"/>
              </a:solidFill>
              <a:latin typeface="+mn-lt"/>
            </a:endParaRPr>
          </a:p>
        </p:txBody>
      </p:sp>
      <p:sp>
        <p:nvSpPr>
          <p:cNvPr id="11" name="Rettangolo 10"/>
          <p:cNvSpPr/>
          <p:nvPr/>
        </p:nvSpPr>
        <p:spPr>
          <a:xfrm>
            <a:off x="323528" y="2704904"/>
            <a:ext cx="1585913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it-IT" b="1" dirty="0">
                <a:solidFill>
                  <a:srgbClr val="003399"/>
                </a:solidFill>
              </a:rPr>
              <a:t>Private </a:t>
            </a:r>
            <a:r>
              <a:rPr lang="it-IT" b="1" dirty="0" err="1">
                <a:solidFill>
                  <a:srgbClr val="003399"/>
                </a:solidFill>
              </a:rPr>
              <a:t>entity</a:t>
            </a:r>
            <a:r>
              <a:rPr lang="it-IT" b="1" dirty="0">
                <a:solidFill>
                  <a:srgbClr val="003399"/>
                </a:solidFill>
              </a:rPr>
              <a:t>
</a:t>
            </a:r>
            <a:endParaRPr lang="it-IT" b="1" dirty="0">
              <a:solidFill>
                <a:srgbClr val="003399"/>
              </a:solidFill>
              <a:latin typeface="+mn-lt"/>
            </a:endParaRPr>
          </a:p>
        </p:txBody>
      </p:sp>
      <p:sp>
        <p:nvSpPr>
          <p:cNvPr id="12" name="Rettangolo 11"/>
          <p:cNvSpPr/>
          <p:nvPr/>
        </p:nvSpPr>
        <p:spPr>
          <a:xfrm>
            <a:off x="318338" y="3951785"/>
            <a:ext cx="1591101" cy="120032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US" b="1" dirty="0">
                <a:solidFill>
                  <a:srgbClr val="003399"/>
                </a:solidFill>
              </a:rPr>
              <a:t>Bodies governed by public law
</a:t>
            </a:r>
            <a:endParaRPr lang="it-IT" b="1" dirty="0">
              <a:solidFill>
                <a:srgbClr val="003399"/>
              </a:solidFill>
              <a:latin typeface="+mn-lt"/>
            </a:endParaRPr>
          </a:p>
        </p:txBody>
      </p:sp>
      <p:sp>
        <p:nvSpPr>
          <p:cNvPr id="13" name="Rettangolo 12"/>
          <p:cNvSpPr/>
          <p:nvPr/>
        </p:nvSpPr>
        <p:spPr>
          <a:xfrm>
            <a:off x="2842929" y="1780358"/>
            <a:ext cx="6139146" cy="6463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US" b="1" dirty="0">
                <a:solidFill>
                  <a:srgbClr val="003399"/>
                </a:solidFill>
              </a:rPr>
              <a:t>Obligation to submit a State Aid Declaration
</a:t>
            </a:r>
            <a:endParaRPr lang="it-IT" b="1" dirty="0">
              <a:solidFill>
                <a:srgbClr val="003399"/>
              </a:solidFill>
              <a:latin typeface="+mn-lt"/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4656250" y="2440104"/>
            <a:ext cx="1042273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it-IT" b="1" dirty="0">
                <a:solidFill>
                  <a:srgbClr val="003399"/>
                </a:solidFill>
              </a:rPr>
              <a:t>ANNEX C
</a:t>
            </a:r>
          </a:p>
        </p:txBody>
      </p:sp>
      <p:cxnSp>
        <p:nvCxnSpPr>
          <p:cNvPr id="15" name="Connettore 4 14"/>
          <p:cNvCxnSpPr>
            <a:stCxn id="7" idx="2"/>
            <a:endCxn id="24" idx="0"/>
          </p:cNvCxnSpPr>
          <p:nvPr/>
        </p:nvCxnSpPr>
        <p:spPr>
          <a:xfrm rot="16200000" flipH="1">
            <a:off x="6820079" y="1443743"/>
            <a:ext cx="252604" cy="3537988"/>
          </a:xfrm>
          <a:prstGeom prst="bentConnector3">
            <a:avLst>
              <a:gd name="adj1" fmla="val 50000"/>
            </a:avLst>
          </a:prstGeom>
          <a:ln>
            <a:headEnd type="non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Rettangolo 23"/>
          <p:cNvSpPr/>
          <p:nvPr/>
        </p:nvSpPr>
        <p:spPr>
          <a:xfrm>
            <a:off x="7581900" y="3339039"/>
            <a:ext cx="2266950" cy="95410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1400" dirty="0">
                <a:solidFill>
                  <a:srgbClr val="003399"/>
                </a:solidFill>
              </a:rPr>
              <a:t>Whether the activities are relevant for State aid purposes
</a:t>
            </a:r>
            <a:endParaRPr lang="it-IT" sz="1400" dirty="0">
              <a:solidFill>
                <a:srgbClr val="003399"/>
              </a:solidFill>
            </a:endParaRPr>
          </a:p>
        </p:txBody>
      </p:sp>
      <p:cxnSp>
        <p:nvCxnSpPr>
          <p:cNvPr id="39" name="Connettore 4 38"/>
          <p:cNvCxnSpPr>
            <a:stCxn id="24" idx="2"/>
            <a:endCxn id="43" idx="0"/>
          </p:cNvCxnSpPr>
          <p:nvPr/>
        </p:nvCxnSpPr>
        <p:spPr>
          <a:xfrm rot="16200000" flipH="1">
            <a:off x="8665369" y="4343152"/>
            <a:ext cx="120304" cy="20292"/>
          </a:xfrm>
          <a:prstGeom prst="bentConnector3">
            <a:avLst>
              <a:gd name="adj1" fmla="val 50000"/>
            </a:avLst>
          </a:prstGeom>
          <a:ln>
            <a:headEnd type="non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Rettangolo 42"/>
          <p:cNvSpPr/>
          <p:nvPr/>
        </p:nvSpPr>
        <p:spPr>
          <a:xfrm>
            <a:off x="7446275" y="4413450"/>
            <a:ext cx="2578783" cy="73866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/>
            <a:r>
              <a:rPr lang="it-IT" sz="1400" b="1" dirty="0" err="1">
                <a:solidFill>
                  <a:srgbClr val="003399"/>
                </a:solidFill>
              </a:rPr>
              <a:t>Obligation</a:t>
            </a:r>
            <a:r>
              <a:rPr lang="it-IT" sz="1400" b="1" dirty="0">
                <a:solidFill>
                  <a:srgbClr val="003399"/>
                </a:solidFill>
              </a:rPr>
              <a:t> to complete </a:t>
            </a:r>
            <a:r>
              <a:rPr lang="it-IT" sz="1400" b="1" dirty="0" err="1">
                <a:solidFill>
                  <a:srgbClr val="003399"/>
                </a:solidFill>
              </a:rPr>
              <a:t>Annex</a:t>
            </a:r>
            <a:r>
              <a:rPr lang="it-IT" sz="1400" b="1" dirty="0">
                <a:solidFill>
                  <a:srgbClr val="003399"/>
                </a:solidFill>
              </a:rPr>
              <a:t> C 
+ </a:t>
            </a:r>
            <a:r>
              <a:rPr lang="it-IT" sz="1400" b="1" dirty="0" err="1">
                <a:solidFill>
                  <a:srgbClr val="003399"/>
                </a:solidFill>
              </a:rPr>
              <a:t>Annex</a:t>
            </a:r>
            <a:r>
              <a:rPr lang="it-IT" sz="1400" b="1" dirty="0">
                <a:solidFill>
                  <a:srgbClr val="003399"/>
                </a:solidFill>
              </a:rPr>
              <a:t> C – Sec. C1
</a:t>
            </a:r>
          </a:p>
        </p:txBody>
      </p:sp>
      <p:cxnSp>
        <p:nvCxnSpPr>
          <p:cNvPr id="45" name="Connettore 4 44"/>
          <p:cNvCxnSpPr>
            <a:stCxn id="13" idx="2"/>
            <a:endCxn id="7" idx="0"/>
          </p:cNvCxnSpPr>
          <p:nvPr/>
        </p:nvCxnSpPr>
        <p:spPr>
          <a:xfrm rot="5400000">
            <a:off x="5538238" y="2065839"/>
            <a:ext cx="13415" cy="735115"/>
          </a:xfrm>
          <a:prstGeom prst="bentConnector3">
            <a:avLst>
              <a:gd name="adj1" fmla="val 50000"/>
            </a:avLst>
          </a:prstGeom>
          <a:ln>
            <a:headEnd type="non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Connettore 4 48"/>
          <p:cNvCxnSpPr>
            <a:stCxn id="43" idx="2"/>
            <a:endCxn id="51" idx="0"/>
          </p:cNvCxnSpPr>
          <p:nvPr/>
        </p:nvCxnSpPr>
        <p:spPr>
          <a:xfrm rot="5400000" flipH="1" flipV="1">
            <a:off x="8737010" y="5111792"/>
            <a:ext cx="38979" cy="41666"/>
          </a:xfrm>
          <a:prstGeom prst="bentConnector5">
            <a:avLst>
              <a:gd name="adj1" fmla="val -586470"/>
              <a:gd name="adj2" fmla="val 3643237"/>
              <a:gd name="adj3" fmla="val 686470"/>
            </a:avLst>
          </a:prstGeom>
          <a:ln>
            <a:headEnd type="non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Rettangolo 50"/>
          <p:cNvSpPr/>
          <p:nvPr/>
        </p:nvSpPr>
        <p:spPr>
          <a:xfrm>
            <a:off x="7736823" y="5113135"/>
            <a:ext cx="2081019" cy="73866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1400" b="1" dirty="0">
                <a:solidFill>
                  <a:srgbClr val="003399"/>
                </a:solidFill>
              </a:rPr>
              <a:t>The only possible choice: 
- DE MINIMIS option
</a:t>
            </a:r>
            <a:endParaRPr lang="it-IT" sz="1400" b="1" dirty="0">
              <a:solidFill>
                <a:srgbClr val="003399"/>
              </a:solidFill>
            </a:endParaRPr>
          </a:p>
        </p:txBody>
      </p:sp>
      <p:cxnSp>
        <p:nvCxnSpPr>
          <p:cNvPr id="53" name="Connettore 4 52"/>
          <p:cNvCxnSpPr>
            <a:stCxn id="7" idx="2"/>
            <a:endCxn id="55" idx="0"/>
          </p:cNvCxnSpPr>
          <p:nvPr/>
        </p:nvCxnSpPr>
        <p:spPr>
          <a:xfrm rot="5400000">
            <a:off x="4411444" y="2570716"/>
            <a:ext cx="250225" cy="1281662"/>
          </a:xfrm>
          <a:prstGeom prst="bentConnector3">
            <a:avLst>
              <a:gd name="adj1" fmla="val 50000"/>
            </a:avLst>
          </a:prstGeom>
          <a:ln>
            <a:headEnd type="non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Rettangolo 54"/>
          <p:cNvSpPr/>
          <p:nvPr/>
        </p:nvSpPr>
        <p:spPr>
          <a:xfrm>
            <a:off x="2762250" y="3336660"/>
            <a:ext cx="2266950" cy="95410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1400" dirty="0">
                <a:solidFill>
                  <a:srgbClr val="003399"/>
                </a:solidFill>
              </a:rPr>
              <a:t>If the activities are NOT relevant for State aid purposes
</a:t>
            </a:r>
            <a:endParaRPr lang="it-IT" sz="1400" dirty="0">
              <a:solidFill>
                <a:srgbClr val="003399"/>
              </a:solidFill>
            </a:endParaRPr>
          </a:p>
        </p:txBody>
      </p:sp>
      <p:cxnSp>
        <p:nvCxnSpPr>
          <p:cNvPr id="57" name="Connettore 4 56"/>
          <p:cNvCxnSpPr>
            <a:stCxn id="55" idx="2"/>
            <a:endCxn id="58" idx="0"/>
          </p:cNvCxnSpPr>
          <p:nvPr/>
        </p:nvCxnSpPr>
        <p:spPr>
          <a:xfrm rot="5400000">
            <a:off x="3804743" y="4322467"/>
            <a:ext cx="122683" cy="59283"/>
          </a:xfrm>
          <a:prstGeom prst="bentConnector3">
            <a:avLst>
              <a:gd name="adj1" fmla="val 50000"/>
            </a:avLst>
          </a:prstGeom>
          <a:ln>
            <a:headEnd type="non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Rettangolo 57"/>
          <p:cNvSpPr/>
          <p:nvPr/>
        </p:nvSpPr>
        <p:spPr>
          <a:xfrm>
            <a:off x="2330901" y="4413450"/>
            <a:ext cx="3011081" cy="30777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1400" b="1" dirty="0">
                <a:solidFill>
                  <a:srgbClr val="003399"/>
                </a:solidFill>
              </a:rPr>
              <a:t>Obligation to submit only the Annex </a:t>
            </a:r>
            <a:r>
              <a:rPr lang="it-IT" sz="1400" b="1" dirty="0">
                <a:solidFill>
                  <a:srgbClr val="003399"/>
                </a:solidFill>
              </a:rPr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1292377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4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15" grpId="0" animBg="1"/>
      <p:bldP spid="9" grpId="0"/>
      <p:bldP spid="10" grpId="0" animBg="1"/>
      <p:bldP spid="11" grpId="0" animBg="1"/>
      <p:bldP spid="12" grpId="0" animBg="1"/>
      <p:bldP spid="13" grpId="0" animBg="1"/>
      <p:bldP spid="7" grpId="0" animBg="1"/>
      <p:bldP spid="24" grpId="0" animBg="1"/>
      <p:bldP spid="43" grpId="0" animBg="1"/>
      <p:bldP spid="51" grpId="0" animBg="1"/>
      <p:bldP spid="55" grpId="0" animBg="1"/>
      <p:bldP spid="58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62574" y="1309163"/>
            <a:ext cx="9619774" cy="1032889"/>
          </a:xfrm>
        </p:spPr>
        <p:txBody>
          <a:bodyPr/>
          <a:lstStyle/>
          <a:p>
            <a:r>
              <a:rPr lang="en-US" sz="4000" b="1" dirty="0">
                <a:solidFill>
                  <a:srgbClr val="003399"/>
                </a:solidFill>
              </a:rPr>
              <a:t>THANK YOU FOR YOUR ATTENTION</a:t>
            </a:r>
            <a:r>
              <a:rPr lang="en-US" b="1" dirty="0">
                <a:solidFill>
                  <a:srgbClr val="003399"/>
                </a:solidFill>
              </a:rPr>
              <a:t>
</a:t>
            </a:r>
            <a:endParaRPr lang="it-IT" b="1" dirty="0">
              <a:solidFill>
                <a:srgbClr val="003399"/>
              </a:solidFill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05F2D155-FBB7-D382-6054-0D3E3E1CB0D2}"/>
              </a:ext>
            </a:extLst>
          </p:cNvPr>
          <p:cNvSpPr txBox="1"/>
          <p:nvPr/>
        </p:nvSpPr>
        <p:spPr>
          <a:xfrm>
            <a:off x="116113" y="2429017"/>
            <a:ext cx="4801507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>
                <a:solidFill>
                  <a:schemeClr val="tx2"/>
                </a:solidFill>
              </a:rPr>
              <a:t>MANAGING AUTHORITY</a:t>
            </a:r>
          </a:p>
          <a:p>
            <a:r>
              <a:rPr lang="it-IT" dirty="0">
                <a:solidFill>
                  <a:schemeClr val="tx2"/>
                </a:solidFill>
              </a:rPr>
              <a:t>Federico Lasco </a:t>
            </a:r>
          </a:p>
          <a:p>
            <a:r>
              <a:rPr lang="it-IT" dirty="0">
                <a:solidFill>
                  <a:schemeClr val="tx2"/>
                </a:solidFill>
                <a:hlinkClick r:id="rId2"/>
              </a:rPr>
              <a:t>dipartimento.programmazione@regione.sicilia.it</a:t>
            </a:r>
            <a:r>
              <a:rPr lang="it-IT" dirty="0">
                <a:solidFill>
                  <a:schemeClr val="tx2"/>
                </a:solidFill>
              </a:rPr>
              <a:t> </a:t>
            </a:r>
          </a:p>
          <a:p>
            <a:r>
              <a:rPr lang="it-IT" dirty="0">
                <a:solidFill>
                  <a:schemeClr val="tx2"/>
                </a:solidFill>
              </a:rPr>
              <a:t>Daniela Bica</a:t>
            </a:r>
          </a:p>
          <a:p>
            <a:r>
              <a:rPr lang="it-IT" dirty="0">
                <a:solidFill>
                  <a:schemeClr val="tx2"/>
                </a:solidFill>
                <a:hlinkClick r:id="rId3"/>
              </a:rPr>
              <a:t>d.bica@regione.sicilia.it</a:t>
            </a:r>
            <a:endParaRPr lang="it-IT" dirty="0">
              <a:solidFill>
                <a:schemeClr val="tx2"/>
              </a:solidFill>
            </a:endParaRPr>
          </a:p>
          <a:p>
            <a:r>
              <a:rPr lang="it-IT" dirty="0">
                <a:solidFill>
                  <a:schemeClr val="tx2"/>
                </a:solidFill>
                <a:hlinkClick r:id="rId4"/>
              </a:rPr>
              <a:t>area7programmazione@regione.sicilia.it</a:t>
            </a:r>
            <a:r>
              <a:rPr lang="it-IT" dirty="0">
                <a:solidFill>
                  <a:schemeClr val="tx2"/>
                </a:solidFill>
              </a:rPr>
              <a:t> 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1B0B2078-2E33-CC45-98B0-32CADEB9BB8A}"/>
              </a:ext>
            </a:extLst>
          </p:cNvPr>
          <p:cNvSpPr txBox="1"/>
          <p:nvPr/>
        </p:nvSpPr>
        <p:spPr>
          <a:xfrm>
            <a:off x="5365689" y="2429017"/>
            <a:ext cx="3931333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>
                <a:solidFill>
                  <a:schemeClr val="tx2"/>
                </a:solidFill>
              </a:rPr>
              <a:t>MALTESE CO-ORDINATION AUTHORITY </a:t>
            </a:r>
          </a:p>
          <a:p>
            <a:r>
              <a:rPr lang="it-IT" dirty="0">
                <a:solidFill>
                  <a:schemeClr val="tx2"/>
                </a:solidFill>
              </a:rPr>
              <a:t>Anthony Camilleri</a:t>
            </a:r>
          </a:p>
          <a:p>
            <a:r>
              <a:rPr lang="it-IT" dirty="0">
                <a:solidFill>
                  <a:schemeClr val="tx2"/>
                </a:solidFill>
                <a:hlinkClick r:id="rId5"/>
              </a:rPr>
              <a:t>anthony.c.camilleri@gov.mt</a:t>
            </a:r>
            <a:r>
              <a:rPr lang="it-IT" dirty="0">
                <a:solidFill>
                  <a:schemeClr val="tx2"/>
                </a:solidFill>
              </a:rPr>
              <a:t>  </a:t>
            </a:r>
          </a:p>
          <a:p>
            <a:r>
              <a:rPr lang="it-IT" dirty="0">
                <a:solidFill>
                  <a:schemeClr val="tx2"/>
                </a:solidFill>
              </a:rPr>
              <a:t>Abigail Camilleri</a:t>
            </a:r>
          </a:p>
          <a:p>
            <a:r>
              <a:rPr lang="it-IT" dirty="0">
                <a:solidFill>
                  <a:schemeClr val="tx2"/>
                </a:solidFill>
                <a:hlinkClick r:id="rId6"/>
              </a:rPr>
              <a:t>abigail.b.camilleri@gov.mt</a:t>
            </a:r>
            <a:endParaRPr lang="it-IT" dirty="0">
              <a:solidFill>
                <a:schemeClr val="tx2"/>
              </a:solidFill>
            </a:endParaRPr>
          </a:p>
          <a:p>
            <a:r>
              <a:rPr lang="it-IT" dirty="0">
                <a:solidFill>
                  <a:schemeClr val="tx2"/>
                </a:solidFill>
              </a:rPr>
              <a:t>Maria Elena Muscat</a:t>
            </a:r>
          </a:p>
          <a:p>
            <a:r>
              <a:rPr lang="it-IT" dirty="0">
                <a:solidFill>
                  <a:schemeClr val="tx2"/>
                </a:solidFill>
                <a:hlinkClick r:id="rId7"/>
              </a:rPr>
              <a:t>maria-elena.muscat@gov.mt</a:t>
            </a:r>
            <a:r>
              <a:rPr lang="it-IT" dirty="0">
                <a:solidFill>
                  <a:schemeClr val="tx2"/>
                </a:solidFill>
              </a:rPr>
              <a:t> 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B009B4E3-A0C9-61AC-D859-DB1B41D63BB5}"/>
              </a:ext>
            </a:extLst>
          </p:cNvPr>
          <p:cNvSpPr txBox="1"/>
          <p:nvPr/>
        </p:nvSpPr>
        <p:spPr>
          <a:xfrm>
            <a:off x="3561315" y="4787957"/>
            <a:ext cx="337651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>
                <a:solidFill>
                  <a:schemeClr val="tx2"/>
                </a:solidFill>
              </a:rPr>
              <a:t>JOINT SECRETARIAT </a:t>
            </a:r>
          </a:p>
          <a:p>
            <a:pPr algn="ctr"/>
            <a:r>
              <a:rPr lang="it-IT" dirty="0">
                <a:solidFill>
                  <a:schemeClr val="tx2"/>
                </a:solidFill>
              </a:rPr>
              <a:t>Marco Sambataro</a:t>
            </a:r>
          </a:p>
          <a:p>
            <a:pPr algn="ctr"/>
            <a:r>
              <a:rPr lang="it-IT" dirty="0">
                <a:solidFill>
                  <a:schemeClr val="tx2"/>
                </a:solidFill>
              </a:rPr>
              <a:t>Ilva Parlato</a:t>
            </a:r>
          </a:p>
          <a:p>
            <a:pPr algn="ctr"/>
            <a:r>
              <a:rPr lang="it-IT" dirty="0">
                <a:solidFill>
                  <a:schemeClr val="tx2"/>
                </a:solidFill>
              </a:rPr>
              <a:t>Chiara Di Bella</a:t>
            </a:r>
          </a:p>
          <a:p>
            <a:pPr algn="ctr"/>
            <a:r>
              <a:rPr lang="it-IT" dirty="0">
                <a:solidFill>
                  <a:schemeClr val="tx2"/>
                </a:solidFill>
              </a:rPr>
              <a:t>Antonella Madonia</a:t>
            </a:r>
          </a:p>
          <a:p>
            <a:pPr algn="ctr"/>
            <a:r>
              <a:rPr lang="it-IT" dirty="0">
                <a:solidFill>
                  <a:schemeClr val="tx2"/>
                </a:solidFill>
                <a:hlinkClick r:id="rId8"/>
              </a:rPr>
              <a:t>stc.italia-malta@regione.sicilia.it</a:t>
            </a:r>
            <a:r>
              <a:rPr lang="it-IT" dirty="0">
                <a:solidFill>
                  <a:schemeClr val="tx2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342501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2689860" y="1236086"/>
            <a:ext cx="51816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50">
              <a:defRPr/>
            </a:pPr>
            <a:r>
              <a:rPr lang="it-IT" sz="4800" b="1" kern="0" dirty="0">
                <a:ln w="6350">
                  <a:solidFill>
                    <a:srgbClr val="4F81BD">
                      <a:shade val="43000"/>
                    </a:srgbClr>
                  </a:solidFill>
                </a:ln>
                <a:solidFill>
                  <a:srgbClr val="FFCC00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ea typeface="ＭＳ Ｐゴシック" charset="0"/>
              </a:rPr>
              <a:t>CAPITALIZATION
</a:t>
            </a:r>
          </a:p>
        </p:txBody>
      </p:sp>
      <p:sp>
        <p:nvSpPr>
          <p:cNvPr id="4" name="Rettangolo 3"/>
          <p:cNvSpPr/>
          <p:nvPr/>
        </p:nvSpPr>
        <p:spPr>
          <a:xfrm>
            <a:off x="0" y="21908"/>
            <a:ext cx="2169184" cy="584775"/>
          </a:xfrm>
          <a:prstGeom prst="rect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it-IT" sz="1600" b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Public </a:t>
            </a:r>
            <a:r>
              <a:rPr lang="it-IT" sz="1600" b="1" dirty="0" err="1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Notice</a:t>
            </a:r>
            <a:r>
              <a:rPr lang="it-IT" sz="1600" b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 n. 3/2022
</a:t>
            </a:r>
            <a:endParaRPr kumimoji="0" lang="it-IT" sz="105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5" name="Rettangolo arrotondato 4"/>
          <p:cNvSpPr/>
          <p:nvPr/>
        </p:nvSpPr>
        <p:spPr>
          <a:xfrm>
            <a:off x="577068" y="2293620"/>
            <a:ext cx="3479556" cy="11430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maximize the results of a project
</a:t>
            </a:r>
            <a:endParaRPr lang="it-IT" sz="2400" b="1" dirty="0"/>
          </a:p>
        </p:txBody>
      </p:sp>
      <p:sp>
        <p:nvSpPr>
          <p:cNvPr id="6" name="Croce 5"/>
          <p:cNvSpPr/>
          <p:nvPr/>
        </p:nvSpPr>
        <p:spPr>
          <a:xfrm>
            <a:off x="4823460" y="2438400"/>
            <a:ext cx="914400" cy="914400"/>
          </a:xfrm>
          <a:prstGeom prst="mathPlu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Rettangolo arrotondato 6"/>
          <p:cNvSpPr/>
          <p:nvPr/>
        </p:nvSpPr>
        <p:spPr>
          <a:xfrm>
            <a:off x="6507480" y="2324100"/>
            <a:ext cx="3550920" cy="11430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produce further added value over time
</a:t>
            </a:r>
            <a:endParaRPr lang="it-IT" sz="2400" b="1" dirty="0"/>
          </a:p>
        </p:txBody>
      </p:sp>
      <p:sp>
        <p:nvSpPr>
          <p:cNvPr id="10" name="Rettangolo 9"/>
          <p:cNvSpPr/>
          <p:nvPr/>
        </p:nvSpPr>
        <p:spPr>
          <a:xfrm>
            <a:off x="3034152" y="3689726"/>
            <a:ext cx="453873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50">
              <a:defRPr/>
            </a:pPr>
            <a:r>
              <a:rPr lang="it-IT" sz="4800" b="1" kern="0" dirty="0">
                <a:ln w="6350">
                  <a:solidFill>
                    <a:srgbClr val="4F81BD">
                      <a:shade val="43000"/>
                    </a:srgbClr>
                  </a:solidFill>
                </a:ln>
                <a:solidFill>
                  <a:srgbClr val="FFCC00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ea typeface="ＭＳ Ｐゴシック" charset="0"/>
              </a:rPr>
              <a:t>KEY FACTORS
</a:t>
            </a:r>
          </a:p>
        </p:txBody>
      </p:sp>
      <p:sp>
        <p:nvSpPr>
          <p:cNvPr id="12" name="Rettangolo arrotondato 11"/>
          <p:cNvSpPr/>
          <p:nvPr/>
        </p:nvSpPr>
        <p:spPr>
          <a:xfrm>
            <a:off x="577068" y="4667160"/>
            <a:ext cx="2191776" cy="1143000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b="1" dirty="0"/>
              <a:t>transfer of </a:t>
            </a:r>
            <a:r>
              <a:rPr lang="it-IT" sz="2400" b="1" dirty="0" err="1"/>
              <a:t>results</a:t>
            </a:r>
            <a:r>
              <a:rPr lang="it-IT" sz="2400" b="1" dirty="0"/>
              <a:t>
</a:t>
            </a:r>
          </a:p>
        </p:txBody>
      </p:sp>
      <p:sp>
        <p:nvSpPr>
          <p:cNvPr id="13" name="Croce 12"/>
          <p:cNvSpPr/>
          <p:nvPr/>
        </p:nvSpPr>
        <p:spPr>
          <a:xfrm>
            <a:off x="2959344" y="4794220"/>
            <a:ext cx="914400" cy="914400"/>
          </a:xfrm>
          <a:prstGeom prst="mathPlus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" name="Rettangolo arrotondato 13"/>
          <p:cNvSpPr/>
          <p:nvPr/>
        </p:nvSpPr>
        <p:spPr>
          <a:xfrm>
            <a:off x="4099560" y="4679920"/>
            <a:ext cx="2407920" cy="1143000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b="1" dirty="0" err="1"/>
              <a:t>reuse</a:t>
            </a:r>
            <a:r>
              <a:rPr lang="it-IT" sz="2400" b="1" dirty="0"/>
              <a:t> by </a:t>
            </a:r>
            <a:r>
              <a:rPr lang="it-IT" sz="2400" b="1" dirty="0" err="1"/>
              <a:t>other</a:t>
            </a:r>
            <a:r>
              <a:rPr lang="it-IT" sz="2400" b="1" dirty="0"/>
              <a:t> stakeholders
</a:t>
            </a:r>
          </a:p>
        </p:txBody>
      </p:sp>
      <p:sp>
        <p:nvSpPr>
          <p:cNvPr id="15" name="Rettangolo arrotondato 14"/>
          <p:cNvSpPr/>
          <p:nvPr/>
        </p:nvSpPr>
        <p:spPr>
          <a:xfrm>
            <a:off x="7543800" y="4679920"/>
            <a:ext cx="2514600" cy="1130240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b="1" dirty="0"/>
              <a:t>policy </a:t>
            </a:r>
            <a:r>
              <a:rPr lang="it-IT" sz="2400" b="1" dirty="0" err="1"/>
              <a:t>improvement</a:t>
            </a:r>
            <a:r>
              <a:rPr lang="it-IT" sz="2400" b="1" dirty="0"/>
              <a:t>
</a:t>
            </a:r>
          </a:p>
        </p:txBody>
      </p:sp>
      <p:sp>
        <p:nvSpPr>
          <p:cNvPr id="16" name="Croce 15"/>
          <p:cNvSpPr/>
          <p:nvPr/>
        </p:nvSpPr>
        <p:spPr>
          <a:xfrm>
            <a:off x="6614160" y="4794220"/>
            <a:ext cx="914400" cy="914400"/>
          </a:xfrm>
          <a:prstGeom prst="mathPlus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66794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6" grpId="0" animBg="1"/>
      <p:bldP spid="7" grpId="0" animBg="1"/>
      <p:bldP spid="10" grpId="0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849925" y="1236086"/>
            <a:ext cx="886147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50">
              <a:defRPr/>
            </a:pPr>
            <a:r>
              <a:rPr lang="it-IT" sz="4800" b="1" kern="0" dirty="0">
                <a:ln w="6350">
                  <a:solidFill>
                    <a:srgbClr val="4F81BD">
                      <a:shade val="43000"/>
                    </a:srgbClr>
                  </a:solidFill>
                </a:ln>
                <a:solidFill>
                  <a:srgbClr val="FFCC00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ea typeface="ＭＳ Ｐゴシック" charset="0"/>
              </a:rPr>
              <a:t>CAPITALIZATION METHODS
</a:t>
            </a:r>
          </a:p>
        </p:txBody>
      </p:sp>
      <p:sp>
        <p:nvSpPr>
          <p:cNvPr id="4" name="Rettangolo 3"/>
          <p:cNvSpPr/>
          <p:nvPr/>
        </p:nvSpPr>
        <p:spPr>
          <a:xfrm>
            <a:off x="0" y="21908"/>
            <a:ext cx="2169184" cy="584775"/>
          </a:xfrm>
          <a:prstGeom prst="rect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it-IT" sz="1600" b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Public </a:t>
            </a:r>
            <a:r>
              <a:rPr lang="it-IT" sz="1600" b="1" dirty="0" err="1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Notice</a:t>
            </a:r>
            <a:r>
              <a:rPr lang="it-IT" sz="1600" b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 n. 3/2022
</a:t>
            </a:r>
            <a:endParaRPr kumimoji="0" lang="it-IT" sz="105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5" name="Rettangolo arrotondato 4"/>
          <p:cNvSpPr/>
          <p:nvPr/>
        </p:nvSpPr>
        <p:spPr>
          <a:xfrm>
            <a:off x="287508" y="2293620"/>
            <a:ext cx="2531892" cy="11430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800" b="1" dirty="0"/>
              <a:t>ready-to-use</a:t>
            </a:r>
          </a:p>
        </p:txBody>
      </p:sp>
      <p:sp>
        <p:nvSpPr>
          <p:cNvPr id="17" name="Rettangolo arrotondato 16"/>
          <p:cNvSpPr/>
          <p:nvPr/>
        </p:nvSpPr>
        <p:spPr>
          <a:xfrm>
            <a:off x="287508" y="3773424"/>
            <a:ext cx="2531892" cy="1143000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800" b="1" dirty="0" err="1"/>
              <a:t>scaling</a:t>
            </a:r>
            <a:r>
              <a:rPr lang="it-IT" sz="2800" b="1" dirty="0"/>
              <a:t> up</a:t>
            </a:r>
          </a:p>
        </p:txBody>
      </p:sp>
      <p:sp>
        <p:nvSpPr>
          <p:cNvPr id="18" name="Rettangolo arrotondato 17"/>
          <p:cNvSpPr/>
          <p:nvPr/>
        </p:nvSpPr>
        <p:spPr>
          <a:xfrm>
            <a:off x="287508" y="5273040"/>
            <a:ext cx="2531892" cy="1143000"/>
          </a:xfrm>
          <a:prstGeom prst="round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800" b="1" dirty="0" err="1"/>
              <a:t>mainstreaming</a:t>
            </a:r>
            <a:r>
              <a:rPr lang="it-IT" sz="2800" b="1" dirty="0"/>
              <a:t> &amp; </a:t>
            </a:r>
            <a:r>
              <a:rPr lang="it-IT" sz="2800" b="1" dirty="0" err="1"/>
              <a:t>embedding</a:t>
            </a:r>
            <a:endParaRPr lang="it-IT" sz="2800" b="1" dirty="0"/>
          </a:p>
        </p:txBody>
      </p:sp>
      <p:sp>
        <p:nvSpPr>
          <p:cNvPr id="3" name="Freccia a destra 2"/>
          <p:cNvSpPr/>
          <p:nvPr/>
        </p:nvSpPr>
        <p:spPr>
          <a:xfrm>
            <a:off x="2892851" y="2622804"/>
            <a:ext cx="552286" cy="484633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9" name="Freccia a destra 18"/>
          <p:cNvSpPr/>
          <p:nvPr/>
        </p:nvSpPr>
        <p:spPr>
          <a:xfrm>
            <a:off x="2891925" y="4070604"/>
            <a:ext cx="552286" cy="484632"/>
          </a:xfrm>
          <a:prstGeom prst="rightArrow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0" name="Freccia a destra 19"/>
          <p:cNvSpPr/>
          <p:nvPr/>
        </p:nvSpPr>
        <p:spPr>
          <a:xfrm>
            <a:off x="2892851" y="5625084"/>
            <a:ext cx="552286" cy="484632"/>
          </a:xfrm>
          <a:prstGeom prst="rightArrow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Rettangolo arrotondato 8"/>
          <p:cNvSpPr/>
          <p:nvPr/>
        </p:nvSpPr>
        <p:spPr>
          <a:xfrm>
            <a:off x="3489960" y="2293620"/>
            <a:ext cx="2743200" cy="11430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/>
              <a:t>additional results compared to those already achieved
</a:t>
            </a:r>
            <a:endParaRPr lang="it-IT" sz="2000" b="1" dirty="0"/>
          </a:p>
        </p:txBody>
      </p:sp>
      <p:sp>
        <p:nvSpPr>
          <p:cNvPr id="21" name="Rettangolo arrotondato 20"/>
          <p:cNvSpPr/>
          <p:nvPr/>
        </p:nvSpPr>
        <p:spPr>
          <a:xfrm>
            <a:off x="3520440" y="3741420"/>
            <a:ext cx="2743200" cy="1143000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greater impact by extending or replicating the experience</a:t>
            </a:r>
            <a:r>
              <a:rPr lang="en-US" sz="2000" b="1" dirty="0"/>
              <a:t>
</a:t>
            </a:r>
            <a:endParaRPr lang="it-IT" sz="2000" b="1" dirty="0"/>
          </a:p>
        </p:txBody>
      </p:sp>
      <p:sp>
        <p:nvSpPr>
          <p:cNvPr id="23" name="Rettangolo arrotondato 22"/>
          <p:cNvSpPr/>
          <p:nvPr/>
        </p:nvSpPr>
        <p:spPr>
          <a:xfrm>
            <a:off x="3520440" y="5273040"/>
            <a:ext cx="2743200" cy="1143000"/>
          </a:xfrm>
          <a:prstGeom prst="round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/>
              <a:t>integration of results into policies and </a:t>
            </a:r>
            <a:r>
              <a:rPr lang="en-US" sz="2000" b="1" dirty="0" err="1"/>
              <a:t>programmes</a:t>
            </a:r>
            <a:r>
              <a:rPr lang="en-US" sz="2000" b="1" dirty="0"/>
              <a:t>
</a:t>
            </a:r>
            <a:endParaRPr lang="it-IT" sz="2000" b="1" dirty="0"/>
          </a:p>
        </p:txBody>
      </p:sp>
      <p:sp>
        <p:nvSpPr>
          <p:cNvPr id="24" name="Rettangolo arrotondato 23"/>
          <p:cNvSpPr/>
          <p:nvPr/>
        </p:nvSpPr>
        <p:spPr>
          <a:xfrm>
            <a:off x="6995160" y="5273040"/>
            <a:ext cx="3581400" cy="1143000"/>
          </a:xfrm>
          <a:prstGeom prst="round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connection between beneficiaries and takers (re-users) of the results, also involving policy takers</a:t>
            </a:r>
            <a:r>
              <a:rPr lang="en-US" sz="2000" b="1" dirty="0"/>
              <a:t>
</a:t>
            </a:r>
            <a:endParaRPr lang="it-IT" sz="2000" b="1" dirty="0"/>
          </a:p>
        </p:txBody>
      </p:sp>
      <p:sp>
        <p:nvSpPr>
          <p:cNvPr id="25" name="Freccia a destra 24"/>
          <p:cNvSpPr/>
          <p:nvPr/>
        </p:nvSpPr>
        <p:spPr>
          <a:xfrm>
            <a:off x="6352331" y="2622803"/>
            <a:ext cx="552286" cy="484633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6" name="Freccia a destra 25"/>
          <p:cNvSpPr/>
          <p:nvPr/>
        </p:nvSpPr>
        <p:spPr>
          <a:xfrm>
            <a:off x="6351405" y="4070603"/>
            <a:ext cx="552286" cy="484632"/>
          </a:xfrm>
          <a:prstGeom prst="rightArrow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7" name="Freccia a destra 26"/>
          <p:cNvSpPr/>
          <p:nvPr/>
        </p:nvSpPr>
        <p:spPr>
          <a:xfrm>
            <a:off x="6352331" y="5625083"/>
            <a:ext cx="552286" cy="484632"/>
          </a:xfrm>
          <a:prstGeom prst="rightArrow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9" name="Rettangolo arrotondato 28"/>
          <p:cNvSpPr/>
          <p:nvPr/>
        </p:nvSpPr>
        <p:spPr>
          <a:xfrm>
            <a:off x="6995160" y="3741420"/>
            <a:ext cx="3581400" cy="1143000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/>
              <a:t>identification of the "transfer potential" means transposition conditions based on methodologies or plans</a:t>
            </a:r>
            <a:r>
              <a:rPr lang="en-US" sz="2000" b="1" dirty="0"/>
              <a:t>
</a:t>
            </a:r>
            <a:endParaRPr lang="it-IT" sz="2000" b="1" dirty="0"/>
          </a:p>
        </p:txBody>
      </p:sp>
      <p:sp>
        <p:nvSpPr>
          <p:cNvPr id="32" name="Rettangolo arrotondato 31"/>
          <p:cNvSpPr/>
          <p:nvPr/>
        </p:nvSpPr>
        <p:spPr>
          <a:xfrm>
            <a:off x="6995160" y="2293620"/>
            <a:ext cx="3581400" cy="11430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/>
              <a:t>reuse/enhancement of results for which the original project used resources
</a:t>
            </a:r>
            <a:endParaRPr lang="it-IT" sz="2000" b="1" dirty="0"/>
          </a:p>
        </p:txBody>
      </p:sp>
    </p:spTree>
    <p:extLst>
      <p:ext uri="{BB962C8B-B14F-4D97-AF65-F5344CB8AC3E}">
        <p14:creationId xmlns:p14="http://schemas.microsoft.com/office/powerpoint/2010/main" val="3981534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17" grpId="0" animBg="1"/>
      <p:bldP spid="18" grpId="0" animBg="1"/>
      <p:bldP spid="3" grpId="0" animBg="1"/>
      <p:bldP spid="19" grpId="0" animBg="1"/>
      <p:bldP spid="20" grpId="0" animBg="1"/>
      <p:bldP spid="9" grpId="0" animBg="1"/>
      <p:bldP spid="21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9" grpId="0" animBg="1"/>
      <p:bldP spid="3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323528" y="980728"/>
            <a:ext cx="5315558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74250">
              <a:defRPr/>
            </a:pPr>
            <a:r>
              <a:rPr lang="it-IT" sz="2800" b="1" kern="0" dirty="0">
                <a:ln w="6350">
                  <a:solidFill>
                    <a:srgbClr val="4F81BD">
                      <a:shade val="43000"/>
                    </a:srgbClr>
                  </a:solidFill>
                </a:ln>
                <a:solidFill>
                  <a:srgbClr val="FFCC00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ea typeface="ＭＳ Ｐゴシック" charset="0"/>
              </a:rPr>
              <a:t>Features of </a:t>
            </a:r>
            <a:r>
              <a:rPr lang="it-IT" sz="2800" b="1" kern="0" dirty="0" err="1">
                <a:ln w="6350">
                  <a:solidFill>
                    <a:srgbClr val="4F81BD">
                      <a:shade val="43000"/>
                    </a:srgbClr>
                  </a:solidFill>
                </a:ln>
                <a:solidFill>
                  <a:srgbClr val="FFCC00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ea typeface="ＭＳ Ｐゴシック" charset="0"/>
              </a:rPr>
              <a:t>capitalization</a:t>
            </a:r>
            <a:r>
              <a:rPr lang="it-IT" sz="2800" b="1" kern="0" dirty="0">
                <a:ln w="6350">
                  <a:solidFill>
                    <a:srgbClr val="4F81BD">
                      <a:shade val="43000"/>
                    </a:srgbClr>
                  </a:solidFill>
                </a:ln>
                <a:solidFill>
                  <a:srgbClr val="FFCC00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ea typeface="ＭＳ Ｐゴシック" charset="0"/>
              </a:rPr>
              <a:t> projects
</a:t>
            </a:r>
          </a:p>
        </p:txBody>
      </p:sp>
      <p:sp>
        <p:nvSpPr>
          <p:cNvPr id="3" name="Rettangolo 2"/>
          <p:cNvSpPr/>
          <p:nvPr/>
        </p:nvSpPr>
        <p:spPr>
          <a:xfrm>
            <a:off x="228600" y="1700808"/>
            <a:ext cx="10372725" cy="45089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en-US" sz="1900" b="1" dirty="0">
                <a:solidFill>
                  <a:srgbClr val="647DB9"/>
                </a:solidFill>
                <a:latin typeface="Calibri" pitchFamily="34" charset="0"/>
              </a:rPr>
              <a:t>The capitalization character of the proposed actions (transfer and reuse) and the impact in the medium-long term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en-US" sz="1900" b="1" dirty="0">
                <a:solidFill>
                  <a:srgbClr val="647DB9"/>
                </a:solidFill>
                <a:latin typeface="Calibri" pitchFamily="34" charset="0"/>
              </a:rPr>
              <a:t>The cross-border dimension and character of the capitalized actions;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en-US" sz="1900" b="1" dirty="0">
                <a:solidFill>
                  <a:srgbClr val="647DB9"/>
                </a:solidFill>
                <a:latin typeface="Calibri" pitchFamily="34" charset="0"/>
              </a:rPr>
              <a:t>The contribution to the achievement of the objectives and results of the </a:t>
            </a:r>
            <a:r>
              <a:rPr lang="en-US" sz="1900" b="1" dirty="0" err="1">
                <a:solidFill>
                  <a:srgbClr val="647DB9"/>
                </a:solidFill>
                <a:latin typeface="Calibri" pitchFamily="34" charset="0"/>
              </a:rPr>
              <a:t>Programme</a:t>
            </a:r>
            <a:r>
              <a:rPr lang="en-US" sz="1900" b="1" dirty="0">
                <a:solidFill>
                  <a:srgbClr val="647DB9"/>
                </a:solidFill>
                <a:latin typeface="Calibri" pitchFamily="34" charset="0"/>
              </a:rPr>
              <a:t>;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en-US" sz="1900" b="1" dirty="0">
                <a:solidFill>
                  <a:srgbClr val="647DB9"/>
                </a:solidFill>
                <a:latin typeface="Calibri" pitchFamily="34" charset="0"/>
              </a:rPr>
              <a:t>The achievement of concrete and lasting results, additional to the original project;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en-US" sz="1900" b="1" dirty="0">
                <a:solidFill>
                  <a:srgbClr val="647DB9"/>
                </a:solidFill>
                <a:latin typeface="Calibri" pitchFamily="34" charset="0"/>
              </a:rPr>
              <a:t>The coherence of the partnership, the relevance and competences of the partners in relation to the objectives of the project;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en-US" sz="1900" b="1" dirty="0">
                <a:solidFill>
                  <a:srgbClr val="647DB9"/>
                </a:solidFill>
                <a:latin typeface="Calibri" pitchFamily="34" charset="0"/>
              </a:rPr>
              <a:t>The relevance of the financial plan and the coherence of the budget with the capitalization objectives;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en-US" sz="1900" b="1" dirty="0">
                <a:solidFill>
                  <a:srgbClr val="647DB9"/>
                </a:solidFill>
                <a:latin typeface="Calibri" pitchFamily="34" charset="0"/>
              </a:rPr>
              <a:t>A financial allocation (ERDF+CN) between a minimum of € 150,000 and a maximum of € 1,000,000;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en-US" sz="1900" b="1" dirty="0">
                <a:solidFill>
                  <a:srgbClr val="647DB9"/>
                </a:solidFill>
                <a:latin typeface="Calibri" pitchFamily="34" charset="0"/>
              </a:rPr>
              <a:t>Maximum duration of 9 months.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endParaRPr lang="it-IT" sz="1900" b="1" dirty="0">
              <a:solidFill>
                <a:srgbClr val="647DB9"/>
              </a:solidFill>
              <a:latin typeface="Calibri" pitchFamily="34" charset="0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0" y="21908"/>
            <a:ext cx="2169184" cy="584775"/>
          </a:xfrm>
          <a:prstGeom prst="rect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it-IT" sz="1600" b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Public </a:t>
            </a:r>
            <a:r>
              <a:rPr lang="it-IT" sz="1600" b="1" dirty="0" err="1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Notice</a:t>
            </a:r>
            <a:r>
              <a:rPr lang="it-IT" sz="1600" b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 n. 3/2022
</a:t>
            </a:r>
            <a:endParaRPr kumimoji="0" lang="it-IT" sz="105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911577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323528" y="980728"/>
            <a:ext cx="3359894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74250">
              <a:defRPr/>
            </a:pPr>
            <a:r>
              <a:rPr lang="it-IT" sz="2800" b="1" kern="0" dirty="0">
                <a:ln w="6350">
                  <a:solidFill>
                    <a:srgbClr val="4F81BD">
                      <a:shade val="43000"/>
                    </a:srgbClr>
                  </a:solidFill>
                </a:ln>
                <a:solidFill>
                  <a:srgbClr val="FFCC00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ea typeface="ＭＳ Ｐゴシック" charset="0"/>
              </a:rPr>
              <a:t>Financial </a:t>
            </a:r>
            <a:r>
              <a:rPr lang="it-IT" sz="2800" b="1" kern="0" dirty="0" err="1">
                <a:ln w="6350">
                  <a:solidFill>
                    <a:srgbClr val="4F81BD">
                      <a:shade val="43000"/>
                    </a:srgbClr>
                  </a:solidFill>
                </a:ln>
                <a:solidFill>
                  <a:srgbClr val="FFCC00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ea typeface="ＭＳ Ｐゴシック" charset="0"/>
              </a:rPr>
              <a:t>allocations</a:t>
            </a:r>
            <a:r>
              <a:rPr lang="it-IT" sz="2800" b="1" kern="0" dirty="0">
                <a:ln w="6350">
                  <a:solidFill>
                    <a:srgbClr val="4F81BD">
                      <a:shade val="43000"/>
                    </a:srgbClr>
                  </a:solidFill>
                </a:ln>
                <a:solidFill>
                  <a:srgbClr val="FFCC00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ea typeface="ＭＳ Ｐゴシック" charset="0"/>
              </a:rPr>
              <a:t> 
</a:t>
            </a:r>
          </a:p>
        </p:txBody>
      </p:sp>
      <p:sp>
        <p:nvSpPr>
          <p:cNvPr id="3" name="Rettangolo 2"/>
          <p:cNvSpPr/>
          <p:nvPr/>
        </p:nvSpPr>
        <p:spPr>
          <a:xfrm>
            <a:off x="0" y="21908"/>
            <a:ext cx="2169184" cy="584775"/>
          </a:xfrm>
          <a:prstGeom prst="rect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it-IT" sz="1600" b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Public </a:t>
            </a:r>
            <a:r>
              <a:rPr lang="it-IT" sz="1600" b="1" dirty="0" err="1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Notice</a:t>
            </a:r>
            <a:r>
              <a:rPr lang="it-IT" sz="1600" b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 n. 3/2022
</a:t>
            </a:r>
            <a:endParaRPr kumimoji="0" lang="it-IT" sz="105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509588" y="1760538"/>
            <a:ext cx="2538412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it-IT" dirty="0" err="1">
                <a:solidFill>
                  <a:srgbClr val="003399"/>
                </a:solidFill>
              </a:rPr>
              <a:t>Available</a:t>
            </a:r>
            <a:r>
              <a:rPr lang="it-IT" dirty="0">
                <a:solidFill>
                  <a:srgbClr val="003399"/>
                </a:solidFill>
              </a:rPr>
              <a:t> ERDF </a:t>
            </a:r>
            <a:r>
              <a:rPr lang="it-IT" dirty="0" err="1">
                <a:solidFill>
                  <a:srgbClr val="003399"/>
                </a:solidFill>
              </a:rPr>
              <a:t>resources</a:t>
            </a:r>
            <a:r>
              <a:rPr lang="it-IT" dirty="0">
                <a:solidFill>
                  <a:srgbClr val="003399"/>
                </a:solidFill>
              </a:rPr>
              <a:t>
</a:t>
            </a:r>
            <a:endParaRPr lang="it-IT" dirty="0">
              <a:solidFill>
                <a:srgbClr val="003399"/>
              </a:solidFill>
              <a:latin typeface="+mn-lt"/>
            </a:endParaRPr>
          </a:p>
        </p:txBody>
      </p:sp>
      <p:sp>
        <p:nvSpPr>
          <p:cNvPr id="6" name="Rettangolo 5"/>
          <p:cNvSpPr/>
          <p:nvPr/>
        </p:nvSpPr>
        <p:spPr>
          <a:xfrm>
            <a:off x="4386263" y="1760538"/>
            <a:ext cx="1633537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r" fontAlgn="b"/>
            <a:r>
              <a:rPr lang="it-IT" b="1" dirty="0">
                <a:solidFill>
                  <a:srgbClr val="003399"/>
                </a:solidFill>
              </a:rPr>
              <a:t>€ 2.911.192</a:t>
            </a:r>
          </a:p>
        </p:txBody>
      </p:sp>
      <p:sp>
        <p:nvSpPr>
          <p:cNvPr id="8" name="Rettangolo 7"/>
          <p:cNvSpPr/>
          <p:nvPr/>
        </p:nvSpPr>
        <p:spPr>
          <a:xfrm>
            <a:off x="509587" y="2614643"/>
            <a:ext cx="9625011" cy="2954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003399"/>
                </a:solidFill>
              </a:rPr>
              <a:t>Priority Axis I: Euro 801,961 (ERDF share) of which</a:t>
            </a:r>
            <a:r>
              <a:rPr lang="it-IT" sz="2000" dirty="0">
                <a:solidFill>
                  <a:srgbClr val="003399"/>
                </a:solidFill>
              </a:rPr>
              <a:t>:</a:t>
            </a:r>
            <a:endParaRPr lang="it-IT" dirty="0">
              <a:solidFill>
                <a:srgbClr val="003399"/>
              </a:solidFill>
            </a:endParaRPr>
          </a:p>
          <a:p>
            <a:pPr marL="571500" lvl="0" indent="-285750">
              <a:buFont typeface="Wingdings" panose="05000000000000000000" pitchFamily="2" charset="2"/>
              <a:buChar char="Ø"/>
            </a:pPr>
            <a:r>
              <a:rPr lang="it-IT" dirty="0">
                <a:solidFill>
                  <a:srgbClr val="003399"/>
                </a:solidFill>
              </a:rPr>
              <a:t>	</a:t>
            </a:r>
            <a:r>
              <a:rPr lang="en-US" dirty="0">
                <a:solidFill>
                  <a:srgbClr val="003399"/>
                </a:solidFill>
              </a:rPr>
              <a:t>for Investment Priority 1.b - Specific Objective 1.1 </a:t>
            </a:r>
            <a:endParaRPr lang="it-IT" dirty="0">
              <a:solidFill>
                <a:srgbClr val="003399"/>
              </a:solidFill>
            </a:endParaRPr>
          </a:p>
          <a:p>
            <a:pPr marL="285750" lvl="0"/>
            <a:endParaRPr lang="it-IT" dirty="0">
              <a:solidFill>
                <a:srgbClr val="003399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003399"/>
                </a:solidFill>
              </a:rPr>
              <a:t>Priority Axis II: Euro 340,529 (ERDF share) of which</a:t>
            </a:r>
            <a:r>
              <a:rPr lang="it-IT" sz="2000" b="1" dirty="0">
                <a:solidFill>
                  <a:srgbClr val="003399"/>
                </a:solidFill>
              </a:rPr>
              <a:t>:</a:t>
            </a:r>
          </a:p>
          <a:p>
            <a:pPr marL="895350" lvl="0" indent="-533400">
              <a:buFont typeface="Wingdings" panose="05000000000000000000" pitchFamily="2" charset="2"/>
              <a:buChar char="Ø"/>
            </a:pPr>
            <a:r>
              <a:rPr lang="en-US" dirty="0">
                <a:solidFill>
                  <a:srgbClr val="003399"/>
                </a:solidFill>
              </a:rPr>
              <a:t>for Investment Priority 3.a - Specific Objective 2.1 
for Investment Priority 8.e - Specific Objective 2.2 </a:t>
            </a:r>
            <a:endParaRPr lang="it-IT" dirty="0">
              <a:solidFill>
                <a:srgbClr val="003399"/>
              </a:solidFill>
            </a:endParaRPr>
          </a:p>
          <a:p>
            <a:pPr marL="361950" lvl="0"/>
            <a:endParaRPr lang="it-IT" dirty="0">
              <a:solidFill>
                <a:srgbClr val="003399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003399"/>
                </a:solidFill>
              </a:rPr>
              <a:t>Priority Axis III: Euro 1,768,702 (ERDF share) of which</a:t>
            </a:r>
            <a:r>
              <a:rPr lang="it-IT" sz="2000" b="1" dirty="0">
                <a:solidFill>
                  <a:srgbClr val="003399"/>
                </a:solidFill>
              </a:rPr>
              <a:t>:</a:t>
            </a:r>
          </a:p>
          <a:p>
            <a:pPr marL="895350" indent="-533400">
              <a:buFont typeface="Wingdings" panose="05000000000000000000" pitchFamily="2" charset="2"/>
              <a:buChar char="Ø"/>
            </a:pPr>
            <a:r>
              <a:rPr lang="en-US" dirty="0">
                <a:solidFill>
                  <a:srgbClr val="003399"/>
                </a:solidFill>
              </a:rPr>
              <a:t>for Investment Priority 6.d - Specific Objective 3.1 
for Investment Priority 5.b - Specific Objective 3.2 </a:t>
            </a:r>
            <a:endParaRPr lang="it-IT" dirty="0">
              <a:solidFill>
                <a:srgbClr val="00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2465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323528" y="980728"/>
            <a:ext cx="377513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50">
              <a:defRPr/>
            </a:pPr>
            <a:r>
              <a:rPr lang="it-IT" sz="4000" b="1" kern="0" dirty="0" err="1">
                <a:ln w="6350">
                  <a:solidFill>
                    <a:srgbClr val="4F81BD">
                      <a:shade val="43000"/>
                    </a:srgbClr>
                  </a:solidFill>
                </a:ln>
                <a:solidFill>
                  <a:srgbClr val="FFCC00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ea typeface="ＭＳ Ｐゴシック" charset="0"/>
              </a:rPr>
              <a:t>Beneficiaries</a:t>
            </a:r>
            <a:r>
              <a:rPr lang="it-IT" sz="4000" b="1" kern="0" dirty="0">
                <a:ln w="6350">
                  <a:solidFill>
                    <a:srgbClr val="4F81BD">
                      <a:shade val="43000"/>
                    </a:srgbClr>
                  </a:solidFill>
                </a:ln>
                <a:solidFill>
                  <a:srgbClr val="FFCC00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ea typeface="ＭＳ Ｐゴシック" charset="0"/>
              </a:rPr>
              <a:t>
</a:t>
            </a:r>
          </a:p>
        </p:txBody>
      </p:sp>
      <p:sp>
        <p:nvSpPr>
          <p:cNvPr id="3" name="Rettangolo 2"/>
          <p:cNvSpPr/>
          <p:nvPr/>
        </p:nvSpPr>
        <p:spPr>
          <a:xfrm>
            <a:off x="0" y="21908"/>
            <a:ext cx="2169184" cy="584775"/>
          </a:xfrm>
          <a:prstGeom prst="rect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it-IT" sz="1600" b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Public </a:t>
            </a:r>
            <a:r>
              <a:rPr lang="it-IT" sz="1600" b="1" dirty="0" err="1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Notice</a:t>
            </a:r>
            <a:r>
              <a:rPr lang="it-IT" sz="1600" b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 n. 3/2022
</a:t>
            </a:r>
            <a:endParaRPr kumimoji="0" lang="it-IT" sz="105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5" name="Rettangolo 14"/>
          <p:cNvSpPr/>
          <p:nvPr/>
        </p:nvSpPr>
        <p:spPr>
          <a:xfrm>
            <a:off x="323528" y="1868546"/>
            <a:ext cx="9750112" cy="1200329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2400" b="1" u="sng" dirty="0">
                <a:solidFill>
                  <a:srgbClr val="003399"/>
                </a:solidFill>
              </a:rPr>
              <a:t>ALL or PART of the beneficiaries who make up the partnerships of the projects already financed by the INTERREG V-A Italia-Malta </a:t>
            </a:r>
            <a:r>
              <a:rPr lang="en-US" sz="2400" b="1" u="sng" dirty="0" err="1">
                <a:solidFill>
                  <a:srgbClr val="003399"/>
                </a:solidFill>
              </a:rPr>
              <a:t>Programme</a:t>
            </a:r>
            <a:r>
              <a:rPr lang="en-US" sz="2400" b="1" u="sng" dirty="0">
                <a:solidFill>
                  <a:srgbClr val="003399"/>
                </a:solidFill>
              </a:rPr>
              <a:t> and who intend to activate an operation for capitalization actions</a:t>
            </a:r>
            <a:r>
              <a:rPr lang="it-IT" sz="2400" b="1" dirty="0">
                <a:solidFill>
                  <a:srgbClr val="003399"/>
                </a:solidFill>
              </a:rPr>
              <a:t>.</a:t>
            </a:r>
          </a:p>
        </p:txBody>
      </p:sp>
      <p:sp>
        <p:nvSpPr>
          <p:cNvPr id="11" name="CasellaDiTesto 10"/>
          <p:cNvSpPr txBox="1"/>
          <p:nvPr/>
        </p:nvSpPr>
        <p:spPr>
          <a:xfrm>
            <a:off x="481587" y="3947160"/>
            <a:ext cx="9955931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3399"/>
                </a:solidFill>
              </a:rPr>
              <a:t>The existing partnership may establish the entry of new beneficiaries provided that it is demonstrated:</a:t>
            </a:r>
          </a:p>
          <a:p>
            <a:r>
              <a:rPr lang="en-US" dirty="0">
                <a:solidFill>
                  <a:srgbClr val="003399"/>
                </a:solidFill>
              </a:rPr>
              <a:t>
	the consistency of the new potential beneficiary with respect to the proposed </a:t>
            </a:r>
            <a:r>
              <a:rPr lang="en-US" dirty="0" err="1">
                <a:solidFill>
                  <a:srgbClr val="003399"/>
                </a:solidFill>
              </a:rPr>
              <a:t>capitalisation</a:t>
            </a:r>
            <a:r>
              <a:rPr lang="en-US" dirty="0">
                <a:solidFill>
                  <a:srgbClr val="003399"/>
                </a:solidFill>
              </a:rPr>
              <a:t> actions</a:t>
            </a:r>
          </a:p>
          <a:p>
            <a:r>
              <a:rPr lang="en-US" dirty="0">
                <a:solidFill>
                  <a:srgbClr val="003399"/>
                </a:solidFill>
              </a:rPr>
              <a:t>
	the operation of the new potential beneficiary </a:t>
            </a:r>
          </a:p>
          <a:p>
            <a:r>
              <a:rPr lang="en-US" dirty="0">
                <a:solidFill>
                  <a:srgbClr val="003399"/>
                </a:solidFill>
              </a:rPr>
              <a:t>
	the spending capacity within the project
</a:t>
            </a:r>
            <a:endParaRPr lang="it-IT" dirty="0">
              <a:solidFill>
                <a:srgbClr val="003399"/>
              </a:solidFill>
            </a:endParaRPr>
          </a:p>
        </p:txBody>
      </p:sp>
      <p:sp>
        <p:nvSpPr>
          <p:cNvPr id="16" name="CasellaDiTesto 15"/>
          <p:cNvSpPr txBox="1"/>
          <p:nvPr/>
        </p:nvSpPr>
        <p:spPr>
          <a:xfrm>
            <a:off x="4023360" y="3383280"/>
            <a:ext cx="26822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>
                <a:solidFill>
                  <a:srgbClr val="003399"/>
                </a:solidFill>
              </a:rPr>
              <a:t>IN ADDITION
</a:t>
            </a:r>
          </a:p>
        </p:txBody>
      </p:sp>
    </p:spTree>
    <p:extLst>
      <p:ext uri="{BB962C8B-B14F-4D97-AF65-F5344CB8AC3E}">
        <p14:creationId xmlns:p14="http://schemas.microsoft.com/office/powerpoint/2010/main" val="1076512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 animBg="1"/>
      <p:bldP spid="11" grpId="0"/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323528" y="980728"/>
            <a:ext cx="4206280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74250">
              <a:defRPr/>
            </a:pPr>
            <a:r>
              <a:rPr lang="it-IT" sz="2800" b="1" kern="0" dirty="0" err="1">
                <a:ln w="6350">
                  <a:solidFill>
                    <a:srgbClr val="4F81BD">
                      <a:shade val="43000"/>
                    </a:srgbClr>
                  </a:solidFill>
                </a:ln>
                <a:solidFill>
                  <a:srgbClr val="FFCC00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ea typeface="ＭＳ Ｐゴシック" charset="0"/>
              </a:rPr>
              <a:t>Beneficiaries</a:t>
            </a:r>
            <a:r>
              <a:rPr lang="it-IT" sz="2800" b="1" kern="0" dirty="0">
                <a:ln w="6350">
                  <a:solidFill>
                    <a:srgbClr val="4F81BD">
                      <a:shade val="43000"/>
                    </a:srgbClr>
                  </a:solidFill>
                </a:ln>
                <a:solidFill>
                  <a:srgbClr val="FFCC00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ea typeface="ＭＳ Ｐゴシック" charset="0"/>
              </a:rPr>
              <a:t> - Legal status
</a:t>
            </a:r>
          </a:p>
        </p:txBody>
      </p:sp>
      <p:sp>
        <p:nvSpPr>
          <p:cNvPr id="3" name="Rettangolo 2"/>
          <p:cNvSpPr/>
          <p:nvPr/>
        </p:nvSpPr>
        <p:spPr>
          <a:xfrm>
            <a:off x="0" y="21908"/>
            <a:ext cx="2169184" cy="584775"/>
          </a:xfrm>
          <a:prstGeom prst="rect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it-IT" sz="1600" b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Public </a:t>
            </a:r>
            <a:r>
              <a:rPr lang="it-IT" sz="1600" b="1" dirty="0" err="1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Notice</a:t>
            </a:r>
            <a:r>
              <a:rPr lang="it-IT" sz="1600" b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 n. 3/2022
</a:t>
            </a:r>
            <a:endParaRPr kumimoji="0" lang="it-IT" sz="105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561549" y="2182355"/>
            <a:ext cx="1585913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it-IT" b="1" dirty="0">
                <a:solidFill>
                  <a:srgbClr val="003399"/>
                </a:solidFill>
              </a:rPr>
              <a:t>Public Body 
</a:t>
            </a:r>
            <a:endParaRPr lang="it-IT" b="1" dirty="0">
              <a:solidFill>
                <a:srgbClr val="003399"/>
              </a:solidFill>
              <a:latin typeface="+mn-lt"/>
            </a:endParaRPr>
          </a:p>
        </p:txBody>
      </p:sp>
      <p:sp>
        <p:nvSpPr>
          <p:cNvPr id="5" name="Rettangolo 4"/>
          <p:cNvSpPr/>
          <p:nvPr/>
        </p:nvSpPr>
        <p:spPr>
          <a:xfrm>
            <a:off x="561550" y="3302362"/>
            <a:ext cx="1585913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it-IT" b="1" dirty="0">
                <a:solidFill>
                  <a:srgbClr val="003399"/>
                </a:solidFill>
              </a:rPr>
              <a:t>Private </a:t>
            </a:r>
            <a:r>
              <a:rPr lang="it-IT" b="1" dirty="0" err="1">
                <a:solidFill>
                  <a:srgbClr val="003399"/>
                </a:solidFill>
              </a:rPr>
              <a:t>entity</a:t>
            </a:r>
            <a:r>
              <a:rPr lang="it-IT" b="1" dirty="0">
                <a:solidFill>
                  <a:srgbClr val="003399"/>
                </a:solidFill>
              </a:rPr>
              <a:t>
</a:t>
            </a:r>
            <a:endParaRPr lang="it-IT" b="1" dirty="0">
              <a:solidFill>
                <a:srgbClr val="003399"/>
              </a:solidFill>
              <a:latin typeface="+mn-lt"/>
            </a:endParaRPr>
          </a:p>
        </p:txBody>
      </p:sp>
      <p:sp>
        <p:nvSpPr>
          <p:cNvPr id="6" name="Rettangolo 5"/>
          <p:cNvSpPr/>
          <p:nvPr/>
        </p:nvSpPr>
        <p:spPr>
          <a:xfrm>
            <a:off x="556361" y="4637557"/>
            <a:ext cx="1591101" cy="120032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US" b="1" dirty="0">
                <a:solidFill>
                  <a:srgbClr val="003399"/>
                </a:solidFill>
              </a:rPr>
              <a:t>Bodies governed by public law
</a:t>
            </a:r>
            <a:endParaRPr lang="it-IT" b="1" dirty="0">
              <a:solidFill>
                <a:srgbClr val="003399"/>
              </a:solidFill>
              <a:latin typeface="+mn-lt"/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2476500" y="3302362"/>
            <a:ext cx="722689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3399"/>
                </a:solidFill>
              </a:rPr>
              <a:t>Bodies, including non-profit-making bodies, provided that they have legal personality
</a:t>
            </a:r>
            <a:endParaRPr lang="it-IT" dirty="0">
              <a:solidFill>
                <a:srgbClr val="003399"/>
              </a:solidFill>
            </a:endParaRPr>
          </a:p>
        </p:txBody>
      </p:sp>
      <p:sp>
        <p:nvSpPr>
          <p:cNvPr id="8" name="Rettangolo 7"/>
          <p:cNvSpPr/>
          <p:nvPr/>
        </p:nvSpPr>
        <p:spPr>
          <a:xfrm>
            <a:off x="2476500" y="2043855"/>
            <a:ext cx="744854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>
                <a:solidFill>
                  <a:srgbClr val="003399"/>
                </a:solidFill>
              </a:rPr>
              <a:t>The State, the regional or local authorities referred to in the definition of Art. 2.1 of Directive 2014/24/EU of the European Parliament and of the Council of 26/02/2014
</a:t>
            </a:r>
            <a:endParaRPr lang="it-IT" dirty="0">
              <a:solidFill>
                <a:srgbClr val="003399"/>
              </a:solidFill>
            </a:endParaRPr>
          </a:p>
        </p:txBody>
      </p:sp>
      <p:sp>
        <p:nvSpPr>
          <p:cNvPr id="9" name="Rettangolo 8"/>
          <p:cNvSpPr/>
          <p:nvPr/>
        </p:nvSpPr>
        <p:spPr>
          <a:xfrm>
            <a:off x="2476501" y="3874955"/>
            <a:ext cx="8212137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3399"/>
                </a:solidFill>
              </a:rPr>
              <a:t>Organisms that have all the following characteristics, referred to in Art. 2.4 of Directive 2014/24/EU :</a:t>
            </a:r>
          </a:p>
          <a:p>
            <a:r>
              <a:rPr lang="en-US" dirty="0">
                <a:solidFill>
                  <a:srgbClr val="003399"/>
                </a:solidFill>
              </a:rPr>
              <a:t>a)they are established for the specific purpose of meeting needs in the general interest, not having an industrial or commercial character;</a:t>
            </a:r>
          </a:p>
          <a:p>
            <a:r>
              <a:rPr lang="en-US" dirty="0">
                <a:solidFill>
                  <a:srgbClr val="003399"/>
                </a:solidFill>
              </a:rPr>
              <a:t>(b) they have legal personality; and</a:t>
            </a:r>
          </a:p>
          <a:p>
            <a:r>
              <a:rPr lang="en-US" dirty="0">
                <a:solidFill>
                  <a:srgbClr val="003399"/>
                </a:solidFill>
              </a:rPr>
              <a:t>(c)they are financed, for the most part, by the State, regional or local authorities, or by other bodies governed by public law; or are subject to management supervision by those authorities or bodies; or have an administrative, managerial or supervisory board, more than half of whose members are appointed by the State, regional or local authorities, or by other bodies governed by public law; 
</a:t>
            </a:r>
            <a:endParaRPr lang="it-IT" dirty="0">
              <a:solidFill>
                <a:srgbClr val="00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5460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6" grpId="0" animBg="1"/>
      <p:bldP spid="7" grpId="0"/>
      <p:bldP spid="8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tangolo 4"/>
          <p:cNvSpPr/>
          <p:nvPr/>
        </p:nvSpPr>
        <p:spPr>
          <a:xfrm>
            <a:off x="0" y="21908"/>
            <a:ext cx="1616853" cy="584775"/>
          </a:xfrm>
          <a:prstGeom prst="rect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it-IT" sz="1600" b="1" dirty="0" err="1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Selection</a:t>
            </a:r>
            <a:r>
              <a:rPr lang="it-IT" sz="1600" b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 </a:t>
            </a:r>
            <a:r>
              <a:rPr lang="it-IT" sz="1600" b="1" dirty="0" err="1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criteria</a:t>
            </a:r>
            <a:r>
              <a:rPr lang="it-IT" sz="1600" b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
</a:t>
            </a:r>
          </a:p>
        </p:txBody>
      </p:sp>
      <p:sp>
        <p:nvSpPr>
          <p:cNvPr id="6" name="Rettangolo 5"/>
          <p:cNvSpPr/>
          <p:nvPr/>
        </p:nvSpPr>
        <p:spPr>
          <a:xfrm>
            <a:off x="323528" y="980728"/>
            <a:ext cx="3133871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74250">
              <a:defRPr/>
            </a:pPr>
            <a:r>
              <a:rPr lang="it-IT" sz="3200" b="1" kern="0" dirty="0" err="1">
                <a:ln w="6350">
                  <a:solidFill>
                    <a:srgbClr val="4F81BD">
                      <a:shade val="43000"/>
                    </a:srgbClr>
                  </a:solidFill>
                </a:ln>
                <a:solidFill>
                  <a:srgbClr val="FFCC00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ea typeface="ＭＳ Ｐゴシック" charset="0"/>
              </a:rPr>
              <a:t>Selection</a:t>
            </a:r>
            <a:r>
              <a:rPr lang="it-IT" sz="3200" b="1" kern="0" dirty="0">
                <a:ln w="6350">
                  <a:solidFill>
                    <a:srgbClr val="4F81BD">
                      <a:shade val="43000"/>
                    </a:srgbClr>
                  </a:solidFill>
                </a:ln>
                <a:solidFill>
                  <a:srgbClr val="FFCC00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ea typeface="ＭＳ Ｐゴシック" charset="0"/>
              </a:rPr>
              <a:t> </a:t>
            </a:r>
            <a:r>
              <a:rPr lang="it-IT" sz="3200" b="1" kern="0" dirty="0" err="1">
                <a:ln w="6350">
                  <a:solidFill>
                    <a:srgbClr val="4F81BD">
                      <a:shade val="43000"/>
                    </a:srgbClr>
                  </a:solidFill>
                </a:ln>
                <a:solidFill>
                  <a:srgbClr val="FFCC00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ea typeface="ＭＳ Ｐゴシック" charset="0"/>
              </a:rPr>
              <a:t>criteria</a:t>
            </a:r>
            <a:r>
              <a:rPr lang="it-IT" sz="3200" b="1" kern="0" dirty="0">
                <a:ln w="6350">
                  <a:solidFill>
                    <a:srgbClr val="4F81BD">
                      <a:shade val="43000"/>
                    </a:srgbClr>
                  </a:solidFill>
                </a:ln>
                <a:solidFill>
                  <a:srgbClr val="FFCC00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ea typeface="ＭＳ Ｐゴシック" charset="0"/>
              </a:rPr>
              <a:t>
</a:t>
            </a:r>
          </a:p>
        </p:txBody>
      </p:sp>
      <p:sp>
        <p:nvSpPr>
          <p:cNvPr id="9" name="CasellaDiTesto 8"/>
          <p:cNvSpPr txBox="1"/>
          <p:nvPr/>
        </p:nvSpPr>
        <p:spPr>
          <a:xfrm>
            <a:off x="323528" y="2238196"/>
            <a:ext cx="6648772" cy="17697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0" lvl="0" indent="-514350" algn="just">
              <a:spcAft>
                <a:spcPts val="3000"/>
              </a:spcAft>
              <a:buFont typeface="+mj-lt"/>
              <a:buAutoNum type="arabicPeriod"/>
            </a:pPr>
            <a:r>
              <a:rPr lang="it-IT" sz="2800" b="1" i="1" dirty="0" err="1">
                <a:solidFill>
                  <a:srgbClr val="003399"/>
                </a:solidFill>
              </a:rPr>
              <a:t>Formal</a:t>
            </a:r>
            <a:r>
              <a:rPr lang="it-IT" sz="2800" b="1" i="1" dirty="0">
                <a:solidFill>
                  <a:srgbClr val="003399"/>
                </a:solidFill>
              </a:rPr>
              <a:t> </a:t>
            </a:r>
            <a:r>
              <a:rPr lang="it-IT" sz="2800" b="1" i="1" dirty="0" err="1">
                <a:solidFill>
                  <a:srgbClr val="003399"/>
                </a:solidFill>
              </a:rPr>
              <a:t>eligibility</a:t>
            </a:r>
            <a:r>
              <a:rPr lang="it-IT" sz="2800" b="1" i="1" dirty="0">
                <a:solidFill>
                  <a:srgbClr val="003399"/>
                </a:solidFill>
              </a:rPr>
              <a:t> requirements
</a:t>
            </a:r>
            <a:r>
              <a:rPr lang="en-US" sz="2800" b="1" i="1" dirty="0">
                <a:solidFill>
                  <a:srgbClr val="003399"/>
                </a:solidFill>
              </a:rPr>
              <a:t>Quality assessment of the project proposals</a:t>
            </a:r>
            <a:endParaRPr lang="it-IT" sz="2800" dirty="0">
              <a:solidFill>
                <a:srgbClr val="003399"/>
              </a:solidFill>
            </a:endParaRPr>
          </a:p>
        </p:txBody>
      </p:sp>
      <p:sp>
        <p:nvSpPr>
          <p:cNvPr id="12" name="Rettangolo 11"/>
          <p:cNvSpPr/>
          <p:nvPr/>
        </p:nvSpPr>
        <p:spPr>
          <a:xfrm>
            <a:off x="7228556" y="2351204"/>
            <a:ext cx="1122250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it-IT" b="1" dirty="0">
                <a:solidFill>
                  <a:srgbClr val="003399"/>
                </a:solidFill>
              </a:rPr>
              <a:t>ON/OFF</a:t>
            </a:r>
          </a:p>
        </p:txBody>
      </p:sp>
      <p:sp>
        <p:nvSpPr>
          <p:cNvPr id="13" name="Rettangolo 12"/>
          <p:cNvSpPr/>
          <p:nvPr/>
        </p:nvSpPr>
        <p:spPr>
          <a:xfrm>
            <a:off x="7228556" y="3392604"/>
            <a:ext cx="1122250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it-IT" b="1" dirty="0" err="1">
                <a:solidFill>
                  <a:srgbClr val="003399"/>
                </a:solidFill>
              </a:rPr>
              <a:t>Max</a:t>
            </a:r>
            <a:r>
              <a:rPr lang="it-IT" b="1" dirty="0">
                <a:solidFill>
                  <a:srgbClr val="003399"/>
                </a:solidFill>
              </a:rPr>
              <a:t> 200 </a:t>
            </a:r>
          </a:p>
        </p:txBody>
      </p:sp>
      <p:sp>
        <p:nvSpPr>
          <p:cNvPr id="16" name="Rettangolo 15"/>
          <p:cNvSpPr/>
          <p:nvPr/>
        </p:nvSpPr>
        <p:spPr>
          <a:xfrm>
            <a:off x="713740" y="4961244"/>
            <a:ext cx="2440940" cy="9233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dirty="0">
                <a:solidFill>
                  <a:srgbClr val="003399"/>
                </a:solidFill>
              </a:rPr>
              <a:t>The minimum score refers to:
</a:t>
            </a:r>
            <a:endParaRPr lang="it-IT" dirty="0">
              <a:solidFill>
                <a:srgbClr val="003399"/>
              </a:solidFill>
            </a:endParaRPr>
          </a:p>
        </p:txBody>
      </p:sp>
      <p:sp>
        <p:nvSpPr>
          <p:cNvPr id="17" name="Rettangolo 16"/>
          <p:cNvSpPr/>
          <p:nvPr/>
        </p:nvSpPr>
        <p:spPr>
          <a:xfrm>
            <a:off x="4601930" y="4192367"/>
            <a:ext cx="3760362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GB" b="1" dirty="0">
                <a:solidFill>
                  <a:srgbClr val="003399"/>
                </a:solidFill>
              </a:rPr>
              <a:t>20</a:t>
            </a:r>
            <a:r>
              <a:rPr lang="en-GB" dirty="0">
                <a:solidFill>
                  <a:srgbClr val="003399"/>
                </a:solidFill>
              </a:rPr>
              <a:t> Appropriateness of capitalisation</a:t>
            </a:r>
            <a:endParaRPr lang="it-IT" dirty="0">
              <a:solidFill>
                <a:srgbClr val="003399"/>
              </a:solidFill>
            </a:endParaRPr>
          </a:p>
        </p:txBody>
      </p:sp>
      <p:sp>
        <p:nvSpPr>
          <p:cNvPr id="18" name="Rettangolo 17"/>
          <p:cNvSpPr/>
          <p:nvPr/>
        </p:nvSpPr>
        <p:spPr>
          <a:xfrm>
            <a:off x="4590442" y="4961244"/>
            <a:ext cx="3760364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it-IT" b="1" dirty="0">
                <a:solidFill>
                  <a:srgbClr val="003399"/>
                </a:solidFill>
              </a:rPr>
              <a:t>20 </a:t>
            </a:r>
            <a:r>
              <a:rPr lang="it-IT" dirty="0" err="1">
                <a:solidFill>
                  <a:srgbClr val="003399"/>
                </a:solidFill>
              </a:rPr>
              <a:t>Effectiveness</a:t>
            </a:r>
            <a:r>
              <a:rPr lang="it-IT" dirty="0">
                <a:solidFill>
                  <a:srgbClr val="003399"/>
                </a:solidFill>
              </a:rPr>
              <a:t> of </a:t>
            </a:r>
            <a:r>
              <a:rPr lang="it-IT" dirty="0" err="1">
                <a:solidFill>
                  <a:srgbClr val="003399"/>
                </a:solidFill>
              </a:rPr>
              <a:t>capitalization</a:t>
            </a:r>
            <a:endParaRPr lang="it-IT" sz="1400" dirty="0">
              <a:solidFill>
                <a:srgbClr val="003399"/>
              </a:solidFill>
            </a:endParaRPr>
          </a:p>
        </p:txBody>
      </p:sp>
      <p:sp>
        <p:nvSpPr>
          <p:cNvPr id="19" name="Rettangolo 18"/>
          <p:cNvSpPr/>
          <p:nvPr/>
        </p:nvSpPr>
        <p:spPr>
          <a:xfrm>
            <a:off x="4590442" y="5608170"/>
            <a:ext cx="3771850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it-IT" b="1" dirty="0">
                <a:solidFill>
                  <a:srgbClr val="003399"/>
                </a:solidFill>
              </a:rPr>
              <a:t>20 </a:t>
            </a:r>
            <a:r>
              <a:rPr lang="en-US" dirty="0">
                <a:solidFill>
                  <a:srgbClr val="003399"/>
                </a:solidFill>
              </a:rPr>
              <a:t>Cross-border size and character of </a:t>
            </a:r>
            <a:r>
              <a:rPr lang="en-US" dirty="0" err="1">
                <a:solidFill>
                  <a:srgbClr val="003399"/>
                </a:solidFill>
              </a:rPr>
              <a:t>capitalisation</a:t>
            </a:r>
            <a:r>
              <a:rPr lang="en-US" dirty="0">
                <a:solidFill>
                  <a:srgbClr val="003399"/>
                </a:solidFill>
              </a:rPr>
              <a:t> actions</a:t>
            </a:r>
            <a:endParaRPr lang="it-IT" sz="1400" dirty="0">
              <a:solidFill>
                <a:srgbClr val="003399"/>
              </a:solidFill>
            </a:endParaRPr>
          </a:p>
        </p:txBody>
      </p:sp>
      <p:sp>
        <p:nvSpPr>
          <p:cNvPr id="3" name="Parentesi graffa aperta 2"/>
          <p:cNvSpPr/>
          <p:nvPr/>
        </p:nvSpPr>
        <p:spPr>
          <a:xfrm>
            <a:off x="3520440" y="4377033"/>
            <a:ext cx="533400" cy="2023767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04804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2" grpId="0" animBg="1"/>
      <p:bldP spid="13" grpId="0" animBg="1"/>
      <p:bldP spid="16" grpId="0" animBg="1"/>
      <p:bldP spid="17" grpId="0" animBg="1"/>
      <p:bldP spid="18" grpId="0" animBg="1"/>
      <p:bldP spid="19" grpId="0" animBg="1"/>
      <p:bldP spid="3" grpId="0" animBg="1"/>
    </p:bld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2499</TotalTime>
  <Words>3115</Words>
  <Application>Microsoft Office PowerPoint</Application>
  <PresentationFormat>Personalizzato</PresentationFormat>
  <Paragraphs>391</Paragraphs>
  <Slides>26</Slides>
  <Notes>6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26</vt:i4>
      </vt:variant>
    </vt:vector>
  </HeadingPairs>
  <TitlesOfParts>
    <vt:vector size="32" baseType="lpstr">
      <vt:lpstr>Arial</vt:lpstr>
      <vt:lpstr>Calibri</vt:lpstr>
      <vt:lpstr>Cambria</vt:lpstr>
      <vt:lpstr>Open Sans</vt:lpstr>
      <vt:lpstr>Wingdings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Application Form – Word Section
</vt:lpstr>
      <vt:lpstr>Focus – Annex C (State Aid Declaration)
</vt:lpstr>
      <vt:lpstr>THANK YOU FOR YOUR ATTENTION
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Monica</dc:creator>
  <cp:lastModifiedBy>antonella madonia</cp:lastModifiedBy>
  <cp:revision>130</cp:revision>
  <cp:lastPrinted>2016-09-30T07:26:55Z</cp:lastPrinted>
  <dcterms:created xsi:type="dcterms:W3CDTF">2016-07-05T07:23:23Z</dcterms:created>
  <dcterms:modified xsi:type="dcterms:W3CDTF">2022-08-04T07:21:28Z</dcterms:modified>
</cp:coreProperties>
</file>