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08" r:id="rId2"/>
  </p:sldMasterIdLst>
  <p:notesMasterIdLst>
    <p:notesMasterId r:id="rId48"/>
  </p:notesMasterIdLst>
  <p:sldIdLst>
    <p:sldId id="350" r:id="rId3"/>
    <p:sldId id="257" r:id="rId4"/>
    <p:sldId id="269" r:id="rId5"/>
    <p:sldId id="270" r:id="rId6"/>
    <p:sldId id="330" r:id="rId7"/>
    <p:sldId id="331" r:id="rId8"/>
    <p:sldId id="258" r:id="rId9"/>
    <p:sldId id="271" r:id="rId10"/>
    <p:sldId id="259" r:id="rId11"/>
    <p:sldId id="260" r:id="rId12"/>
    <p:sldId id="261" r:id="rId13"/>
    <p:sldId id="262" r:id="rId14"/>
    <p:sldId id="264" r:id="rId15"/>
    <p:sldId id="265" r:id="rId16"/>
    <p:sldId id="263" r:id="rId17"/>
    <p:sldId id="267" r:id="rId18"/>
    <p:sldId id="302" r:id="rId19"/>
    <p:sldId id="303" r:id="rId20"/>
    <p:sldId id="304" r:id="rId21"/>
    <p:sldId id="305" r:id="rId22"/>
    <p:sldId id="306" r:id="rId23"/>
    <p:sldId id="308" r:id="rId24"/>
    <p:sldId id="268" r:id="rId25"/>
    <p:sldId id="299" r:id="rId26"/>
    <p:sldId id="279" r:id="rId27"/>
    <p:sldId id="332" r:id="rId28"/>
    <p:sldId id="333" r:id="rId29"/>
    <p:sldId id="334" r:id="rId30"/>
    <p:sldId id="335" r:id="rId31"/>
    <p:sldId id="336" r:id="rId32"/>
    <p:sldId id="337" r:id="rId33"/>
    <p:sldId id="351" r:id="rId34"/>
    <p:sldId id="338" r:id="rId35"/>
    <p:sldId id="339" r:id="rId36"/>
    <p:sldId id="272" r:id="rId37"/>
    <p:sldId id="349" r:id="rId38"/>
    <p:sldId id="340" r:id="rId39"/>
    <p:sldId id="341" r:id="rId40"/>
    <p:sldId id="342" r:id="rId41"/>
    <p:sldId id="343" r:id="rId42"/>
    <p:sldId id="344" r:id="rId43"/>
    <p:sldId id="345" r:id="rId44"/>
    <p:sldId id="346" r:id="rId45"/>
    <p:sldId id="347" r:id="rId46"/>
    <p:sldId id="301" r:id="rId47"/>
  </p:sldIdLst>
  <p:sldSz cx="9144000" cy="6858000" type="screen4x3"/>
  <p:notesSz cx="6858000" cy="9144000"/>
  <p:defaultTextStyle>
    <a:defPPr>
      <a:defRPr lang="it-IT"/>
    </a:defPPr>
    <a:lvl1pPr marL="0" algn="l" defTabSz="91428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44" algn="l" defTabSz="91428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87" algn="l" defTabSz="91428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31" algn="l" defTabSz="91428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74" algn="l" defTabSz="91428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17" algn="l" defTabSz="91428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861" algn="l" defTabSz="91428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04" algn="l" defTabSz="91428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148" algn="l" defTabSz="91428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zione predefinita" id="{21BC3C6D-3640-4DB3-8F8A-9C687DEC68D7}">
          <p14:sldIdLst>
            <p14:sldId id="350"/>
            <p14:sldId id="257"/>
            <p14:sldId id="269"/>
            <p14:sldId id="270"/>
            <p14:sldId id="330"/>
            <p14:sldId id="331"/>
            <p14:sldId id="258"/>
            <p14:sldId id="271"/>
            <p14:sldId id="259"/>
            <p14:sldId id="260"/>
            <p14:sldId id="261"/>
            <p14:sldId id="262"/>
            <p14:sldId id="264"/>
            <p14:sldId id="265"/>
            <p14:sldId id="263"/>
            <p14:sldId id="267"/>
            <p14:sldId id="302"/>
            <p14:sldId id="303"/>
            <p14:sldId id="304"/>
            <p14:sldId id="305"/>
            <p14:sldId id="306"/>
            <p14:sldId id="308"/>
            <p14:sldId id="268"/>
            <p14:sldId id="299"/>
            <p14:sldId id="279"/>
            <p14:sldId id="332"/>
            <p14:sldId id="333"/>
            <p14:sldId id="334"/>
            <p14:sldId id="335"/>
            <p14:sldId id="336"/>
            <p14:sldId id="337"/>
            <p14:sldId id="351"/>
            <p14:sldId id="338"/>
            <p14:sldId id="339"/>
            <p14:sldId id="272"/>
            <p14:sldId id="349"/>
            <p14:sldId id="340"/>
            <p14:sldId id="341"/>
            <p14:sldId id="342"/>
            <p14:sldId id="343"/>
            <p14:sldId id="344"/>
            <p14:sldId id="345"/>
            <p14:sldId id="346"/>
            <p14:sldId id="347"/>
            <p14:sldId id="30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C222"/>
    <a:srgbClr val="EA6647"/>
    <a:srgbClr val="E34063"/>
    <a:srgbClr val="FF00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7771" autoAdjust="0"/>
    <p:restoredTop sz="93250" autoAdjust="0"/>
  </p:normalViewPr>
  <p:slideViewPr>
    <p:cSldViewPr>
      <p:cViewPr varScale="1">
        <p:scale>
          <a:sx n="68" d="100"/>
          <a:sy n="68" d="100"/>
        </p:scale>
        <p:origin x="702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6372"/>
    </p:cViewPr>
  </p:sorterViewPr>
  <p:notesViewPr>
    <p:cSldViewPr>
      <p:cViewPr varScale="1">
        <p:scale>
          <a:sx n="51" d="100"/>
          <a:sy n="51" d="100"/>
        </p:scale>
        <p:origin x="-2688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51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4F1558D-4795-456F-A502-D1FF859AA0D9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0"/>
      <dgm:spPr/>
    </dgm:pt>
    <dgm:pt modelId="{C39CA114-0DC1-46C2-B2E9-44164A5D866D}">
      <dgm:prSet phldrT="[Testo]" phldr="1"/>
      <dgm:spPr/>
      <dgm:t>
        <a:bodyPr/>
        <a:lstStyle/>
        <a:p>
          <a:endParaRPr lang="it-IT"/>
        </a:p>
      </dgm:t>
    </dgm:pt>
    <dgm:pt modelId="{1FFFC379-8836-4BB7-9884-EEECDAF258D9}" type="parTrans" cxnId="{8FC203D0-BE2A-4C17-BBBA-F7B66996DC79}">
      <dgm:prSet/>
      <dgm:spPr/>
      <dgm:t>
        <a:bodyPr/>
        <a:lstStyle/>
        <a:p>
          <a:endParaRPr lang="it-IT"/>
        </a:p>
      </dgm:t>
    </dgm:pt>
    <dgm:pt modelId="{8378B809-CA8D-44BA-89E2-5E9258BA456B}" type="sibTrans" cxnId="{8FC203D0-BE2A-4C17-BBBA-F7B66996DC79}">
      <dgm:prSet/>
      <dgm:spPr/>
      <dgm:t>
        <a:bodyPr/>
        <a:lstStyle/>
        <a:p>
          <a:endParaRPr lang="it-IT"/>
        </a:p>
      </dgm:t>
    </dgm:pt>
    <dgm:pt modelId="{8271968C-BD2E-4C12-BF99-115136648D83}">
      <dgm:prSet phldrT="[Testo]" phldr="1"/>
      <dgm:spPr/>
      <dgm:t>
        <a:bodyPr/>
        <a:lstStyle/>
        <a:p>
          <a:endParaRPr lang="it-IT"/>
        </a:p>
      </dgm:t>
    </dgm:pt>
    <dgm:pt modelId="{16774A72-7AF2-4157-AE1D-74EE085E881C}" type="parTrans" cxnId="{8E545618-A5AE-4464-9AEF-4F6C430E28F7}">
      <dgm:prSet/>
      <dgm:spPr/>
      <dgm:t>
        <a:bodyPr/>
        <a:lstStyle/>
        <a:p>
          <a:endParaRPr lang="it-IT"/>
        </a:p>
      </dgm:t>
    </dgm:pt>
    <dgm:pt modelId="{0D591D24-A594-40D3-9292-8034004FE1FE}" type="sibTrans" cxnId="{8E545618-A5AE-4464-9AEF-4F6C430E28F7}">
      <dgm:prSet/>
      <dgm:spPr/>
      <dgm:t>
        <a:bodyPr/>
        <a:lstStyle/>
        <a:p>
          <a:endParaRPr lang="it-IT"/>
        </a:p>
      </dgm:t>
    </dgm:pt>
    <dgm:pt modelId="{248EC1BE-33C6-461E-B68F-FCDD4D359903}">
      <dgm:prSet phldrT="[Testo]" phldr="1"/>
      <dgm:spPr/>
      <dgm:t>
        <a:bodyPr/>
        <a:lstStyle/>
        <a:p>
          <a:endParaRPr lang="it-IT"/>
        </a:p>
      </dgm:t>
    </dgm:pt>
    <dgm:pt modelId="{9429D51E-EF9D-4600-ADFB-1DF49ED0C82F}" type="parTrans" cxnId="{5D8F92CE-897E-4F66-9120-C2B8185536C8}">
      <dgm:prSet/>
      <dgm:spPr/>
      <dgm:t>
        <a:bodyPr/>
        <a:lstStyle/>
        <a:p>
          <a:endParaRPr lang="it-IT"/>
        </a:p>
      </dgm:t>
    </dgm:pt>
    <dgm:pt modelId="{7A24C831-955F-4978-92BC-6EC66D43C5C3}" type="sibTrans" cxnId="{5D8F92CE-897E-4F66-9120-C2B8185536C8}">
      <dgm:prSet/>
      <dgm:spPr/>
      <dgm:t>
        <a:bodyPr/>
        <a:lstStyle/>
        <a:p>
          <a:endParaRPr lang="it-IT"/>
        </a:p>
      </dgm:t>
    </dgm:pt>
    <dgm:pt modelId="{D24F778C-30DF-4275-BD4E-293737684E95}" type="pres">
      <dgm:prSet presAssocID="{74F1558D-4795-456F-A502-D1FF859AA0D9}" presName="linearFlow" presStyleCnt="0">
        <dgm:presLayoutVars>
          <dgm:dir/>
          <dgm:resizeHandles val="exact"/>
        </dgm:presLayoutVars>
      </dgm:prSet>
      <dgm:spPr/>
    </dgm:pt>
    <dgm:pt modelId="{3FA5DC28-5CD5-4EA0-90FD-E5021A1FA44D}" type="pres">
      <dgm:prSet presAssocID="{C39CA114-0DC1-46C2-B2E9-44164A5D866D}" presName="composite" presStyleCnt="0"/>
      <dgm:spPr/>
    </dgm:pt>
    <dgm:pt modelId="{41118A74-EE7C-4770-85BD-1B96DDE68900}" type="pres">
      <dgm:prSet presAssocID="{C39CA114-0DC1-46C2-B2E9-44164A5D866D}" presName="imgShp" presStyleLbl="fgImgPlace1" presStyleIdx="0" presStyleCnt="3"/>
      <dgm:spPr/>
    </dgm:pt>
    <dgm:pt modelId="{7521CC02-19DC-454C-9A97-125ABA0007FF}" type="pres">
      <dgm:prSet presAssocID="{C39CA114-0DC1-46C2-B2E9-44164A5D866D}" presName="txShp" presStyleLbl="node1" presStyleIdx="0" presStyleCnt="3">
        <dgm:presLayoutVars>
          <dgm:bulletEnabled val="1"/>
        </dgm:presLayoutVars>
      </dgm:prSet>
      <dgm:spPr/>
    </dgm:pt>
    <dgm:pt modelId="{62C3907A-DD5D-449E-8721-8099B6D8812D}" type="pres">
      <dgm:prSet presAssocID="{8378B809-CA8D-44BA-89E2-5E9258BA456B}" presName="spacing" presStyleCnt="0"/>
      <dgm:spPr/>
    </dgm:pt>
    <dgm:pt modelId="{029A7497-5E3E-4BC4-B3B1-FDF8EB288C13}" type="pres">
      <dgm:prSet presAssocID="{8271968C-BD2E-4C12-BF99-115136648D83}" presName="composite" presStyleCnt="0"/>
      <dgm:spPr/>
    </dgm:pt>
    <dgm:pt modelId="{3A82DEDD-C1CE-4470-B991-38D86AA46485}" type="pres">
      <dgm:prSet presAssocID="{8271968C-BD2E-4C12-BF99-115136648D83}" presName="imgShp" presStyleLbl="fgImgPlace1" presStyleIdx="1" presStyleCnt="3"/>
      <dgm:spPr/>
    </dgm:pt>
    <dgm:pt modelId="{8739D5AE-A360-448B-9CBB-573C6D581385}" type="pres">
      <dgm:prSet presAssocID="{8271968C-BD2E-4C12-BF99-115136648D83}" presName="txShp" presStyleLbl="node1" presStyleIdx="1" presStyleCnt="3">
        <dgm:presLayoutVars>
          <dgm:bulletEnabled val="1"/>
        </dgm:presLayoutVars>
      </dgm:prSet>
      <dgm:spPr/>
    </dgm:pt>
    <dgm:pt modelId="{19C4D379-02F6-4068-9F4B-EB9B043ECDEA}" type="pres">
      <dgm:prSet presAssocID="{0D591D24-A594-40D3-9292-8034004FE1FE}" presName="spacing" presStyleCnt="0"/>
      <dgm:spPr/>
    </dgm:pt>
    <dgm:pt modelId="{0EF1364D-5C68-4CA3-9E6C-D804D82EE6E8}" type="pres">
      <dgm:prSet presAssocID="{248EC1BE-33C6-461E-B68F-FCDD4D359903}" presName="composite" presStyleCnt="0"/>
      <dgm:spPr/>
    </dgm:pt>
    <dgm:pt modelId="{4654635E-3AA6-452F-BE98-B5805CA77C36}" type="pres">
      <dgm:prSet presAssocID="{248EC1BE-33C6-461E-B68F-FCDD4D359903}" presName="imgShp" presStyleLbl="fgImgPlace1" presStyleIdx="2" presStyleCnt="3"/>
      <dgm:spPr/>
    </dgm:pt>
    <dgm:pt modelId="{422210CD-CBCC-471B-B758-75A29621F7C0}" type="pres">
      <dgm:prSet presAssocID="{248EC1BE-33C6-461E-B68F-FCDD4D359903}" presName="txShp" presStyleLbl="node1" presStyleIdx="2" presStyleCnt="3">
        <dgm:presLayoutVars>
          <dgm:bulletEnabled val="1"/>
        </dgm:presLayoutVars>
      </dgm:prSet>
      <dgm:spPr/>
    </dgm:pt>
  </dgm:ptLst>
  <dgm:cxnLst>
    <dgm:cxn modelId="{8E545618-A5AE-4464-9AEF-4F6C430E28F7}" srcId="{74F1558D-4795-456F-A502-D1FF859AA0D9}" destId="{8271968C-BD2E-4C12-BF99-115136648D83}" srcOrd="1" destOrd="0" parTransId="{16774A72-7AF2-4157-AE1D-74EE085E881C}" sibTransId="{0D591D24-A594-40D3-9292-8034004FE1FE}"/>
    <dgm:cxn modelId="{75FA627F-8EB9-49C6-835C-B25C67447D0F}" type="presOf" srcId="{8271968C-BD2E-4C12-BF99-115136648D83}" destId="{8739D5AE-A360-448B-9CBB-573C6D581385}" srcOrd="0" destOrd="0" presId="urn:microsoft.com/office/officeart/2005/8/layout/vList3"/>
    <dgm:cxn modelId="{52B39EB4-F07B-4546-AA7B-E83F0B02B5BC}" type="presOf" srcId="{C39CA114-0DC1-46C2-B2E9-44164A5D866D}" destId="{7521CC02-19DC-454C-9A97-125ABA0007FF}" srcOrd="0" destOrd="0" presId="urn:microsoft.com/office/officeart/2005/8/layout/vList3"/>
    <dgm:cxn modelId="{39A40DC7-90A4-451B-961A-78B3CFD5B610}" type="presOf" srcId="{248EC1BE-33C6-461E-B68F-FCDD4D359903}" destId="{422210CD-CBCC-471B-B758-75A29621F7C0}" srcOrd="0" destOrd="0" presId="urn:microsoft.com/office/officeart/2005/8/layout/vList3"/>
    <dgm:cxn modelId="{5D8F92CE-897E-4F66-9120-C2B8185536C8}" srcId="{74F1558D-4795-456F-A502-D1FF859AA0D9}" destId="{248EC1BE-33C6-461E-B68F-FCDD4D359903}" srcOrd="2" destOrd="0" parTransId="{9429D51E-EF9D-4600-ADFB-1DF49ED0C82F}" sibTransId="{7A24C831-955F-4978-92BC-6EC66D43C5C3}"/>
    <dgm:cxn modelId="{8FC203D0-BE2A-4C17-BBBA-F7B66996DC79}" srcId="{74F1558D-4795-456F-A502-D1FF859AA0D9}" destId="{C39CA114-0DC1-46C2-B2E9-44164A5D866D}" srcOrd="0" destOrd="0" parTransId="{1FFFC379-8836-4BB7-9884-EEECDAF258D9}" sibTransId="{8378B809-CA8D-44BA-89E2-5E9258BA456B}"/>
    <dgm:cxn modelId="{27A128E2-1B79-44AE-B093-2E3B3C674713}" type="presOf" srcId="{74F1558D-4795-456F-A502-D1FF859AA0D9}" destId="{D24F778C-30DF-4275-BD4E-293737684E95}" srcOrd="0" destOrd="0" presId="urn:microsoft.com/office/officeart/2005/8/layout/vList3"/>
    <dgm:cxn modelId="{0CB06943-04DF-43BF-AF78-331DF61F2217}" type="presParOf" srcId="{D24F778C-30DF-4275-BD4E-293737684E95}" destId="{3FA5DC28-5CD5-4EA0-90FD-E5021A1FA44D}" srcOrd="0" destOrd="0" presId="urn:microsoft.com/office/officeart/2005/8/layout/vList3"/>
    <dgm:cxn modelId="{0722AA09-1899-4985-A894-C9747825A546}" type="presParOf" srcId="{3FA5DC28-5CD5-4EA0-90FD-E5021A1FA44D}" destId="{41118A74-EE7C-4770-85BD-1B96DDE68900}" srcOrd="0" destOrd="0" presId="urn:microsoft.com/office/officeart/2005/8/layout/vList3"/>
    <dgm:cxn modelId="{1C267CC4-E690-4D0D-B8E9-9D9A51244D5F}" type="presParOf" srcId="{3FA5DC28-5CD5-4EA0-90FD-E5021A1FA44D}" destId="{7521CC02-19DC-454C-9A97-125ABA0007FF}" srcOrd="1" destOrd="0" presId="urn:microsoft.com/office/officeart/2005/8/layout/vList3"/>
    <dgm:cxn modelId="{EC76E581-70DB-4C09-ABA5-0C7CE3D29486}" type="presParOf" srcId="{D24F778C-30DF-4275-BD4E-293737684E95}" destId="{62C3907A-DD5D-449E-8721-8099B6D8812D}" srcOrd="1" destOrd="0" presId="urn:microsoft.com/office/officeart/2005/8/layout/vList3"/>
    <dgm:cxn modelId="{371FB31B-FEDC-4024-8BEE-4CACF4BEF6AA}" type="presParOf" srcId="{D24F778C-30DF-4275-BD4E-293737684E95}" destId="{029A7497-5E3E-4BC4-B3B1-FDF8EB288C13}" srcOrd="2" destOrd="0" presId="urn:microsoft.com/office/officeart/2005/8/layout/vList3"/>
    <dgm:cxn modelId="{571FE1AE-8129-42C4-A24E-214393B02758}" type="presParOf" srcId="{029A7497-5E3E-4BC4-B3B1-FDF8EB288C13}" destId="{3A82DEDD-C1CE-4470-B991-38D86AA46485}" srcOrd="0" destOrd="0" presId="urn:microsoft.com/office/officeart/2005/8/layout/vList3"/>
    <dgm:cxn modelId="{1746FEC8-3A49-4338-8EA4-1099642FEEDE}" type="presParOf" srcId="{029A7497-5E3E-4BC4-B3B1-FDF8EB288C13}" destId="{8739D5AE-A360-448B-9CBB-573C6D581385}" srcOrd="1" destOrd="0" presId="urn:microsoft.com/office/officeart/2005/8/layout/vList3"/>
    <dgm:cxn modelId="{8CDE3E9C-ED82-4B99-90D3-18BCB097A455}" type="presParOf" srcId="{D24F778C-30DF-4275-BD4E-293737684E95}" destId="{19C4D379-02F6-4068-9F4B-EB9B043ECDEA}" srcOrd="3" destOrd="0" presId="urn:microsoft.com/office/officeart/2005/8/layout/vList3"/>
    <dgm:cxn modelId="{27B18139-A689-4763-8C3B-9DEB9053983B}" type="presParOf" srcId="{D24F778C-30DF-4275-BD4E-293737684E95}" destId="{0EF1364D-5C68-4CA3-9E6C-D804D82EE6E8}" srcOrd="4" destOrd="0" presId="urn:microsoft.com/office/officeart/2005/8/layout/vList3"/>
    <dgm:cxn modelId="{ED40B0B9-4A19-4083-9BDF-DD356DE46C1C}" type="presParOf" srcId="{0EF1364D-5C68-4CA3-9E6C-D804D82EE6E8}" destId="{4654635E-3AA6-452F-BE98-B5805CA77C36}" srcOrd="0" destOrd="0" presId="urn:microsoft.com/office/officeart/2005/8/layout/vList3"/>
    <dgm:cxn modelId="{DCEB11A2-05D8-4034-A015-DB469016D73E}" type="presParOf" srcId="{0EF1364D-5C68-4CA3-9E6C-D804D82EE6E8}" destId="{422210CD-CBCC-471B-B758-75A29621F7C0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B37BA1C-F73A-46B0-8671-B0FA2F9D6F29}" type="doc">
      <dgm:prSet loTypeId="urn:microsoft.com/office/officeart/2005/8/layout/chevron1" loCatId="process" qsTypeId="urn:microsoft.com/office/officeart/2005/8/quickstyle/simple1" qsCatId="simple" csTypeId="urn:microsoft.com/office/officeart/2005/8/colors/accent0_1" csCatId="mainScheme" phldr="1"/>
      <dgm:spPr/>
    </dgm:pt>
    <dgm:pt modelId="{E757D42E-296D-4D30-A1CE-BF1CF4522A5A}">
      <dgm:prSet phldrT="[Testo]"/>
      <dgm:spPr>
        <a:solidFill>
          <a:srgbClr val="79D0EF"/>
        </a:solidFill>
      </dgm:spPr>
      <dgm:t>
        <a:bodyPr/>
        <a:lstStyle/>
        <a:p>
          <a:r>
            <a:rPr lang="it-IT" dirty="0">
              <a:solidFill>
                <a:schemeClr val="tx2"/>
              </a:solidFill>
            </a:rPr>
            <a:t>Partner</a:t>
          </a:r>
        </a:p>
      </dgm:t>
    </dgm:pt>
    <dgm:pt modelId="{EC90ECFE-F3B0-4BBB-A123-B023716A6638}" type="parTrans" cxnId="{9491321E-AB05-47C6-A0C2-87B32E869BA7}">
      <dgm:prSet/>
      <dgm:spPr/>
      <dgm:t>
        <a:bodyPr/>
        <a:lstStyle/>
        <a:p>
          <a:endParaRPr lang="it-IT"/>
        </a:p>
      </dgm:t>
    </dgm:pt>
    <dgm:pt modelId="{6B3638EC-F7D7-45A9-86B1-F2E06091B2DC}" type="sibTrans" cxnId="{9491321E-AB05-47C6-A0C2-87B32E869BA7}">
      <dgm:prSet/>
      <dgm:spPr/>
      <dgm:t>
        <a:bodyPr/>
        <a:lstStyle/>
        <a:p>
          <a:endParaRPr lang="it-IT"/>
        </a:p>
      </dgm:t>
    </dgm:pt>
    <dgm:pt modelId="{05D9F649-6C27-49ED-B4EE-6B7309AB371F}">
      <dgm:prSet phldrT="[Testo]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it-IT" dirty="0">
              <a:solidFill>
                <a:schemeClr val="tx2"/>
              </a:solidFill>
            </a:rPr>
            <a:t>Controllore di Primo Livello</a:t>
          </a:r>
        </a:p>
      </dgm:t>
    </dgm:pt>
    <dgm:pt modelId="{47A2214A-1C14-48D4-8F73-058572B25697}" type="parTrans" cxnId="{5B4AF4F2-4D43-49CF-B261-0A53FB4CD108}">
      <dgm:prSet/>
      <dgm:spPr/>
      <dgm:t>
        <a:bodyPr/>
        <a:lstStyle/>
        <a:p>
          <a:endParaRPr lang="it-IT"/>
        </a:p>
      </dgm:t>
    </dgm:pt>
    <dgm:pt modelId="{907AD913-81D8-49A0-AB63-17C80CCA472C}" type="sibTrans" cxnId="{5B4AF4F2-4D43-49CF-B261-0A53FB4CD108}">
      <dgm:prSet/>
      <dgm:spPr/>
      <dgm:t>
        <a:bodyPr/>
        <a:lstStyle/>
        <a:p>
          <a:endParaRPr lang="it-IT"/>
        </a:p>
      </dgm:t>
    </dgm:pt>
    <dgm:pt modelId="{2C476DC6-9BE0-44D6-8583-4E401C12439B}">
      <dgm:prSet phldrT="[Testo]"/>
      <dgm:spPr>
        <a:solidFill>
          <a:srgbClr val="79D0EF"/>
        </a:solidFill>
      </dgm:spPr>
      <dgm:t>
        <a:bodyPr/>
        <a:lstStyle/>
        <a:p>
          <a:r>
            <a:rPr lang="it-IT" dirty="0">
              <a:solidFill>
                <a:schemeClr val="tx2"/>
              </a:solidFill>
            </a:rPr>
            <a:t>Partner</a:t>
          </a:r>
        </a:p>
      </dgm:t>
    </dgm:pt>
    <dgm:pt modelId="{1CF1EEBD-449C-467E-AC0F-B572FB405613}" type="parTrans" cxnId="{EDB26387-87B4-4093-97A6-9803FA1E8931}">
      <dgm:prSet/>
      <dgm:spPr/>
      <dgm:t>
        <a:bodyPr/>
        <a:lstStyle/>
        <a:p>
          <a:endParaRPr lang="it-IT"/>
        </a:p>
      </dgm:t>
    </dgm:pt>
    <dgm:pt modelId="{641DB4D4-05FD-47A6-AA4E-FCD49DAC9155}" type="sibTrans" cxnId="{EDB26387-87B4-4093-97A6-9803FA1E8931}">
      <dgm:prSet/>
      <dgm:spPr/>
      <dgm:t>
        <a:bodyPr/>
        <a:lstStyle/>
        <a:p>
          <a:endParaRPr lang="it-IT"/>
        </a:p>
      </dgm:t>
    </dgm:pt>
    <dgm:pt modelId="{111D0569-F6D2-4A1F-A412-1F4340BC1234}">
      <dgm:prSet phldrT="[Testo]"/>
      <dgm:spPr>
        <a:solidFill>
          <a:srgbClr val="00B050"/>
        </a:solidFill>
      </dgm:spPr>
      <dgm:t>
        <a:bodyPr/>
        <a:lstStyle/>
        <a:p>
          <a:r>
            <a:rPr lang="it-IT" dirty="0">
              <a:solidFill>
                <a:schemeClr val="tx2"/>
              </a:solidFill>
            </a:rPr>
            <a:t>Lead Partner</a:t>
          </a:r>
        </a:p>
      </dgm:t>
    </dgm:pt>
    <dgm:pt modelId="{794F488F-5F14-43B8-9580-B18AF36FA3CC}" type="parTrans" cxnId="{9D689E85-3664-4D37-A4A9-C1EEA23DD41C}">
      <dgm:prSet/>
      <dgm:spPr/>
      <dgm:t>
        <a:bodyPr/>
        <a:lstStyle/>
        <a:p>
          <a:endParaRPr lang="it-IT"/>
        </a:p>
      </dgm:t>
    </dgm:pt>
    <dgm:pt modelId="{9EDECC65-43F8-4DD1-AEA2-C1C97CB86046}" type="sibTrans" cxnId="{9D689E85-3664-4D37-A4A9-C1EEA23DD41C}">
      <dgm:prSet/>
      <dgm:spPr/>
      <dgm:t>
        <a:bodyPr/>
        <a:lstStyle/>
        <a:p>
          <a:endParaRPr lang="it-IT"/>
        </a:p>
      </dgm:t>
    </dgm:pt>
    <dgm:pt modelId="{4684D4D1-1063-4222-90AD-1199C3E871CD}">
      <dgm:prSet phldrT="[Testo]"/>
      <dgm:spPr>
        <a:solidFill>
          <a:schemeClr val="bg2">
            <a:lumMod val="75000"/>
          </a:schemeClr>
        </a:solidFill>
      </dgm:spPr>
      <dgm:t>
        <a:bodyPr/>
        <a:lstStyle/>
        <a:p>
          <a:r>
            <a:rPr lang="it-IT" dirty="0" err="1">
              <a:solidFill>
                <a:schemeClr val="tx2"/>
              </a:solidFill>
            </a:rPr>
            <a:t>DdR</a:t>
          </a:r>
          <a:endParaRPr lang="it-IT" dirty="0">
            <a:solidFill>
              <a:schemeClr val="tx2"/>
            </a:solidFill>
          </a:endParaRPr>
        </a:p>
      </dgm:t>
    </dgm:pt>
    <dgm:pt modelId="{F687018C-657E-4636-B4C0-F05ADD2B2DE1}" type="parTrans" cxnId="{1A20515E-0574-44FE-B486-0A6E262C3B50}">
      <dgm:prSet/>
      <dgm:spPr/>
      <dgm:t>
        <a:bodyPr/>
        <a:lstStyle/>
        <a:p>
          <a:endParaRPr lang="it-IT"/>
        </a:p>
      </dgm:t>
    </dgm:pt>
    <dgm:pt modelId="{7CFB757B-EF72-446B-AB82-C6D6F6D20150}" type="sibTrans" cxnId="{1A20515E-0574-44FE-B486-0A6E262C3B50}">
      <dgm:prSet/>
      <dgm:spPr/>
      <dgm:t>
        <a:bodyPr/>
        <a:lstStyle/>
        <a:p>
          <a:endParaRPr lang="it-IT"/>
        </a:p>
      </dgm:t>
    </dgm:pt>
    <dgm:pt modelId="{F96D3852-4265-49F2-8255-5D8DD3728028}" type="pres">
      <dgm:prSet presAssocID="{1B37BA1C-F73A-46B0-8671-B0FA2F9D6F29}" presName="Name0" presStyleCnt="0">
        <dgm:presLayoutVars>
          <dgm:dir/>
          <dgm:animLvl val="lvl"/>
          <dgm:resizeHandles val="exact"/>
        </dgm:presLayoutVars>
      </dgm:prSet>
      <dgm:spPr/>
    </dgm:pt>
    <dgm:pt modelId="{1A1CA52D-D2A2-4933-B654-85BF59D04C76}" type="pres">
      <dgm:prSet presAssocID="{E757D42E-296D-4D30-A1CE-BF1CF4522A5A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8C8AE920-C413-46DF-A621-5A4FF2F300FA}" type="pres">
      <dgm:prSet presAssocID="{6B3638EC-F7D7-45A9-86B1-F2E06091B2DC}" presName="parTxOnlySpace" presStyleCnt="0"/>
      <dgm:spPr/>
    </dgm:pt>
    <dgm:pt modelId="{DDFE24CF-A806-4EEC-971C-F81EB703C4E5}" type="pres">
      <dgm:prSet presAssocID="{05D9F649-6C27-49ED-B4EE-6B7309AB371F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4598EC5A-FB7C-41EE-9D85-80B5F76F0273}" type="pres">
      <dgm:prSet presAssocID="{907AD913-81D8-49A0-AB63-17C80CCA472C}" presName="parTxOnlySpace" presStyleCnt="0"/>
      <dgm:spPr/>
    </dgm:pt>
    <dgm:pt modelId="{3822BACA-2417-4B33-835D-876E0CD76644}" type="pres">
      <dgm:prSet presAssocID="{2C476DC6-9BE0-44D6-8583-4E401C12439B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A0259D60-0A4D-4B11-906B-7CD3F827DD85}" type="pres">
      <dgm:prSet presAssocID="{641DB4D4-05FD-47A6-AA4E-FCD49DAC9155}" presName="parTxOnlySpace" presStyleCnt="0"/>
      <dgm:spPr/>
    </dgm:pt>
    <dgm:pt modelId="{844B2FA5-42F2-4DB3-897B-D237D2D45402}" type="pres">
      <dgm:prSet presAssocID="{111D0569-F6D2-4A1F-A412-1F4340BC1234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B8B62CC5-3B58-4347-A2D3-F425849899E8}" type="pres">
      <dgm:prSet presAssocID="{9EDECC65-43F8-4DD1-AEA2-C1C97CB86046}" presName="parTxOnlySpace" presStyleCnt="0"/>
      <dgm:spPr/>
    </dgm:pt>
    <dgm:pt modelId="{B4FA7EEF-C138-407E-91A1-7AD3A45D752F}" type="pres">
      <dgm:prSet presAssocID="{4684D4D1-1063-4222-90AD-1199C3E871CD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E877D101-11BE-49B3-842B-39A911524B5F}" type="presOf" srcId="{05D9F649-6C27-49ED-B4EE-6B7309AB371F}" destId="{DDFE24CF-A806-4EEC-971C-F81EB703C4E5}" srcOrd="0" destOrd="0" presId="urn:microsoft.com/office/officeart/2005/8/layout/chevron1"/>
    <dgm:cxn modelId="{0A72BB16-44D5-4CD1-8D5C-A35F26578AA7}" type="presOf" srcId="{111D0569-F6D2-4A1F-A412-1F4340BC1234}" destId="{844B2FA5-42F2-4DB3-897B-D237D2D45402}" srcOrd="0" destOrd="0" presId="urn:microsoft.com/office/officeart/2005/8/layout/chevron1"/>
    <dgm:cxn modelId="{9491321E-AB05-47C6-A0C2-87B32E869BA7}" srcId="{1B37BA1C-F73A-46B0-8671-B0FA2F9D6F29}" destId="{E757D42E-296D-4D30-A1CE-BF1CF4522A5A}" srcOrd="0" destOrd="0" parTransId="{EC90ECFE-F3B0-4BBB-A123-B023716A6638}" sibTransId="{6B3638EC-F7D7-45A9-86B1-F2E06091B2DC}"/>
    <dgm:cxn modelId="{3F2F5829-93EE-44CF-9B06-D77C8BE1BB82}" type="presOf" srcId="{E757D42E-296D-4D30-A1CE-BF1CF4522A5A}" destId="{1A1CA52D-D2A2-4933-B654-85BF59D04C76}" srcOrd="0" destOrd="0" presId="urn:microsoft.com/office/officeart/2005/8/layout/chevron1"/>
    <dgm:cxn modelId="{1A20515E-0574-44FE-B486-0A6E262C3B50}" srcId="{1B37BA1C-F73A-46B0-8671-B0FA2F9D6F29}" destId="{4684D4D1-1063-4222-90AD-1199C3E871CD}" srcOrd="4" destOrd="0" parTransId="{F687018C-657E-4636-B4C0-F05ADD2B2DE1}" sibTransId="{7CFB757B-EF72-446B-AB82-C6D6F6D20150}"/>
    <dgm:cxn modelId="{2C65CF4F-8004-4827-BCAA-76D5AA9C03FE}" type="presOf" srcId="{1B37BA1C-F73A-46B0-8671-B0FA2F9D6F29}" destId="{F96D3852-4265-49F2-8255-5D8DD3728028}" srcOrd="0" destOrd="0" presId="urn:microsoft.com/office/officeart/2005/8/layout/chevron1"/>
    <dgm:cxn modelId="{4563A179-CB1E-4FE2-A669-FE1BF65F59A3}" type="presOf" srcId="{4684D4D1-1063-4222-90AD-1199C3E871CD}" destId="{B4FA7EEF-C138-407E-91A1-7AD3A45D752F}" srcOrd="0" destOrd="0" presId="urn:microsoft.com/office/officeart/2005/8/layout/chevron1"/>
    <dgm:cxn modelId="{9D689E85-3664-4D37-A4A9-C1EEA23DD41C}" srcId="{1B37BA1C-F73A-46B0-8671-B0FA2F9D6F29}" destId="{111D0569-F6D2-4A1F-A412-1F4340BC1234}" srcOrd="3" destOrd="0" parTransId="{794F488F-5F14-43B8-9580-B18AF36FA3CC}" sibTransId="{9EDECC65-43F8-4DD1-AEA2-C1C97CB86046}"/>
    <dgm:cxn modelId="{EDB26387-87B4-4093-97A6-9803FA1E8931}" srcId="{1B37BA1C-F73A-46B0-8671-B0FA2F9D6F29}" destId="{2C476DC6-9BE0-44D6-8583-4E401C12439B}" srcOrd="2" destOrd="0" parTransId="{1CF1EEBD-449C-467E-AC0F-B572FB405613}" sibTransId="{641DB4D4-05FD-47A6-AA4E-FCD49DAC9155}"/>
    <dgm:cxn modelId="{6FEB559E-AF71-426A-B0D4-CED9E72F1BE7}" type="presOf" srcId="{2C476DC6-9BE0-44D6-8583-4E401C12439B}" destId="{3822BACA-2417-4B33-835D-876E0CD76644}" srcOrd="0" destOrd="0" presId="urn:microsoft.com/office/officeart/2005/8/layout/chevron1"/>
    <dgm:cxn modelId="{5B4AF4F2-4D43-49CF-B261-0A53FB4CD108}" srcId="{1B37BA1C-F73A-46B0-8671-B0FA2F9D6F29}" destId="{05D9F649-6C27-49ED-B4EE-6B7309AB371F}" srcOrd="1" destOrd="0" parTransId="{47A2214A-1C14-48D4-8F73-058572B25697}" sibTransId="{907AD913-81D8-49A0-AB63-17C80CCA472C}"/>
    <dgm:cxn modelId="{079A433F-AF0A-4193-82EC-789E421D88F8}" type="presParOf" srcId="{F96D3852-4265-49F2-8255-5D8DD3728028}" destId="{1A1CA52D-D2A2-4933-B654-85BF59D04C76}" srcOrd="0" destOrd="0" presId="urn:microsoft.com/office/officeart/2005/8/layout/chevron1"/>
    <dgm:cxn modelId="{C44F2EA4-4813-4846-98C7-3A2D5E8D6556}" type="presParOf" srcId="{F96D3852-4265-49F2-8255-5D8DD3728028}" destId="{8C8AE920-C413-46DF-A621-5A4FF2F300FA}" srcOrd="1" destOrd="0" presId="urn:microsoft.com/office/officeart/2005/8/layout/chevron1"/>
    <dgm:cxn modelId="{680C902E-9A8E-44B6-9E65-D0C0EB580DF9}" type="presParOf" srcId="{F96D3852-4265-49F2-8255-5D8DD3728028}" destId="{DDFE24CF-A806-4EEC-971C-F81EB703C4E5}" srcOrd="2" destOrd="0" presId="urn:microsoft.com/office/officeart/2005/8/layout/chevron1"/>
    <dgm:cxn modelId="{D2228E45-88CF-4DD6-A510-CF8DF803B21F}" type="presParOf" srcId="{F96D3852-4265-49F2-8255-5D8DD3728028}" destId="{4598EC5A-FB7C-41EE-9D85-80B5F76F0273}" srcOrd="3" destOrd="0" presId="urn:microsoft.com/office/officeart/2005/8/layout/chevron1"/>
    <dgm:cxn modelId="{69D23224-61E1-478A-9932-5D7C7C7ADFD2}" type="presParOf" srcId="{F96D3852-4265-49F2-8255-5D8DD3728028}" destId="{3822BACA-2417-4B33-835D-876E0CD76644}" srcOrd="4" destOrd="0" presId="urn:microsoft.com/office/officeart/2005/8/layout/chevron1"/>
    <dgm:cxn modelId="{BC7C701B-A863-409A-94AF-9E475A7C8081}" type="presParOf" srcId="{F96D3852-4265-49F2-8255-5D8DD3728028}" destId="{A0259D60-0A4D-4B11-906B-7CD3F827DD85}" srcOrd="5" destOrd="0" presId="urn:microsoft.com/office/officeart/2005/8/layout/chevron1"/>
    <dgm:cxn modelId="{2D64B5ED-9AA5-4237-9BE7-6D978682B7C1}" type="presParOf" srcId="{F96D3852-4265-49F2-8255-5D8DD3728028}" destId="{844B2FA5-42F2-4DB3-897B-D237D2D45402}" srcOrd="6" destOrd="0" presId="urn:microsoft.com/office/officeart/2005/8/layout/chevron1"/>
    <dgm:cxn modelId="{B333A447-CC1F-48BD-943D-AE1B86D95A5C}" type="presParOf" srcId="{F96D3852-4265-49F2-8255-5D8DD3728028}" destId="{B8B62CC5-3B58-4347-A2D3-F425849899E8}" srcOrd="7" destOrd="0" presId="urn:microsoft.com/office/officeart/2005/8/layout/chevron1"/>
    <dgm:cxn modelId="{93A021F7-52B7-4B0E-AC00-01EE1FEE7F85}" type="presParOf" srcId="{F96D3852-4265-49F2-8255-5D8DD3728028}" destId="{B4FA7EEF-C138-407E-91A1-7AD3A45D752F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B37BA1C-F73A-46B0-8671-B0FA2F9D6F29}" type="doc">
      <dgm:prSet loTypeId="urn:microsoft.com/office/officeart/2005/8/layout/chevron1" loCatId="process" qsTypeId="urn:microsoft.com/office/officeart/2005/8/quickstyle/simple1" qsCatId="simple" csTypeId="urn:microsoft.com/office/officeart/2005/8/colors/accent0_1" csCatId="mainScheme" phldr="1"/>
      <dgm:spPr/>
    </dgm:pt>
    <dgm:pt modelId="{111D0569-F6D2-4A1F-A412-1F4340BC1234}">
      <dgm:prSet phldrT="[Testo]"/>
      <dgm:spPr>
        <a:solidFill>
          <a:srgbClr val="00B050"/>
        </a:solidFill>
      </dgm:spPr>
      <dgm:t>
        <a:bodyPr/>
        <a:lstStyle/>
        <a:p>
          <a:r>
            <a:rPr lang="it-IT" dirty="0">
              <a:solidFill>
                <a:schemeClr val="tx2"/>
              </a:solidFill>
            </a:rPr>
            <a:t>Lead Partner</a:t>
          </a:r>
        </a:p>
      </dgm:t>
    </dgm:pt>
    <dgm:pt modelId="{794F488F-5F14-43B8-9580-B18AF36FA3CC}" type="parTrans" cxnId="{9D689E85-3664-4D37-A4A9-C1EEA23DD41C}">
      <dgm:prSet/>
      <dgm:spPr/>
      <dgm:t>
        <a:bodyPr/>
        <a:lstStyle/>
        <a:p>
          <a:endParaRPr lang="it-IT"/>
        </a:p>
      </dgm:t>
    </dgm:pt>
    <dgm:pt modelId="{9EDECC65-43F8-4DD1-AEA2-C1C97CB86046}" type="sibTrans" cxnId="{9D689E85-3664-4D37-A4A9-C1EEA23DD41C}">
      <dgm:prSet/>
      <dgm:spPr/>
      <dgm:t>
        <a:bodyPr/>
        <a:lstStyle/>
        <a:p>
          <a:endParaRPr lang="it-IT"/>
        </a:p>
      </dgm:t>
    </dgm:pt>
    <dgm:pt modelId="{4684D4D1-1063-4222-90AD-1199C3E871CD}">
      <dgm:prSet phldrT="[Testo]"/>
      <dgm:spPr>
        <a:solidFill>
          <a:schemeClr val="bg2">
            <a:lumMod val="75000"/>
          </a:schemeClr>
        </a:solidFill>
      </dgm:spPr>
      <dgm:t>
        <a:bodyPr/>
        <a:lstStyle/>
        <a:p>
          <a:r>
            <a:rPr lang="it-IT" dirty="0" err="1">
              <a:solidFill>
                <a:schemeClr val="tx2"/>
              </a:solidFill>
            </a:rPr>
            <a:t>DdR</a:t>
          </a:r>
          <a:endParaRPr lang="it-IT" dirty="0">
            <a:solidFill>
              <a:schemeClr val="tx2"/>
            </a:solidFill>
          </a:endParaRPr>
        </a:p>
      </dgm:t>
    </dgm:pt>
    <dgm:pt modelId="{F687018C-657E-4636-B4C0-F05ADD2B2DE1}" type="parTrans" cxnId="{1A20515E-0574-44FE-B486-0A6E262C3B50}">
      <dgm:prSet/>
      <dgm:spPr/>
      <dgm:t>
        <a:bodyPr/>
        <a:lstStyle/>
        <a:p>
          <a:endParaRPr lang="it-IT"/>
        </a:p>
      </dgm:t>
    </dgm:pt>
    <dgm:pt modelId="{7CFB757B-EF72-446B-AB82-C6D6F6D20150}" type="sibTrans" cxnId="{1A20515E-0574-44FE-B486-0A6E262C3B50}">
      <dgm:prSet/>
      <dgm:spPr/>
      <dgm:t>
        <a:bodyPr/>
        <a:lstStyle/>
        <a:p>
          <a:endParaRPr lang="it-IT"/>
        </a:p>
      </dgm:t>
    </dgm:pt>
    <dgm:pt modelId="{924C1992-1C03-49AD-8529-6E42C857C5DF}">
      <dgm:prSet phldrT="[Testo]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it-IT" dirty="0">
              <a:solidFill>
                <a:schemeClr val="tx2"/>
              </a:solidFill>
            </a:rPr>
            <a:t>Controllore di Primo Livello</a:t>
          </a:r>
          <a:endParaRPr lang="it-IT" dirty="0"/>
        </a:p>
      </dgm:t>
    </dgm:pt>
    <dgm:pt modelId="{B29A2595-CDDB-4706-942C-FE7301C169BC}" type="parTrans" cxnId="{AABC8E7D-DD6E-40AF-82B6-4B889859BEB8}">
      <dgm:prSet/>
      <dgm:spPr/>
      <dgm:t>
        <a:bodyPr/>
        <a:lstStyle/>
        <a:p>
          <a:endParaRPr lang="it-IT"/>
        </a:p>
      </dgm:t>
    </dgm:pt>
    <dgm:pt modelId="{5FEEDE4C-0969-4A0C-B07D-08832E64EBCC}" type="sibTrans" cxnId="{AABC8E7D-DD6E-40AF-82B6-4B889859BEB8}">
      <dgm:prSet/>
      <dgm:spPr/>
      <dgm:t>
        <a:bodyPr/>
        <a:lstStyle/>
        <a:p>
          <a:endParaRPr lang="it-IT"/>
        </a:p>
      </dgm:t>
    </dgm:pt>
    <dgm:pt modelId="{F96D3852-4265-49F2-8255-5D8DD3728028}" type="pres">
      <dgm:prSet presAssocID="{1B37BA1C-F73A-46B0-8671-B0FA2F9D6F29}" presName="Name0" presStyleCnt="0">
        <dgm:presLayoutVars>
          <dgm:dir/>
          <dgm:animLvl val="lvl"/>
          <dgm:resizeHandles val="exact"/>
        </dgm:presLayoutVars>
      </dgm:prSet>
      <dgm:spPr/>
    </dgm:pt>
    <dgm:pt modelId="{844B2FA5-42F2-4DB3-897B-D237D2D45402}" type="pres">
      <dgm:prSet presAssocID="{111D0569-F6D2-4A1F-A412-1F4340BC1234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B8B62CC5-3B58-4347-A2D3-F425849899E8}" type="pres">
      <dgm:prSet presAssocID="{9EDECC65-43F8-4DD1-AEA2-C1C97CB86046}" presName="parTxOnlySpace" presStyleCnt="0"/>
      <dgm:spPr/>
    </dgm:pt>
    <dgm:pt modelId="{E3898F73-873C-43D9-9F30-D0B30C027573}" type="pres">
      <dgm:prSet presAssocID="{924C1992-1C03-49AD-8529-6E42C857C5DF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1ACFA7D9-2642-49BB-8AC9-A6B12142D456}" type="pres">
      <dgm:prSet presAssocID="{5FEEDE4C-0969-4A0C-B07D-08832E64EBCC}" presName="parTxOnlySpace" presStyleCnt="0"/>
      <dgm:spPr/>
    </dgm:pt>
    <dgm:pt modelId="{B4FA7EEF-C138-407E-91A1-7AD3A45D752F}" type="pres">
      <dgm:prSet presAssocID="{4684D4D1-1063-4222-90AD-1199C3E871CD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079B5B02-A76E-406F-8F7D-EAFA7B47FAE9}" type="presOf" srcId="{924C1992-1C03-49AD-8529-6E42C857C5DF}" destId="{E3898F73-873C-43D9-9F30-D0B30C027573}" srcOrd="0" destOrd="0" presId="urn:microsoft.com/office/officeart/2005/8/layout/chevron1"/>
    <dgm:cxn modelId="{96C4F635-A5DF-4E77-8EB6-A3706E48C9E6}" type="presOf" srcId="{1B37BA1C-F73A-46B0-8671-B0FA2F9D6F29}" destId="{F96D3852-4265-49F2-8255-5D8DD3728028}" srcOrd="0" destOrd="0" presId="urn:microsoft.com/office/officeart/2005/8/layout/chevron1"/>
    <dgm:cxn modelId="{1A20515E-0574-44FE-B486-0A6E262C3B50}" srcId="{1B37BA1C-F73A-46B0-8671-B0FA2F9D6F29}" destId="{4684D4D1-1063-4222-90AD-1199C3E871CD}" srcOrd="2" destOrd="0" parTransId="{F687018C-657E-4636-B4C0-F05ADD2B2DE1}" sibTransId="{7CFB757B-EF72-446B-AB82-C6D6F6D20150}"/>
    <dgm:cxn modelId="{6B0B6256-7A14-451A-B223-E7CED4AA4682}" type="presOf" srcId="{4684D4D1-1063-4222-90AD-1199C3E871CD}" destId="{B4FA7EEF-C138-407E-91A1-7AD3A45D752F}" srcOrd="0" destOrd="0" presId="urn:microsoft.com/office/officeart/2005/8/layout/chevron1"/>
    <dgm:cxn modelId="{AABC8E7D-DD6E-40AF-82B6-4B889859BEB8}" srcId="{1B37BA1C-F73A-46B0-8671-B0FA2F9D6F29}" destId="{924C1992-1C03-49AD-8529-6E42C857C5DF}" srcOrd="1" destOrd="0" parTransId="{B29A2595-CDDB-4706-942C-FE7301C169BC}" sibTransId="{5FEEDE4C-0969-4A0C-B07D-08832E64EBCC}"/>
    <dgm:cxn modelId="{9D689E85-3664-4D37-A4A9-C1EEA23DD41C}" srcId="{1B37BA1C-F73A-46B0-8671-B0FA2F9D6F29}" destId="{111D0569-F6D2-4A1F-A412-1F4340BC1234}" srcOrd="0" destOrd="0" parTransId="{794F488F-5F14-43B8-9580-B18AF36FA3CC}" sibTransId="{9EDECC65-43F8-4DD1-AEA2-C1C97CB86046}"/>
    <dgm:cxn modelId="{B56DDB96-D046-4547-83C8-350EA17B0B05}" type="presOf" srcId="{111D0569-F6D2-4A1F-A412-1F4340BC1234}" destId="{844B2FA5-42F2-4DB3-897B-D237D2D45402}" srcOrd="0" destOrd="0" presId="urn:microsoft.com/office/officeart/2005/8/layout/chevron1"/>
    <dgm:cxn modelId="{4650D9B1-B013-4852-8AB3-0F7990616DBC}" type="presParOf" srcId="{F96D3852-4265-49F2-8255-5D8DD3728028}" destId="{844B2FA5-42F2-4DB3-897B-D237D2D45402}" srcOrd="0" destOrd="0" presId="urn:microsoft.com/office/officeart/2005/8/layout/chevron1"/>
    <dgm:cxn modelId="{3F1F186E-74E6-4BAD-B841-391E5BF87B6F}" type="presParOf" srcId="{F96D3852-4265-49F2-8255-5D8DD3728028}" destId="{B8B62CC5-3B58-4347-A2D3-F425849899E8}" srcOrd="1" destOrd="0" presId="urn:microsoft.com/office/officeart/2005/8/layout/chevron1"/>
    <dgm:cxn modelId="{5BA26076-AD2E-4897-BCDD-801C4843F8B2}" type="presParOf" srcId="{F96D3852-4265-49F2-8255-5D8DD3728028}" destId="{E3898F73-873C-43D9-9F30-D0B30C027573}" srcOrd="2" destOrd="0" presId="urn:microsoft.com/office/officeart/2005/8/layout/chevron1"/>
    <dgm:cxn modelId="{976E2115-E349-4B36-B8C3-4A1B0F4DDDC5}" type="presParOf" srcId="{F96D3852-4265-49F2-8255-5D8DD3728028}" destId="{1ACFA7D9-2642-49BB-8AC9-A6B12142D456}" srcOrd="3" destOrd="0" presId="urn:microsoft.com/office/officeart/2005/8/layout/chevron1"/>
    <dgm:cxn modelId="{45383DD4-6BE0-44C0-9D70-EBA9F6DB50F1}" type="presParOf" srcId="{F96D3852-4265-49F2-8255-5D8DD3728028}" destId="{B4FA7EEF-C138-407E-91A1-7AD3A45D752F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B37BA1C-F73A-46B0-8671-B0FA2F9D6F29}" type="doc">
      <dgm:prSet loTypeId="urn:microsoft.com/office/officeart/2005/8/layout/chevron1" loCatId="process" qsTypeId="urn:microsoft.com/office/officeart/2005/8/quickstyle/simple1" qsCatId="simple" csTypeId="urn:microsoft.com/office/officeart/2005/8/colors/accent0_1" csCatId="mainScheme" phldr="1"/>
      <dgm:spPr/>
    </dgm:pt>
    <dgm:pt modelId="{E757D42E-296D-4D30-A1CE-BF1CF4522A5A}">
      <dgm:prSet phldrT="[Testo]" custT="1"/>
      <dgm:spPr>
        <a:solidFill>
          <a:srgbClr val="79D0EF"/>
        </a:solidFill>
      </dgm:spPr>
      <dgm:t>
        <a:bodyPr/>
        <a:lstStyle/>
        <a:p>
          <a:r>
            <a:rPr lang="it-IT" sz="2800" dirty="0">
              <a:solidFill>
                <a:schemeClr val="tx2"/>
              </a:solidFill>
            </a:rPr>
            <a:t>SC</a:t>
          </a:r>
        </a:p>
      </dgm:t>
    </dgm:pt>
    <dgm:pt modelId="{EC90ECFE-F3B0-4BBB-A123-B023716A6638}" type="parTrans" cxnId="{9491321E-AB05-47C6-A0C2-87B32E869BA7}">
      <dgm:prSet/>
      <dgm:spPr/>
      <dgm:t>
        <a:bodyPr/>
        <a:lstStyle/>
        <a:p>
          <a:endParaRPr lang="it-IT"/>
        </a:p>
      </dgm:t>
    </dgm:pt>
    <dgm:pt modelId="{6B3638EC-F7D7-45A9-86B1-F2E06091B2DC}" type="sibTrans" cxnId="{9491321E-AB05-47C6-A0C2-87B32E869BA7}">
      <dgm:prSet/>
      <dgm:spPr/>
      <dgm:t>
        <a:bodyPr/>
        <a:lstStyle/>
        <a:p>
          <a:endParaRPr lang="it-IT"/>
        </a:p>
      </dgm:t>
    </dgm:pt>
    <dgm:pt modelId="{05D9F649-6C27-49ED-B4EE-6B7309AB371F}">
      <dgm:prSet phldrT="[Testo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it-IT" sz="2800" dirty="0" err="1">
              <a:solidFill>
                <a:schemeClr val="tx2"/>
              </a:solidFill>
            </a:rPr>
            <a:t>AdG</a:t>
          </a:r>
          <a:endParaRPr lang="it-IT" sz="2800" dirty="0">
            <a:solidFill>
              <a:schemeClr val="tx2"/>
            </a:solidFill>
          </a:endParaRPr>
        </a:p>
      </dgm:t>
    </dgm:pt>
    <dgm:pt modelId="{47A2214A-1C14-48D4-8F73-058572B25697}" type="parTrans" cxnId="{5B4AF4F2-4D43-49CF-B261-0A53FB4CD108}">
      <dgm:prSet/>
      <dgm:spPr/>
      <dgm:t>
        <a:bodyPr/>
        <a:lstStyle/>
        <a:p>
          <a:endParaRPr lang="it-IT"/>
        </a:p>
      </dgm:t>
    </dgm:pt>
    <dgm:pt modelId="{907AD913-81D8-49A0-AB63-17C80CCA472C}" type="sibTrans" cxnId="{5B4AF4F2-4D43-49CF-B261-0A53FB4CD108}">
      <dgm:prSet/>
      <dgm:spPr/>
      <dgm:t>
        <a:bodyPr/>
        <a:lstStyle/>
        <a:p>
          <a:endParaRPr lang="it-IT"/>
        </a:p>
      </dgm:t>
    </dgm:pt>
    <dgm:pt modelId="{2C476DC6-9BE0-44D6-8583-4E401C12439B}">
      <dgm:prSet phldrT="[Testo]" custT="1"/>
      <dgm:spPr>
        <a:solidFill>
          <a:srgbClr val="79D0EF"/>
        </a:solidFill>
      </dgm:spPr>
      <dgm:t>
        <a:bodyPr/>
        <a:lstStyle/>
        <a:p>
          <a:r>
            <a:rPr lang="it-IT" sz="2800" dirty="0" err="1">
              <a:solidFill>
                <a:schemeClr val="tx2"/>
              </a:solidFill>
            </a:rPr>
            <a:t>AdC</a:t>
          </a:r>
          <a:endParaRPr lang="it-IT" sz="2800" dirty="0">
            <a:solidFill>
              <a:schemeClr val="tx2"/>
            </a:solidFill>
          </a:endParaRPr>
        </a:p>
      </dgm:t>
    </dgm:pt>
    <dgm:pt modelId="{1CF1EEBD-449C-467E-AC0F-B572FB405613}" type="parTrans" cxnId="{EDB26387-87B4-4093-97A6-9803FA1E8931}">
      <dgm:prSet/>
      <dgm:spPr/>
      <dgm:t>
        <a:bodyPr/>
        <a:lstStyle/>
        <a:p>
          <a:endParaRPr lang="it-IT"/>
        </a:p>
      </dgm:t>
    </dgm:pt>
    <dgm:pt modelId="{641DB4D4-05FD-47A6-AA4E-FCD49DAC9155}" type="sibTrans" cxnId="{EDB26387-87B4-4093-97A6-9803FA1E8931}">
      <dgm:prSet/>
      <dgm:spPr/>
      <dgm:t>
        <a:bodyPr/>
        <a:lstStyle/>
        <a:p>
          <a:endParaRPr lang="it-IT"/>
        </a:p>
      </dgm:t>
    </dgm:pt>
    <dgm:pt modelId="{F96D3852-4265-49F2-8255-5D8DD3728028}" type="pres">
      <dgm:prSet presAssocID="{1B37BA1C-F73A-46B0-8671-B0FA2F9D6F29}" presName="Name0" presStyleCnt="0">
        <dgm:presLayoutVars>
          <dgm:dir/>
          <dgm:animLvl val="lvl"/>
          <dgm:resizeHandles val="exact"/>
        </dgm:presLayoutVars>
      </dgm:prSet>
      <dgm:spPr/>
    </dgm:pt>
    <dgm:pt modelId="{1A1CA52D-D2A2-4933-B654-85BF59D04C76}" type="pres">
      <dgm:prSet presAssocID="{E757D42E-296D-4D30-A1CE-BF1CF4522A5A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8C8AE920-C413-46DF-A621-5A4FF2F300FA}" type="pres">
      <dgm:prSet presAssocID="{6B3638EC-F7D7-45A9-86B1-F2E06091B2DC}" presName="parTxOnlySpace" presStyleCnt="0"/>
      <dgm:spPr/>
    </dgm:pt>
    <dgm:pt modelId="{DDFE24CF-A806-4EEC-971C-F81EB703C4E5}" type="pres">
      <dgm:prSet presAssocID="{05D9F649-6C27-49ED-B4EE-6B7309AB371F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4598EC5A-FB7C-41EE-9D85-80B5F76F0273}" type="pres">
      <dgm:prSet presAssocID="{907AD913-81D8-49A0-AB63-17C80CCA472C}" presName="parTxOnlySpace" presStyleCnt="0"/>
      <dgm:spPr/>
    </dgm:pt>
    <dgm:pt modelId="{3822BACA-2417-4B33-835D-876E0CD76644}" type="pres">
      <dgm:prSet presAssocID="{2C476DC6-9BE0-44D6-8583-4E401C12439B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9491321E-AB05-47C6-A0C2-87B32E869BA7}" srcId="{1B37BA1C-F73A-46B0-8671-B0FA2F9D6F29}" destId="{E757D42E-296D-4D30-A1CE-BF1CF4522A5A}" srcOrd="0" destOrd="0" parTransId="{EC90ECFE-F3B0-4BBB-A123-B023716A6638}" sibTransId="{6B3638EC-F7D7-45A9-86B1-F2E06091B2DC}"/>
    <dgm:cxn modelId="{512CCB35-935C-4152-81B8-1214CE756BB6}" type="presOf" srcId="{2C476DC6-9BE0-44D6-8583-4E401C12439B}" destId="{3822BACA-2417-4B33-835D-876E0CD76644}" srcOrd="0" destOrd="0" presId="urn:microsoft.com/office/officeart/2005/8/layout/chevron1"/>
    <dgm:cxn modelId="{2CDC7066-3116-4006-87FB-A041C2A39535}" type="presOf" srcId="{05D9F649-6C27-49ED-B4EE-6B7309AB371F}" destId="{DDFE24CF-A806-4EEC-971C-F81EB703C4E5}" srcOrd="0" destOrd="0" presId="urn:microsoft.com/office/officeart/2005/8/layout/chevron1"/>
    <dgm:cxn modelId="{3EF0E686-9DD1-482A-8EF3-1FFCC88D5321}" type="presOf" srcId="{1B37BA1C-F73A-46B0-8671-B0FA2F9D6F29}" destId="{F96D3852-4265-49F2-8255-5D8DD3728028}" srcOrd="0" destOrd="0" presId="urn:microsoft.com/office/officeart/2005/8/layout/chevron1"/>
    <dgm:cxn modelId="{EDB26387-87B4-4093-97A6-9803FA1E8931}" srcId="{1B37BA1C-F73A-46B0-8671-B0FA2F9D6F29}" destId="{2C476DC6-9BE0-44D6-8583-4E401C12439B}" srcOrd="2" destOrd="0" parTransId="{1CF1EEBD-449C-467E-AC0F-B572FB405613}" sibTransId="{641DB4D4-05FD-47A6-AA4E-FCD49DAC9155}"/>
    <dgm:cxn modelId="{CBB5BDEF-56C5-4E77-8907-C8289875FC8B}" type="presOf" srcId="{E757D42E-296D-4D30-A1CE-BF1CF4522A5A}" destId="{1A1CA52D-D2A2-4933-B654-85BF59D04C76}" srcOrd="0" destOrd="0" presId="urn:microsoft.com/office/officeart/2005/8/layout/chevron1"/>
    <dgm:cxn modelId="{5B4AF4F2-4D43-49CF-B261-0A53FB4CD108}" srcId="{1B37BA1C-F73A-46B0-8671-B0FA2F9D6F29}" destId="{05D9F649-6C27-49ED-B4EE-6B7309AB371F}" srcOrd="1" destOrd="0" parTransId="{47A2214A-1C14-48D4-8F73-058572B25697}" sibTransId="{907AD913-81D8-49A0-AB63-17C80CCA472C}"/>
    <dgm:cxn modelId="{279C4AEC-AF89-4E8C-A973-BF4AA5E4477A}" type="presParOf" srcId="{F96D3852-4265-49F2-8255-5D8DD3728028}" destId="{1A1CA52D-D2A2-4933-B654-85BF59D04C76}" srcOrd="0" destOrd="0" presId="urn:microsoft.com/office/officeart/2005/8/layout/chevron1"/>
    <dgm:cxn modelId="{7E02DD5E-F456-488A-B67E-6AE62119D652}" type="presParOf" srcId="{F96D3852-4265-49F2-8255-5D8DD3728028}" destId="{8C8AE920-C413-46DF-A621-5A4FF2F300FA}" srcOrd="1" destOrd="0" presId="urn:microsoft.com/office/officeart/2005/8/layout/chevron1"/>
    <dgm:cxn modelId="{8C072B58-180C-4D77-AB8D-3D011949E295}" type="presParOf" srcId="{F96D3852-4265-49F2-8255-5D8DD3728028}" destId="{DDFE24CF-A806-4EEC-971C-F81EB703C4E5}" srcOrd="2" destOrd="0" presId="urn:microsoft.com/office/officeart/2005/8/layout/chevron1"/>
    <dgm:cxn modelId="{6C8428B9-641A-4BD9-8BD2-B67041049962}" type="presParOf" srcId="{F96D3852-4265-49F2-8255-5D8DD3728028}" destId="{4598EC5A-FB7C-41EE-9D85-80B5F76F0273}" srcOrd="3" destOrd="0" presId="urn:microsoft.com/office/officeart/2005/8/layout/chevron1"/>
    <dgm:cxn modelId="{761FC938-6798-41B7-B104-C4EB404867DB}" type="presParOf" srcId="{F96D3852-4265-49F2-8255-5D8DD3728028}" destId="{3822BACA-2417-4B33-835D-876E0CD76644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21CC02-19DC-454C-9A97-125ABA0007FF}">
      <dsp:nvSpPr>
        <dsp:cNvPr id="0" name=""/>
        <dsp:cNvSpPr/>
      </dsp:nvSpPr>
      <dsp:spPr>
        <a:xfrm rot="10800000">
          <a:off x="2369372" y="4663"/>
          <a:ext cx="6650000" cy="2777490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24796" tIns="247650" rIns="462280" bIns="2476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6500" kern="1200"/>
        </a:p>
      </dsp:txBody>
      <dsp:txXfrm rot="10800000">
        <a:off x="3063744" y="4663"/>
        <a:ext cx="5955628" cy="2777490"/>
      </dsp:txXfrm>
    </dsp:sp>
    <dsp:sp modelId="{41118A74-EE7C-4770-85BD-1B96DDE68900}">
      <dsp:nvSpPr>
        <dsp:cNvPr id="0" name=""/>
        <dsp:cNvSpPr/>
      </dsp:nvSpPr>
      <dsp:spPr>
        <a:xfrm>
          <a:off x="980627" y="4663"/>
          <a:ext cx="2777490" cy="2777490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739D5AE-A360-448B-9CBB-573C6D581385}">
      <dsp:nvSpPr>
        <dsp:cNvPr id="0" name=""/>
        <dsp:cNvSpPr/>
      </dsp:nvSpPr>
      <dsp:spPr>
        <a:xfrm rot="10800000">
          <a:off x="2369372" y="3611254"/>
          <a:ext cx="6650000" cy="2777490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24796" tIns="247650" rIns="462280" bIns="2476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6500" kern="1200"/>
        </a:p>
      </dsp:txBody>
      <dsp:txXfrm rot="10800000">
        <a:off x="3063744" y="3611254"/>
        <a:ext cx="5955628" cy="2777490"/>
      </dsp:txXfrm>
    </dsp:sp>
    <dsp:sp modelId="{3A82DEDD-C1CE-4470-B991-38D86AA46485}">
      <dsp:nvSpPr>
        <dsp:cNvPr id="0" name=""/>
        <dsp:cNvSpPr/>
      </dsp:nvSpPr>
      <dsp:spPr>
        <a:xfrm>
          <a:off x="980627" y="3611254"/>
          <a:ext cx="2777490" cy="2777490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22210CD-CBCC-471B-B758-75A29621F7C0}">
      <dsp:nvSpPr>
        <dsp:cNvPr id="0" name=""/>
        <dsp:cNvSpPr/>
      </dsp:nvSpPr>
      <dsp:spPr>
        <a:xfrm rot="10800000">
          <a:off x="2369372" y="7217846"/>
          <a:ext cx="6650000" cy="2777490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24796" tIns="247650" rIns="462280" bIns="2476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6500" kern="1200"/>
        </a:p>
      </dsp:txBody>
      <dsp:txXfrm rot="10800000">
        <a:off x="3063744" y="7217846"/>
        <a:ext cx="5955628" cy="2777490"/>
      </dsp:txXfrm>
    </dsp:sp>
    <dsp:sp modelId="{4654635E-3AA6-452F-BE98-B5805CA77C36}">
      <dsp:nvSpPr>
        <dsp:cNvPr id="0" name=""/>
        <dsp:cNvSpPr/>
      </dsp:nvSpPr>
      <dsp:spPr>
        <a:xfrm>
          <a:off x="980627" y="7217846"/>
          <a:ext cx="2777490" cy="2777490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1CA52D-D2A2-4933-B654-85BF59D04C76}">
      <dsp:nvSpPr>
        <dsp:cNvPr id="0" name=""/>
        <dsp:cNvSpPr/>
      </dsp:nvSpPr>
      <dsp:spPr>
        <a:xfrm>
          <a:off x="1404" y="290136"/>
          <a:ext cx="1249616" cy="499846"/>
        </a:xfrm>
        <a:prstGeom prst="chevron">
          <a:avLst/>
        </a:prstGeom>
        <a:solidFill>
          <a:srgbClr val="79D0EF"/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100" kern="1200" dirty="0">
              <a:solidFill>
                <a:schemeClr val="tx2"/>
              </a:solidFill>
            </a:rPr>
            <a:t>Partner</a:t>
          </a:r>
        </a:p>
      </dsp:txBody>
      <dsp:txXfrm>
        <a:off x="251327" y="290136"/>
        <a:ext cx="749770" cy="499846"/>
      </dsp:txXfrm>
    </dsp:sp>
    <dsp:sp modelId="{DDFE24CF-A806-4EEC-971C-F81EB703C4E5}">
      <dsp:nvSpPr>
        <dsp:cNvPr id="0" name=""/>
        <dsp:cNvSpPr/>
      </dsp:nvSpPr>
      <dsp:spPr>
        <a:xfrm>
          <a:off x="1126059" y="290136"/>
          <a:ext cx="1249616" cy="499846"/>
        </a:xfrm>
        <a:prstGeom prst="chevron">
          <a:avLst/>
        </a:prstGeom>
        <a:solidFill>
          <a:schemeClr val="accent6">
            <a:lumMod val="60000"/>
            <a:lumOff val="4000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100" kern="1200" dirty="0">
              <a:solidFill>
                <a:schemeClr val="tx2"/>
              </a:solidFill>
            </a:rPr>
            <a:t>Controllore di Primo Livello</a:t>
          </a:r>
        </a:p>
      </dsp:txBody>
      <dsp:txXfrm>
        <a:off x="1375982" y="290136"/>
        <a:ext cx="749770" cy="499846"/>
      </dsp:txXfrm>
    </dsp:sp>
    <dsp:sp modelId="{3822BACA-2417-4B33-835D-876E0CD76644}">
      <dsp:nvSpPr>
        <dsp:cNvPr id="0" name=""/>
        <dsp:cNvSpPr/>
      </dsp:nvSpPr>
      <dsp:spPr>
        <a:xfrm>
          <a:off x="2250714" y="290136"/>
          <a:ext cx="1249616" cy="499846"/>
        </a:xfrm>
        <a:prstGeom prst="chevron">
          <a:avLst/>
        </a:prstGeom>
        <a:solidFill>
          <a:srgbClr val="79D0EF"/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100" kern="1200" dirty="0">
              <a:solidFill>
                <a:schemeClr val="tx2"/>
              </a:solidFill>
            </a:rPr>
            <a:t>Partner</a:t>
          </a:r>
        </a:p>
      </dsp:txBody>
      <dsp:txXfrm>
        <a:off x="2500637" y="290136"/>
        <a:ext cx="749770" cy="499846"/>
      </dsp:txXfrm>
    </dsp:sp>
    <dsp:sp modelId="{844B2FA5-42F2-4DB3-897B-D237D2D45402}">
      <dsp:nvSpPr>
        <dsp:cNvPr id="0" name=""/>
        <dsp:cNvSpPr/>
      </dsp:nvSpPr>
      <dsp:spPr>
        <a:xfrm>
          <a:off x="3375369" y="290136"/>
          <a:ext cx="1249616" cy="499846"/>
        </a:xfrm>
        <a:prstGeom prst="chevron">
          <a:avLst/>
        </a:prstGeom>
        <a:solidFill>
          <a:srgbClr val="00B050"/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100" kern="1200" dirty="0">
              <a:solidFill>
                <a:schemeClr val="tx2"/>
              </a:solidFill>
            </a:rPr>
            <a:t>Lead Partner</a:t>
          </a:r>
        </a:p>
      </dsp:txBody>
      <dsp:txXfrm>
        <a:off x="3625292" y="290136"/>
        <a:ext cx="749770" cy="499846"/>
      </dsp:txXfrm>
    </dsp:sp>
    <dsp:sp modelId="{B4FA7EEF-C138-407E-91A1-7AD3A45D752F}">
      <dsp:nvSpPr>
        <dsp:cNvPr id="0" name=""/>
        <dsp:cNvSpPr/>
      </dsp:nvSpPr>
      <dsp:spPr>
        <a:xfrm>
          <a:off x="4500024" y="290136"/>
          <a:ext cx="1249616" cy="499846"/>
        </a:xfrm>
        <a:prstGeom prst="chevron">
          <a:avLst/>
        </a:prstGeom>
        <a:solidFill>
          <a:schemeClr val="bg2">
            <a:lumMod val="7500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100" kern="1200" dirty="0" err="1">
              <a:solidFill>
                <a:schemeClr val="tx2"/>
              </a:solidFill>
            </a:rPr>
            <a:t>DdR</a:t>
          </a:r>
          <a:endParaRPr lang="it-IT" sz="1100" kern="1200" dirty="0">
            <a:solidFill>
              <a:schemeClr val="tx2"/>
            </a:solidFill>
          </a:endParaRPr>
        </a:p>
      </dsp:txBody>
      <dsp:txXfrm>
        <a:off x="4749947" y="290136"/>
        <a:ext cx="749770" cy="49984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4B2FA5-42F2-4DB3-897B-D237D2D45402}">
      <dsp:nvSpPr>
        <dsp:cNvPr id="0" name=""/>
        <dsp:cNvSpPr/>
      </dsp:nvSpPr>
      <dsp:spPr>
        <a:xfrm>
          <a:off x="1094" y="165323"/>
          <a:ext cx="1333621" cy="533448"/>
        </a:xfrm>
        <a:prstGeom prst="chevron">
          <a:avLst/>
        </a:prstGeom>
        <a:solidFill>
          <a:srgbClr val="00B050"/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100" kern="1200" dirty="0">
              <a:solidFill>
                <a:schemeClr val="tx2"/>
              </a:solidFill>
            </a:rPr>
            <a:t>Lead Partner</a:t>
          </a:r>
        </a:p>
      </dsp:txBody>
      <dsp:txXfrm>
        <a:off x="267818" y="165323"/>
        <a:ext cx="800173" cy="533448"/>
      </dsp:txXfrm>
    </dsp:sp>
    <dsp:sp modelId="{E3898F73-873C-43D9-9F30-D0B30C027573}">
      <dsp:nvSpPr>
        <dsp:cNvPr id="0" name=""/>
        <dsp:cNvSpPr/>
      </dsp:nvSpPr>
      <dsp:spPr>
        <a:xfrm>
          <a:off x="1201354" y="165323"/>
          <a:ext cx="1333621" cy="533448"/>
        </a:xfrm>
        <a:prstGeom prst="chevron">
          <a:avLst/>
        </a:prstGeom>
        <a:solidFill>
          <a:schemeClr val="accent6">
            <a:lumMod val="60000"/>
            <a:lumOff val="4000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100" kern="1200" dirty="0">
              <a:solidFill>
                <a:schemeClr val="tx2"/>
              </a:solidFill>
            </a:rPr>
            <a:t>Controllore di Primo Livello</a:t>
          </a:r>
          <a:endParaRPr lang="it-IT" sz="1100" kern="1200" dirty="0"/>
        </a:p>
      </dsp:txBody>
      <dsp:txXfrm>
        <a:off x="1468078" y="165323"/>
        <a:ext cx="800173" cy="533448"/>
      </dsp:txXfrm>
    </dsp:sp>
    <dsp:sp modelId="{B4FA7EEF-C138-407E-91A1-7AD3A45D752F}">
      <dsp:nvSpPr>
        <dsp:cNvPr id="0" name=""/>
        <dsp:cNvSpPr/>
      </dsp:nvSpPr>
      <dsp:spPr>
        <a:xfrm>
          <a:off x="2401613" y="165323"/>
          <a:ext cx="1333621" cy="533448"/>
        </a:xfrm>
        <a:prstGeom prst="chevron">
          <a:avLst/>
        </a:prstGeom>
        <a:solidFill>
          <a:schemeClr val="bg2">
            <a:lumMod val="7500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100" kern="1200" dirty="0" err="1">
              <a:solidFill>
                <a:schemeClr val="tx2"/>
              </a:solidFill>
            </a:rPr>
            <a:t>DdR</a:t>
          </a:r>
          <a:endParaRPr lang="it-IT" sz="1100" kern="1200" dirty="0">
            <a:solidFill>
              <a:schemeClr val="tx2"/>
            </a:solidFill>
          </a:endParaRPr>
        </a:p>
      </dsp:txBody>
      <dsp:txXfrm>
        <a:off x="2668337" y="165323"/>
        <a:ext cx="800173" cy="53344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1CA52D-D2A2-4933-B654-85BF59D04C76}">
      <dsp:nvSpPr>
        <dsp:cNvPr id="0" name=""/>
        <dsp:cNvSpPr/>
      </dsp:nvSpPr>
      <dsp:spPr>
        <a:xfrm>
          <a:off x="1602" y="0"/>
          <a:ext cx="1952006" cy="720080"/>
        </a:xfrm>
        <a:prstGeom prst="chevron">
          <a:avLst/>
        </a:prstGeom>
        <a:solidFill>
          <a:srgbClr val="79D0EF"/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4" tIns="37338" rIns="37338" bIns="37338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800" kern="1200" dirty="0">
              <a:solidFill>
                <a:schemeClr val="tx2"/>
              </a:solidFill>
            </a:rPr>
            <a:t>SC</a:t>
          </a:r>
        </a:p>
      </dsp:txBody>
      <dsp:txXfrm>
        <a:off x="361642" y="0"/>
        <a:ext cx="1231926" cy="720080"/>
      </dsp:txXfrm>
    </dsp:sp>
    <dsp:sp modelId="{DDFE24CF-A806-4EEC-971C-F81EB703C4E5}">
      <dsp:nvSpPr>
        <dsp:cNvPr id="0" name=""/>
        <dsp:cNvSpPr/>
      </dsp:nvSpPr>
      <dsp:spPr>
        <a:xfrm>
          <a:off x="1758407" y="0"/>
          <a:ext cx="1952006" cy="720080"/>
        </a:xfrm>
        <a:prstGeom prst="chevron">
          <a:avLst/>
        </a:prstGeom>
        <a:solidFill>
          <a:schemeClr val="accent6">
            <a:lumMod val="60000"/>
            <a:lumOff val="4000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4" tIns="37338" rIns="37338" bIns="37338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800" kern="1200" dirty="0" err="1">
              <a:solidFill>
                <a:schemeClr val="tx2"/>
              </a:solidFill>
            </a:rPr>
            <a:t>AdG</a:t>
          </a:r>
          <a:endParaRPr lang="it-IT" sz="2800" kern="1200" dirty="0">
            <a:solidFill>
              <a:schemeClr val="tx2"/>
            </a:solidFill>
          </a:endParaRPr>
        </a:p>
      </dsp:txBody>
      <dsp:txXfrm>
        <a:off x="2118447" y="0"/>
        <a:ext cx="1231926" cy="720080"/>
      </dsp:txXfrm>
    </dsp:sp>
    <dsp:sp modelId="{3822BACA-2417-4B33-835D-876E0CD76644}">
      <dsp:nvSpPr>
        <dsp:cNvPr id="0" name=""/>
        <dsp:cNvSpPr/>
      </dsp:nvSpPr>
      <dsp:spPr>
        <a:xfrm>
          <a:off x="3515213" y="0"/>
          <a:ext cx="1952006" cy="720080"/>
        </a:xfrm>
        <a:prstGeom prst="chevron">
          <a:avLst/>
        </a:prstGeom>
        <a:solidFill>
          <a:srgbClr val="79D0EF"/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4" tIns="37338" rIns="37338" bIns="37338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800" kern="1200" dirty="0" err="1">
              <a:solidFill>
                <a:schemeClr val="tx2"/>
              </a:solidFill>
            </a:rPr>
            <a:t>AdC</a:t>
          </a:r>
          <a:endParaRPr lang="it-IT" sz="2800" kern="1200" dirty="0">
            <a:solidFill>
              <a:schemeClr val="tx2"/>
            </a:solidFill>
          </a:endParaRPr>
        </a:p>
      </dsp:txBody>
      <dsp:txXfrm>
        <a:off x="3875253" y="0"/>
        <a:ext cx="1231926" cy="7200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A94EF8-9F2E-414B-87E8-E8DCDFB7AADB}" type="datetimeFigureOut">
              <a:rPr lang="it-IT" smtClean="0"/>
              <a:pPr/>
              <a:t>08/02/2021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02244D-2333-4819-AF54-27640C8297DA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765869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8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44" algn="l" defTabSz="91428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87" algn="l" defTabSz="91428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31" algn="l" defTabSz="91428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74" algn="l" defTabSz="91428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17" algn="l" defTabSz="91428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861" algn="l" defTabSz="91428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04" algn="l" defTabSz="91428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148" algn="l" defTabSz="91428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02244D-2333-4819-AF54-27640C8297DA}" type="slidenum">
              <a:rPr lang="it-IT" smtClean="0"/>
              <a:pPr/>
              <a:t>27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975040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02244D-2333-4819-AF54-27640C8297DA}" type="slidenum">
              <a:rPr lang="it-IT" smtClean="0"/>
              <a:pPr/>
              <a:t>35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065889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7D6B12-DA71-4800-9A4D-3B825303D822}" type="slidenum">
              <a:rPr lang="it-IT" smtClean="0">
                <a:solidFill>
                  <a:prstClr val="black"/>
                </a:solidFill>
              </a:rPr>
              <a:pPr/>
              <a:t>40</a:t>
            </a:fld>
            <a:endParaRPr lang="it-I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33373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7D6B12-DA71-4800-9A4D-3B825303D822}" type="slidenum">
              <a:rPr lang="it-IT" smtClean="0">
                <a:solidFill>
                  <a:prstClr val="black"/>
                </a:solidFill>
              </a:rPr>
              <a:pPr/>
              <a:t>41</a:t>
            </a:fld>
            <a:endParaRPr lang="it-I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12137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7D6B12-DA71-4800-9A4D-3B825303D822}" type="slidenum">
              <a:rPr lang="it-IT" smtClean="0">
                <a:solidFill>
                  <a:prstClr val="black"/>
                </a:solidFill>
              </a:rPr>
              <a:pPr/>
              <a:t>42</a:t>
            </a:fld>
            <a:endParaRPr lang="it-I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8170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7D6B12-DA71-4800-9A4D-3B825303D822}" type="slidenum">
              <a:rPr lang="it-IT" smtClean="0">
                <a:solidFill>
                  <a:prstClr val="black"/>
                </a:solidFill>
              </a:rPr>
              <a:pPr/>
              <a:t>43</a:t>
            </a:fld>
            <a:endParaRPr lang="it-I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25470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7D6B12-DA71-4800-9A4D-3B825303D822}" type="slidenum">
              <a:rPr lang="it-IT" smtClean="0">
                <a:solidFill>
                  <a:prstClr val="black"/>
                </a:solidFill>
              </a:rPr>
              <a:pPr/>
              <a:t>44</a:t>
            </a:fld>
            <a:endParaRPr lang="it-I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17524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1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1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1C6E9-0724-4E40-B614-5BFD9D8FD4A5}" type="datetime1">
              <a:rPr lang="en-US" smtClean="0"/>
              <a:t>2/8/2021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433D9-B6F0-4A50-9A88-4022112AD1EC}" type="slidenum">
              <a:rPr lang="it-IT" smtClean="0"/>
              <a:pPr/>
              <a:t>‹N›</a:t>
            </a:fld>
            <a:endParaRPr lang="it-IT"/>
          </a:p>
        </p:txBody>
      </p:sp>
      <p:pic>
        <p:nvPicPr>
          <p:cNvPr id="11" name="Immagine 10" descr="Italia-Malta PowerPoint(02).pdf">
            <a:extLst>
              <a:ext uri="{FF2B5EF4-FFF2-40B4-BE49-F238E27FC236}">
                <a16:creationId xmlns:a16="http://schemas.microsoft.com/office/drawing/2014/main" id="{06F0A046-AB94-4280-B715-59BD6693715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0"/>
            <a:ext cx="9144000" cy="6856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09268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6F973-AE3B-44DF-9C64-67B7247F3F1D}" type="datetime1">
              <a:rPr lang="en-US" smtClean="0"/>
              <a:t>2/8/2021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433D9-B6F0-4A50-9A88-4022112AD1EC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719563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1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4ADA7-A2A6-4B03-98BA-545A17B41E24}" type="datetime1">
              <a:rPr lang="en-US" smtClean="0"/>
              <a:t>2/8/2021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433D9-B6F0-4A50-9A88-4022112AD1EC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280689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itolo 1"/>
          <p:cNvSpPr>
            <a:spLocks noGrp="1"/>
          </p:cNvSpPr>
          <p:nvPr>
            <p:ph type="title"/>
          </p:nvPr>
        </p:nvSpPr>
        <p:spPr>
          <a:xfrm>
            <a:off x="124255" y="117949"/>
            <a:ext cx="5915804" cy="1143000"/>
          </a:xfrm>
          <a:prstGeom prst="rect">
            <a:avLst/>
          </a:prstGeom>
        </p:spPr>
        <p:txBody>
          <a:bodyPr vert="horz" lIns="80165" tIns="40083" rIns="80165" bIns="40083" rtlCol="0" anchor="ctr">
            <a:normAutofit/>
          </a:bodyPr>
          <a:lstStyle>
            <a:lvl1pPr algn="l">
              <a:defRPr sz="3200" b="1">
                <a:solidFill>
                  <a:srgbClr val="FFC000"/>
                </a:solidFill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6" name="Segnaposto testo 2"/>
          <p:cNvSpPr>
            <a:spLocks noGrp="1"/>
          </p:cNvSpPr>
          <p:nvPr>
            <p:ph type="body" idx="1"/>
          </p:nvPr>
        </p:nvSpPr>
        <p:spPr>
          <a:xfrm>
            <a:off x="124254" y="1298518"/>
            <a:ext cx="8852478" cy="4525935"/>
          </a:xfrm>
          <a:prstGeom prst="rect">
            <a:avLst/>
          </a:prstGeom>
        </p:spPr>
        <p:txBody>
          <a:bodyPr vert="horz" lIns="80165" tIns="40083" rIns="80165" bIns="40083" rtlCol="0">
            <a:norm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12208109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118208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 lIns="80165" tIns="40083" rIns="80165" bIns="40083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1" y="3886200"/>
            <a:ext cx="6400800" cy="1752600"/>
          </a:xfrm>
        </p:spPr>
        <p:txBody>
          <a:bodyPr lIns="80165" tIns="40083" rIns="80165" bIns="40083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420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840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260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681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10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521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942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5362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 lIns="80165" tIns="40083" rIns="80165" bIns="40083"/>
          <a:lstStyle/>
          <a:p>
            <a:pPr defTabSz="400827"/>
            <a:fld id="{89EB3961-1621-4A51-A765-1B7B0FC7CCD9}" type="datetime1">
              <a:rPr lang="it-IT" sz="1600" smtClean="0">
                <a:solidFill>
                  <a:prstClr val="black"/>
                </a:solidFill>
              </a:rPr>
              <a:pPr defTabSz="400827"/>
              <a:t>08/02/2021</a:t>
            </a:fld>
            <a:endParaRPr lang="it-IT" sz="1600">
              <a:solidFill>
                <a:prstClr val="black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 lIns="80165" tIns="40083" rIns="80165" bIns="40083"/>
          <a:lstStyle/>
          <a:p>
            <a:pPr defTabSz="400827"/>
            <a:r>
              <a:rPr lang="it-IT" sz="1600">
                <a:solidFill>
                  <a:prstClr val="black"/>
                </a:solidFill>
              </a:rPr>
              <a:t>Sessione formativa del 26/03/2015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 lIns="80165" tIns="40083" rIns="80165" bIns="40083"/>
          <a:lstStyle/>
          <a:p>
            <a:pPr defTabSz="400827"/>
            <a:fld id="{EC658E30-677C-48A9-BAA6-D44DC371C3BE}" type="slidenum">
              <a:rPr lang="it-IT" sz="1600" smtClean="0">
                <a:solidFill>
                  <a:prstClr val="black"/>
                </a:solidFill>
              </a:rPr>
              <a:pPr defTabSz="400827"/>
              <a:t>‹N›</a:t>
            </a:fld>
            <a:endParaRPr lang="it-IT" sz="16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7444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477871" y="586028"/>
            <a:ext cx="8229600" cy="623276"/>
          </a:xfrm>
        </p:spPr>
        <p:txBody>
          <a:bodyPr>
            <a:noAutofit/>
          </a:bodyPr>
          <a:lstStyle>
            <a:lvl1pPr algn="l">
              <a:defRPr sz="3000" b="1">
                <a:solidFill>
                  <a:srgbClr val="0070C0"/>
                </a:solidFill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12568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>
                <a:solidFill>
                  <a:schemeClr val="tx2">
                    <a:lumMod val="75000"/>
                  </a:schemeClr>
                </a:solidFill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FC0A0-4285-4758-B381-DF60E3D6E883}" type="datetime1">
              <a:rPr lang="en-US" smtClean="0"/>
              <a:t>2/8/2021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433D9-B6F0-4A50-9A88-4022112AD1EC}" type="slidenum">
              <a:rPr lang="it-IT" smtClean="0"/>
              <a:pPr/>
              <a:t>‹N›</a:t>
            </a:fld>
            <a:endParaRPr lang="it-IT"/>
          </a:p>
        </p:txBody>
      </p:sp>
      <p:pic>
        <p:nvPicPr>
          <p:cNvPr id="10" name="Immagine 9" descr="Italia-Malta PowerPoint(02).pdf">
            <a:extLst>
              <a:ext uri="{FF2B5EF4-FFF2-40B4-BE49-F238E27FC236}">
                <a16:creationId xmlns:a16="http://schemas.microsoft.com/office/drawing/2014/main" id="{8BCC46F7-803A-498E-B3A4-6DAF1AF6112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900" y="1"/>
            <a:ext cx="91519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2405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8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57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1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86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00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14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9BE67-E0B2-48E2-82EA-212110DBB028}" type="datetime1">
              <a:rPr lang="en-US" smtClean="0"/>
              <a:t>2/8/2021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433D9-B6F0-4A50-9A88-4022112AD1EC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7" name="Segnaposto titolo 1">
            <a:extLst>
              <a:ext uri="{FF2B5EF4-FFF2-40B4-BE49-F238E27FC236}">
                <a16:creationId xmlns:a16="http://schemas.microsoft.com/office/drawing/2014/main" id="{9856B457-875E-41E0-9695-A4753DD1D039}"/>
              </a:ext>
            </a:extLst>
          </p:cNvPr>
          <p:cNvSpPr txBox="1">
            <a:spLocks/>
          </p:cNvSpPr>
          <p:nvPr userDrawn="1"/>
        </p:nvSpPr>
        <p:spPr>
          <a:xfrm>
            <a:off x="145245" y="130072"/>
            <a:ext cx="6915123" cy="1260475"/>
          </a:xfrm>
          <a:prstGeom prst="rect">
            <a:avLst/>
          </a:prstGeom>
        </p:spPr>
        <p:txBody>
          <a:bodyPr vert="horz" lIns="91428" tIns="45715" rIns="91428" bIns="45715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FFC0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</p:spTree>
    <p:extLst>
      <p:ext uri="{BB962C8B-B14F-4D97-AF65-F5344CB8AC3E}">
        <p14:creationId xmlns:p14="http://schemas.microsoft.com/office/powerpoint/2010/main" val="32945864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59F17-0E4A-4108-9C2E-6F4FEE87303C}" type="datetime1">
              <a:rPr lang="en-US" smtClean="0"/>
              <a:t>2/8/2021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433D9-B6F0-4A50-9A88-4022112AD1EC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620025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44" indent="0">
              <a:buNone/>
              <a:defRPr sz="2000" b="1"/>
            </a:lvl2pPr>
            <a:lvl3pPr marL="914287" indent="0">
              <a:buNone/>
              <a:defRPr sz="1800" b="1"/>
            </a:lvl3pPr>
            <a:lvl4pPr marL="1371431" indent="0">
              <a:buNone/>
              <a:defRPr sz="1600" b="1"/>
            </a:lvl4pPr>
            <a:lvl5pPr marL="1828574" indent="0">
              <a:buNone/>
              <a:defRPr sz="1600" b="1"/>
            </a:lvl5pPr>
            <a:lvl6pPr marL="2285717" indent="0">
              <a:buNone/>
              <a:defRPr sz="1600" b="1"/>
            </a:lvl6pPr>
            <a:lvl7pPr marL="2742861" indent="0">
              <a:buNone/>
              <a:defRPr sz="1600" b="1"/>
            </a:lvl7pPr>
            <a:lvl8pPr marL="3200004" indent="0">
              <a:buNone/>
              <a:defRPr sz="1600" b="1"/>
            </a:lvl8pPr>
            <a:lvl9pPr marL="3657148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6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44" indent="0">
              <a:buNone/>
              <a:defRPr sz="2000" b="1"/>
            </a:lvl2pPr>
            <a:lvl3pPr marL="914287" indent="0">
              <a:buNone/>
              <a:defRPr sz="1800" b="1"/>
            </a:lvl3pPr>
            <a:lvl4pPr marL="1371431" indent="0">
              <a:buNone/>
              <a:defRPr sz="1600" b="1"/>
            </a:lvl4pPr>
            <a:lvl5pPr marL="1828574" indent="0">
              <a:buNone/>
              <a:defRPr sz="1600" b="1"/>
            </a:lvl5pPr>
            <a:lvl6pPr marL="2285717" indent="0">
              <a:buNone/>
              <a:defRPr sz="1600" b="1"/>
            </a:lvl6pPr>
            <a:lvl7pPr marL="2742861" indent="0">
              <a:buNone/>
              <a:defRPr sz="1600" b="1"/>
            </a:lvl7pPr>
            <a:lvl8pPr marL="3200004" indent="0">
              <a:buNone/>
              <a:defRPr sz="1600" b="1"/>
            </a:lvl8pPr>
            <a:lvl9pPr marL="3657148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6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7EF3F-F525-4BDF-811F-6A2304E93F67}" type="datetime1">
              <a:rPr lang="en-US" smtClean="0"/>
              <a:t>2/8/2021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433D9-B6F0-4A50-9A88-4022112AD1EC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274581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286F1-6018-4839-B05A-99DCFBFC7120}" type="datetime1">
              <a:rPr lang="en-US" smtClean="0"/>
              <a:t>2/8/2021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433D9-B6F0-4A50-9A88-4022112AD1EC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52429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FD0E6-4C13-4A33-8429-F87E613DCAFF}" type="datetime1">
              <a:rPr lang="en-US" smtClean="0"/>
              <a:t>2/8/2021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433D9-B6F0-4A50-9A88-4022112AD1EC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05635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44" indent="0">
              <a:buNone/>
              <a:defRPr sz="1200"/>
            </a:lvl2pPr>
            <a:lvl3pPr marL="914287" indent="0">
              <a:buNone/>
              <a:defRPr sz="1000"/>
            </a:lvl3pPr>
            <a:lvl4pPr marL="1371431" indent="0">
              <a:buNone/>
              <a:defRPr sz="900"/>
            </a:lvl4pPr>
            <a:lvl5pPr marL="1828574" indent="0">
              <a:buNone/>
              <a:defRPr sz="900"/>
            </a:lvl5pPr>
            <a:lvl6pPr marL="2285717" indent="0">
              <a:buNone/>
              <a:defRPr sz="900"/>
            </a:lvl6pPr>
            <a:lvl7pPr marL="2742861" indent="0">
              <a:buNone/>
              <a:defRPr sz="900"/>
            </a:lvl7pPr>
            <a:lvl8pPr marL="3200004" indent="0">
              <a:buNone/>
              <a:defRPr sz="900"/>
            </a:lvl8pPr>
            <a:lvl9pPr marL="3657148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9F31B-C962-4B8F-8E02-11AD8594760C}" type="datetime1">
              <a:rPr lang="en-US" smtClean="0"/>
              <a:t>2/8/2021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433D9-B6F0-4A50-9A88-4022112AD1EC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89487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9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9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44" indent="0">
              <a:buNone/>
              <a:defRPr sz="2800"/>
            </a:lvl2pPr>
            <a:lvl3pPr marL="914287" indent="0">
              <a:buNone/>
              <a:defRPr sz="2400"/>
            </a:lvl3pPr>
            <a:lvl4pPr marL="1371431" indent="0">
              <a:buNone/>
              <a:defRPr sz="2000"/>
            </a:lvl4pPr>
            <a:lvl5pPr marL="1828574" indent="0">
              <a:buNone/>
              <a:defRPr sz="2000"/>
            </a:lvl5pPr>
            <a:lvl6pPr marL="2285717" indent="0">
              <a:buNone/>
              <a:defRPr sz="2000"/>
            </a:lvl6pPr>
            <a:lvl7pPr marL="2742861" indent="0">
              <a:buNone/>
              <a:defRPr sz="2000"/>
            </a:lvl7pPr>
            <a:lvl8pPr marL="3200004" indent="0">
              <a:buNone/>
              <a:defRPr sz="2000"/>
            </a:lvl8pPr>
            <a:lvl9pPr marL="3657148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9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44" indent="0">
              <a:buNone/>
              <a:defRPr sz="1200"/>
            </a:lvl2pPr>
            <a:lvl3pPr marL="914287" indent="0">
              <a:buNone/>
              <a:defRPr sz="1000"/>
            </a:lvl3pPr>
            <a:lvl4pPr marL="1371431" indent="0">
              <a:buNone/>
              <a:defRPr sz="900"/>
            </a:lvl4pPr>
            <a:lvl5pPr marL="1828574" indent="0">
              <a:buNone/>
              <a:defRPr sz="900"/>
            </a:lvl5pPr>
            <a:lvl6pPr marL="2285717" indent="0">
              <a:buNone/>
              <a:defRPr sz="900"/>
            </a:lvl6pPr>
            <a:lvl7pPr marL="2742861" indent="0">
              <a:buNone/>
              <a:defRPr sz="900"/>
            </a:lvl7pPr>
            <a:lvl8pPr marL="3200004" indent="0">
              <a:buNone/>
              <a:defRPr sz="900"/>
            </a:lvl8pPr>
            <a:lvl9pPr marL="3657148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DB78C-80F4-4A32-A285-7E82A61534E0}" type="datetime1">
              <a:rPr lang="en-US" smtClean="0"/>
              <a:t>2/8/2021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433D9-B6F0-4A50-9A88-4022112AD1EC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289373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28" tIns="45715" rIns="91428" bIns="45715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28" tIns="45715" rIns="91428" bIns="45715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28" tIns="45715" rIns="91428" bIns="45715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765880-8750-4960-A9CF-A8E502EEA1BC}" type="datetime1">
              <a:rPr lang="en-US" smtClean="0"/>
              <a:t>2/8/2021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1" y="6356351"/>
            <a:ext cx="2895600" cy="365125"/>
          </a:xfrm>
          <a:prstGeom prst="rect">
            <a:avLst/>
          </a:prstGeom>
        </p:spPr>
        <p:txBody>
          <a:bodyPr vert="horz" lIns="91428" tIns="45715" rIns="91428" bIns="45715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28" tIns="45715" rIns="91428" bIns="45715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5433D9-B6F0-4A50-9A88-4022112AD1EC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98319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11" r:id="rId12"/>
  </p:sldLayoutIdLst>
  <p:hf hdr="0"/>
  <p:txStyles>
    <p:titleStyle>
      <a:lvl1pPr algn="ctr" defTabSz="914287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57" indent="-342857" algn="l" defTabSz="914287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58" indent="-285715" algn="l" defTabSz="914287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59" indent="-228571" algn="l" defTabSz="9142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02" indent="-228571" algn="l" defTabSz="9142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46" indent="-228571" algn="l" defTabSz="9142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289" indent="-228571" algn="l" defTabSz="91428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33" indent="-228571" algn="l" defTabSz="91428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76" indent="-228571" algn="l" defTabSz="91428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19" indent="-228571" algn="l" defTabSz="91428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28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4" algn="l" defTabSz="91428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87" algn="l" defTabSz="91428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31" algn="l" defTabSz="91428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74" algn="l" defTabSz="91428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17" algn="l" defTabSz="91428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61" algn="l" defTabSz="91428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4" algn="l" defTabSz="91428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48" algn="l" defTabSz="91428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Italia-Malta PowerPoint(02).pdf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810"/>
            <a:ext cx="9144000" cy="6849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9301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</p:sldLayoutIdLst>
  <p:txStyles>
    <p:titleStyle>
      <a:lvl1pPr algn="ctr" defTabSz="400827" rtl="0" eaLnBrk="1" latinLnBrk="0" hangingPunct="1">
        <a:spcBef>
          <a:spcPct val="0"/>
        </a:spcBef>
        <a:buNone/>
        <a:defRPr sz="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0620" indent="-300620" algn="l" defTabSz="400827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1344" indent="-250517" algn="l" defTabSz="400827" rtl="0" eaLnBrk="1" latinLnBrk="0" hangingPunct="1">
        <a:spcBef>
          <a:spcPct val="20000"/>
        </a:spcBef>
        <a:buFont typeface="Arial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02068" indent="-200414" algn="l" defTabSz="400827" rtl="0" eaLnBrk="1" latinLnBrk="0" hangingPunct="1">
        <a:spcBef>
          <a:spcPct val="2000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402895" indent="-200414" algn="l" defTabSz="400827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03723" indent="-200414" algn="l" defTabSz="400827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04550" indent="-200414" algn="l" defTabSz="400827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05377" indent="-200414" algn="l" defTabSz="400827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06204" indent="-200414" algn="l" defTabSz="400827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07032" indent="-200414" algn="l" defTabSz="400827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0082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0827" algn="l" defTabSz="40082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01654" algn="l" defTabSz="40082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02482" algn="l" defTabSz="40082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03309" algn="l" defTabSz="40082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04136" algn="l" defTabSz="40082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04963" algn="l" defTabSz="40082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05791" algn="l" defTabSz="40082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06618" algn="l" defTabSz="40082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taliamalta.eu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2.xml"/><Relationship Id="rId10" Type="http://schemas.openxmlformats.org/officeDocument/2006/relationships/diagramQuickStyle" Target="../diagrams/quickStyle3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mailto:chiara.dibella@regione.sicilia.it" TargetMode="External"/><Relationship Id="rId2" Type="http://schemas.openxmlformats.org/officeDocument/2006/relationships/hyperlink" Target="mailto:marco.sambataro@regione.sicilia.it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stc.italia-malta@regione.sicilia.it" TargetMode="External"/><Relationship Id="rId5" Type="http://schemas.openxmlformats.org/officeDocument/2006/relationships/hyperlink" Target="mailto:antonella.madonia@regione.sicilia.it" TargetMode="External"/><Relationship Id="rId4" Type="http://schemas.openxmlformats.org/officeDocument/2006/relationships/hyperlink" Target="mailto:Ilva.parlato@regione.sicilia.it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Italia-Malta PowerPoint(01)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810"/>
            <a:ext cx="9144000" cy="6849190"/>
          </a:xfrm>
          <a:prstGeom prst="rect">
            <a:avLst/>
          </a:prstGeom>
        </p:spPr>
      </p:pic>
      <p:sp>
        <p:nvSpPr>
          <p:cNvPr id="5" name="Titolo 1"/>
          <p:cNvSpPr txBox="1">
            <a:spLocks/>
          </p:cNvSpPr>
          <p:nvPr/>
        </p:nvSpPr>
        <p:spPr>
          <a:xfrm>
            <a:off x="694184" y="1556792"/>
            <a:ext cx="7772400" cy="2232248"/>
          </a:xfrm>
          <a:prstGeom prst="rect">
            <a:avLst/>
          </a:prstGeom>
        </p:spPr>
        <p:txBody>
          <a:bodyPr lIns="80165" tIns="40083" rIns="80165" bIns="40083"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 err="1">
                <a:solidFill>
                  <a:schemeClr val="tx2"/>
                </a:solidFill>
                <a:latin typeface="Open Sans"/>
                <a:cs typeface="Open Sans"/>
              </a:rPr>
              <a:t>Attuazione</a:t>
            </a:r>
            <a:r>
              <a:rPr lang="en-US" sz="2400" b="1" dirty="0">
                <a:solidFill>
                  <a:schemeClr val="tx2"/>
                </a:solidFill>
                <a:latin typeface="Open Sans"/>
                <a:cs typeface="Open Sans"/>
              </a:rPr>
              <a:t> e </a:t>
            </a:r>
            <a:r>
              <a:rPr lang="en-US" sz="2400" b="1" dirty="0" err="1">
                <a:solidFill>
                  <a:schemeClr val="tx2"/>
                </a:solidFill>
                <a:latin typeface="Open Sans"/>
                <a:cs typeface="Open Sans"/>
              </a:rPr>
              <a:t>gestione</a:t>
            </a:r>
            <a:r>
              <a:rPr lang="en-US" sz="2400" b="1" dirty="0">
                <a:solidFill>
                  <a:schemeClr val="tx2"/>
                </a:solidFill>
                <a:latin typeface="Open Sans"/>
                <a:cs typeface="Open Sans"/>
              </a:rPr>
              <a:t> di </a:t>
            </a:r>
            <a:r>
              <a:rPr lang="en-US" sz="2400" b="1" dirty="0" err="1">
                <a:solidFill>
                  <a:schemeClr val="tx2"/>
                </a:solidFill>
                <a:latin typeface="Open Sans"/>
                <a:cs typeface="Open Sans"/>
              </a:rPr>
              <a:t>progetto</a:t>
            </a:r>
            <a:r>
              <a:rPr lang="en-US" sz="2400" b="1" dirty="0">
                <a:solidFill>
                  <a:schemeClr val="tx2"/>
                </a:solidFill>
                <a:latin typeface="Open Sans"/>
                <a:cs typeface="Open Sans"/>
              </a:rPr>
              <a:t> </a:t>
            </a:r>
            <a:r>
              <a:rPr lang="en-US" sz="2400" b="1" dirty="0" err="1">
                <a:solidFill>
                  <a:schemeClr val="tx2"/>
                </a:solidFill>
                <a:latin typeface="Open Sans"/>
                <a:cs typeface="Open Sans"/>
              </a:rPr>
              <a:t>nell’ambito</a:t>
            </a:r>
            <a:r>
              <a:rPr lang="en-US" sz="2400" b="1" dirty="0">
                <a:solidFill>
                  <a:schemeClr val="tx2"/>
                </a:solidFill>
                <a:latin typeface="Open Sans"/>
                <a:cs typeface="Open Sans"/>
              </a:rPr>
              <a:t> del </a:t>
            </a:r>
            <a:r>
              <a:rPr lang="en-US" sz="2400" b="1" dirty="0" err="1">
                <a:solidFill>
                  <a:schemeClr val="tx2"/>
                </a:solidFill>
                <a:latin typeface="Open Sans"/>
                <a:cs typeface="Open Sans"/>
              </a:rPr>
              <a:t>Programma</a:t>
            </a:r>
            <a:r>
              <a:rPr lang="en-US" sz="2400" b="1" dirty="0">
                <a:solidFill>
                  <a:schemeClr val="tx2"/>
                </a:solidFill>
                <a:latin typeface="Open Sans"/>
                <a:cs typeface="Open Sans"/>
              </a:rPr>
              <a:t> INTERREG V-A Italia Malta: </a:t>
            </a:r>
            <a:r>
              <a:rPr lang="en-US" sz="2400" b="1" dirty="0" err="1">
                <a:solidFill>
                  <a:schemeClr val="tx2"/>
                </a:solidFill>
                <a:latin typeface="Open Sans"/>
                <a:cs typeface="Open Sans"/>
              </a:rPr>
              <a:t>ammissibilità</a:t>
            </a:r>
            <a:r>
              <a:rPr lang="en-US" sz="2400" b="1" dirty="0">
                <a:solidFill>
                  <a:schemeClr val="tx2"/>
                </a:solidFill>
                <a:latin typeface="Open Sans"/>
                <a:cs typeface="Open Sans"/>
              </a:rPr>
              <a:t> </a:t>
            </a:r>
            <a:r>
              <a:rPr lang="en-US" sz="2400" b="1" dirty="0" err="1">
                <a:solidFill>
                  <a:schemeClr val="tx2"/>
                </a:solidFill>
                <a:latin typeface="Open Sans"/>
                <a:cs typeface="Open Sans"/>
              </a:rPr>
              <a:t>delle</a:t>
            </a:r>
            <a:r>
              <a:rPr lang="en-US" sz="2400" b="1" dirty="0">
                <a:solidFill>
                  <a:schemeClr val="tx2"/>
                </a:solidFill>
                <a:latin typeface="Open Sans"/>
                <a:cs typeface="Open Sans"/>
              </a:rPr>
              <a:t> </a:t>
            </a:r>
            <a:r>
              <a:rPr lang="en-US" sz="2400" b="1" dirty="0" err="1">
                <a:solidFill>
                  <a:schemeClr val="tx2"/>
                </a:solidFill>
                <a:latin typeface="Open Sans"/>
                <a:cs typeface="Open Sans"/>
              </a:rPr>
              <a:t>spese</a:t>
            </a:r>
            <a:r>
              <a:rPr lang="en-US" sz="2400" b="1" dirty="0">
                <a:solidFill>
                  <a:schemeClr val="tx2"/>
                </a:solidFill>
                <a:latin typeface="Open Sans"/>
                <a:cs typeface="Open Sans"/>
              </a:rPr>
              <a:t>, </a:t>
            </a:r>
            <a:r>
              <a:rPr lang="en-US" sz="2400" b="1" dirty="0" err="1">
                <a:solidFill>
                  <a:schemeClr val="tx2"/>
                </a:solidFill>
                <a:latin typeface="Open Sans"/>
                <a:cs typeface="Open Sans"/>
              </a:rPr>
              <a:t>attività</a:t>
            </a:r>
            <a:r>
              <a:rPr lang="en-US" sz="2400" b="1" dirty="0">
                <a:solidFill>
                  <a:schemeClr val="tx2"/>
                </a:solidFill>
                <a:latin typeface="Open Sans"/>
                <a:cs typeface="Open Sans"/>
              </a:rPr>
              <a:t> di </a:t>
            </a:r>
            <a:r>
              <a:rPr lang="en-US" sz="2400" b="1" dirty="0" err="1">
                <a:solidFill>
                  <a:schemeClr val="tx2"/>
                </a:solidFill>
                <a:latin typeface="Open Sans"/>
                <a:cs typeface="Open Sans"/>
              </a:rPr>
              <a:t>monitoraggio</a:t>
            </a:r>
            <a:r>
              <a:rPr lang="en-US" sz="2400" b="1" dirty="0">
                <a:solidFill>
                  <a:schemeClr val="tx2"/>
                </a:solidFill>
                <a:latin typeface="Open Sans"/>
                <a:cs typeface="Open Sans"/>
              </a:rPr>
              <a:t> e </a:t>
            </a:r>
            <a:r>
              <a:rPr lang="en-US" sz="2400" b="1" dirty="0" err="1">
                <a:solidFill>
                  <a:schemeClr val="tx2"/>
                </a:solidFill>
                <a:latin typeface="Open Sans"/>
                <a:cs typeface="Open Sans"/>
              </a:rPr>
              <a:t>rendicontazione</a:t>
            </a:r>
            <a:r>
              <a:rPr lang="en-US" sz="2400" b="1" dirty="0">
                <a:solidFill>
                  <a:schemeClr val="tx2"/>
                </a:solidFill>
                <a:latin typeface="Open Sans"/>
                <a:cs typeface="Open Sans"/>
              </a:rPr>
              <a:t>, </a:t>
            </a:r>
            <a:r>
              <a:rPr lang="en-US" sz="2400" b="1" dirty="0" err="1">
                <a:solidFill>
                  <a:schemeClr val="tx2"/>
                </a:solidFill>
                <a:latin typeface="Open Sans"/>
                <a:cs typeface="Open Sans"/>
              </a:rPr>
              <a:t>regole</a:t>
            </a:r>
            <a:r>
              <a:rPr lang="en-US" sz="2400" b="1" dirty="0">
                <a:solidFill>
                  <a:schemeClr val="tx2"/>
                </a:solidFill>
                <a:latin typeface="Open Sans"/>
                <a:cs typeface="Open Sans"/>
              </a:rPr>
              <a:t> per le </a:t>
            </a:r>
            <a:r>
              <a:rPr lang="en-US" sz="2400" b="1" dirty="0" err="1">
                <a:solidFill>
                  <a:schemeClr val="tx2"/>
                </a:solidFill>
                <a:latin typeface="Open Sans"/>
                <a:cs typeface="Open Sans"/>
              </a:rPr>
              <a:t>attività</a:t>
            </a:r>
            <a:r>
              <a:rPr lang="en-US" sz="2400" b="1" dirty="0">
                <a:solidFill>
                  <a:schemeClr val="tx2"/>
                </a:solidFill>
                <a:latin typeface="Open Sans"/>
                <a:cs typeface="Open Sans"/>
              </a:rPr>
              <a:t> di </a:t>
            </a:r>
            <a:r>
              <a:rPr lang="en-US" sz="2400" b="1" dirty="0" err="1">
                <a:solidFill>
                  <a:schemeClr val="tx2"/>
                </a:solidFill>
                <a:latin typeface="Open Sans"/>
                <a:cs typeface="Open Sans"/>
              </a:rPr>
              <a:t>informazione</a:t>
            </a:r>
            <a:r>
              <a:rPr lang="en-US" sz="2400" b="1" dirty="0">
                <a:solidFill>
                  <a:schemeClr val="tx2"/>
                </a:solidFill>
                <a:latin typeface="Open Sans"/>
                <a:cs typeface="Open Sans"/>
              </a:rPr>
              <a:t> e </a:t>
            </a:r>
            <a:r>
              <a:rPr lang="en-US" sz="2400" b="1" dirty="0" err="1">
                <a:solidFill>
                  <a:schemeClr val="tx2"/>
                </a:solidFill>
                <a:latin typeface="Open Sans"/>
                <a:cs typeface="Open Sans"/>
              </a:rPr>
              <a:t>comunicazione</a:t>
            </a:r>
            <a:endParaRPr lang="it-IT" sz="2400" b="1" dirty="0">
              <a:solidFill>
                <a:schemeClr val="tx2"/>
              </a:solidFill>
              <a:latin typeface="Open Sans"/>
              <a:cs typeface="Open Sans"/>
            </a:endParaRPr>
          </a:p>
        </p:txBody>
      </p:sp>
      <p:sp>
        <p:nvSpPr>
          <p:cNvPr id="6" name="Sottotitolo 2"/>
          <p:cNvSpPr txBox="1">
            <a:spLocks/>
          </p:cNvSpPr>
          <p:nvPr/>
        </p:nvSpPr>
        <p:spPr>
          <a:xfrm>
            <a:off x="1371599" y="3927084"/>
            <a:ext cx="6400800" cy="1347416"/>
          </a:xfrm>
          <a:prstGeom prst="rect">
            <a:avLst/>
          </a:prstGeom>
        </p:spPr>
        <p:txBody>
          <a:bodyPr lIns="80165" tIns="40083" rIns="80165" bIns="40083"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sz="2500" dirty="0">
                <a:solidFill>
                  <a:schemeClr val="tx2"/>
                </a:solidFill>
                <a:latin typeface="Open Sans"/>
                <a:cs typeface="Open Sans"/>
              </a:rPr>
              <a:t>Seminario Online </a:t>
            </a:r>
          </a:p>
          <a:p>
            <a:pPr marL="0" indent="0" algn="ctr">
              <a:buNone/>
            </a:pPr>
            <a:r>
              <a:rPr lang="it-IT" sz="1800" dirty="0">
                <a:solidFill>
                  <a:schemeClr val="tx2"/>
                </a:solidFill>
                <a:latin typeface="Open Sans"/>
                <a:cs typeface="Open Sans"/>
              </a:rPr>
              <a:t>4 Febbraio 2021</a:t>
            </a:r>
          </a:p>
        </p:txBody>
      </p:sp>
      <p:sp>
        <p:nvSpPr>
          <p:cNvPr id="7" name="Sottotitolo 2"/>
          <p:cNvSpPr txBox="1">
            <a:spLocks/>
          </p:cNvSpPr>
          <p:nvPr/>
        </p:nvSpPr>
        <p:spPr>
          <a:xfrm>
            <a:off x="2458068" y="5604651"/>
            <a:ext cx="6148610" cy="1164481"/>
          </a:xfrm>
          <a:prstGeom prst="rect">
            <a:avLst/>
          </a:prstGeom>
        </p:spPr>
        <p:txBody>
          <a:bodyPr lIns="80165" tIns="40083" rIns="80165" bIns="40083"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it-IT" sz="1000" b="1" dirty="0">
                <a:solidFill>
                  <a:schemeClr val="bg1"/>
                </a:solidFill>
                <a:latin typeface="Open Sans"/>
                <a:cs typeface="Open Sans"/>
              </a:rPr>
              <a:t>Segretariato Congiunto</a:t>
            </a:r>
          </a:p>
          <a:p>
            <a:pPr marL="0" indent="0" algn="r">
              <a:buNone/>
            </a:pPr>
            <a:r>
              <a:rPr lang="it-IT" sz="1000" dirty="0">
                <a:solidFill>
                  <a:schemeClr val="bg1"/>
                </a:solidFill>
                <a:latin typeface="Open Sans"/>
                <a:cs typeface="Open Sans"/>
              </a:rPr>
              <a:t>Piazza Luigi Sturzo, 36 - 90139 Palermo (IT)</a:t>
            </a:r>
          </a:p>
          <a:p>
            <a:pPr marL="0" indent="0" algn="r">
              <a:buNone/>
            </a:pPr>
            <a:r>
              <a:rPr lang="it-IT" sz="1000" dirty="0" err="1">
                <a:solidFill>
                  <a:schemeClr val="bg1"/>
                </a:solidFill>
                <a:latin typeface="Open Sans"/>
                <a:cs typeface="Open Sans"/>
              </a:rPr>
              <a:t>Tel</a:t>
            </a:r>
            <a:r>
              <a:rPr lang="it-IT" sz="1000" dirty="0">
                <a:solidFill>
                  <a:schemeClr val="bg1"/>
                </a:solidFill>
                <a:latin typeface="Open Sans"/>
                <a:cs typeface="Open Sans"/>
              </a:rPr>
              <a:t> +39 091 7070243 / 186 / 059 - Fax +39 091 7070054</a:t>
            </a:r>
          </a:p>
          <a:p>
            <a:pPr marL="0" indent="0" algn="r">
              <a:buNone/>
            </a:pPr>
            <a:r>
              <a:rPr lang="it-IT" sz="1000" dirty="0">
                <a:solidFill>
                  <a:schemeClr val="bg1"/>
                </a:solidFill>
                <a:latin typeface="Open Sans"/>
                <a:cs typeface="Open Sans"/>
              </a:rPr>
              <a:t>E-mail: stc.italia-malta@regione.sicilia.it</a:t>
            </a:r>
          </a:p>
          <a:p>
            <a:pPr marL="0" indent="0" algn="r">
              <a:buNone/>
            </a:pPr>
            <a:r>
              <a:rPr lang="it-IT" sz="1000" dirty="0" err="1">
                <a:solidFill>
                  <a:schemeClr val="bg1"/>
                </a:solidFill>
                <a:latin typeface="Open Sans"/>
                <a:cs typeface="Open Sans"/>
              </a:rPr>
              <a:t>www.italiamalta.eu</a:t>
            </a:r>
            <a:endParaRPr lang="it-IT" sz="1000" dirty="0">
              <a:solidFill>
                <a:schemeClr val="bg1"/>
              </a:solidFill>
              <a:latin typeface="Open Sans"/>
              <a:cs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5655499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0405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it-IT" sz="2800" dirty="0">
                <a:solidFill>
                  <a:srgbClr val="002060"/>
                </a:solidFill>
              </a:rPr>
              <a:t>DOCUMENTI GIUSTIFICATIVI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19E77-A6AF-4582-9FBE-E96FB8C826CD}" type="datetime1">
              <a:rPr lang="en-US" smtClean="0"/>
              <a:t>2/8/2021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433D9-B6F0-4A50-9A88-4022112AD1EC}" type="slidenum">
              <a:rPr lang="it-IT" smtClean="0"/>
              <a:pPr/>
              <a:t>10</a:t>
            </a:fld>
            <a:endParaRPr lang="it-IT"/>
          </a:p>
        </p:txBody>
      </p:sp>
      <p:sp>
        <p:nvSpPr>
          <p:cNvPr id="7" name="Titolo 1"/>
          <p:cNvSpPr>
            <a:spLocks noGrp="1"/>
          </p:cNvSpPr>
          <p:nvPr>
            <p:ph type="title"/>
          </p:nvPr>
        </p:nvSpPr>
        <p:spPr>
          <a:xfrm>
            <a:off x="353235" y="213436"/>
            <a:ext cx="5541929" cy="623276"/>
          </a:xfrm>
        </p:spPr>
        <p:txBody>
          <a:bodyPr/>
          <a:lstStyle/>
          <a:p>
            <a:r>
              <a:rPr lang="it-IT" sz="2400" dirty="0">
                <a:solidFill>
                  <a:srgbClr val="FFC000"/>
                </a:solidFill>
              </a:rPr>
              <a:t>CRITERI PER AMMISSIBILITA’ DELLE SPESE 3/5</a:t>
            </a:r>
          </a:p>
        </p:txBody>
      </p:sp>
      <p:sp>
        <p:nvSpPr>
          <p:cNvPr id="8" name="CasellaDiTesto 7"/>
          <p:cNvSpPr txBox="1"/>
          <p:nvPr/>
        </p:nvSpPr>
        <p:spPr>
          <a:xfrm>
            <a:off x="534369" y="1773169"/>
            <a:ext cx="5117752" cy="43087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91428" tIns="45715" rIns="91428" bIns="45715" rtlCol="0">
            <a:spAutoFit/>
          </a:bodyPr>
          <a:lstStyle/>
          <a:p>
            <a:pPr algn="just"/>
            <a:r>
              <a:rPr lang="en-US" sz="2200" b="1" dirty="0" err="1"/>
              <a:t>Documenti</a:t>
            </a:r>
            <a:r>
              <a:rPr lang="en-US" sz="2200" b="1" dirty="0"/>
              <a:t> </a:t>
            </a:r>
            <a:r>
              <a:rPr lang="en-US" sz="2200" b="1" dirty="0" err="1"/>
              <a:t>giustificativi</a:t>
            </a:r>
            <a:r>
              <a:rPr lang="en-US" sz="2200" b="1" dirty="0"/>
              <a:t>- </a:t>
            </a:r>
            <a:r>
              <a:rPr lang="en-US" sz="2200" b="1" dirty="0" err="1"/>
              <a:t>Spese</a:t>
            </a:r>
            <a:endParaRPr lang="en-US" sz="2200" b="1" dirty="0">
              <a:solidFill>
                <a:srgbClr val="FF0000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525736" y="3444171"/>
            <a:ext cx="5126384" cy="40009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lIns="91428" tIns="45715" rIns="91428" bIns="45715" rtlCol="0">
            <a:spAutoFit/>
          </a:bodyPr>
          <a:lstStyle/>
          <a:p>
            <a:pPr algn="just"/>
            <a:r>
              <a:rPr lang="en-US" sz="2000" b="1" dirty="0" err="1"/>
              <a:t>Documenti</a:t>
            </a:r>
            <a:r>
              <a:rPr lang="en-US" sz="2000" b="1" dirty="0"/>
              <a:t> </a:t>
            </a:r>
            <a:r>
              <a:rPr lang="en-US" sz="2000" b="1" dirty="0" err="1"/>
              <a:t>giustificativi</a:t>
            </a:r>
            <a:r>
              <a:rPr lang="it-IT" sz="2000" b="1" dirty="0"/>
              <a:t>- Pagamenti</a:t>
            </a:r>
          </a:p>
        </p:txBody>
      </p:sp>
      <p:sp>
        <p:nvSpPr>
          <p:cNvPr id="10" name="Rettangolo 9"/>
          <p:cNvSpPr/>
          <p:nvPr/>
        </p:nvSpPr>
        <p:spPr>
          <a:xfrm>
            <a:off x="534369" y="2322862"/>
            <a:ext cx="8070080" cy="96212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28" tIns="45715" rIns="91428" bIns="45715" rtlCol="0" anchor="t"/>
          <a:lstStyle/>
          <a:p>
            <a:r>
              <a:rPr lang="en-US" dirty="0" err="1"/>
              <a:t>Documenti</a:t>
            </a:r>
            <a:r>
              <a:rPr lang="en-US" dirty="0"/>
              <a:t> </a:t>
            </a:r>
            <a:r>
              <a:rPr lang="en-US" dirty="0" err="1"/>
              <a:t>che</a:t>
            </a:r>
            <a:r>
              <a:rPr lang="en-US" dirty="0"/>
              <a:t> </a:t>
            </a:r>
            <a:r>
              <a:rPr lang="en-US" dirty="0" err="1"/>
              <a:t>permettono</a:t>
            </a:r>
            <a:r>
              <a:rPr lang="en-US" dirty="0"/>
              <a:t> di </a:t>
            </a:r>
            <a:r>
              <a:rPr lang="en-US" dirty="0" err="1"/>
              <a:t>provare</a:t>
            </a:r>
            <a:r>
              <a:rPr lang="en-US" dirty="0"/>
              <a:t> </a:t>
            </a:r>
            <a:r>
              <a:rPr lang="en-US" dirty="0" err="1"/>
              <a:t>l’effettività</a:t>
            </a:r>
            <a:r>
              <a:rPr lang="en-US" dirty="0"/>
              <a:t> </a:t>
            </a:r>
            <a:r>
              <a:rPr lang="en-US" dirty="0" err="1"/>
              <a:t>della</a:t>
            </a:r>
            <a:r>
              <a:rPr lang="en-US" dirty="0"/>
              <a:t> </a:t>
            </a:r>
            <a:r>
              <a:rPr lang="en-US" dirty="0" err="1"/>
              <a:t>spesa</a:t>
            </a:r>
            <a:r>
              <a:rPr lang="en-US" dirty="0"/>
              <a:t>, come:</a:t>
            </a:r>
          </a:p>
          <a:p>
            <a:pPr marL="342857" indent="-342857">
              <a:buFont typeface="Wingdings" pitchFamily="2" charset="2"/>
              <a:buChar char="q"/>
            </a:pPr>
            <a:r>
              <a:rPr lang="en-US" dirty="0" err="1"/>
              <a:t>Fatture</a:t>
            </a:r>
            <a:r>
              <a:rPr lang="en-US" dirty="0"/>
              <a:t> o </a:t>
            </a:r>
            <a:r>
              <a:rPr lang="en-US" dirty="0" err="1"/>
              <a:t>ricevute</a:t>
            </a:r>
            <a:endParaRPr lang="en-US" dirty="0"/>
          </a:p>
          <a:p>
            <a:pPr marL="342857" indent="-342857">
              <a:buFont typeface="Wingdings" pitchFamily="2" charset="2"/>
              <a:buChar char="q"/>
            </a:pPr>
            <a:r>
              <a:rPr lang="en-US" dirty="0" err="1"/>
              <a:t>Documenti</a:t>
            </a:r>
            <a:r>
              <a:rPr lang="en-US" dirty="0"/>
              <a:t> di </a:t>
            </a:r>
            <a:r>
              <a:rPr lang="en-US" dirty="0" err="1"/>
              <a:t>contabilità</a:t>
            </a:r>
            <a:r>
              <a:rPr lang="en-US" dirty="0"/>
              <a:t> </a:t>
            </a:r>
            <a:r>
              <a:rPr lang="en-US" dirty="0" err="1"/>
              <a:t>equivalenti</a:t>
            </a:r>
            <a:endParaRPr lang="en-US" dirty="0"/>
          </a:p>
        </p:txBody>
      </p:sp>
      <p:sp>
        <p:nvSpPr>
          <p:cNvPr id="11" name="Rettangolo 10"/>
          <p:cNvSpPr/>
          <p:nvPr/>
        </p:nvSpPr>
        <p:spPr>
          <a:xfrm>
            <a:off x="534369" y="4005064"/>
            <a:ext cx="8070080" cy="172819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28" tIns="45715" rIns="91428" bIns="45715" rtlCol="0" anchor="t"/>
          <a:lstStyle/>
          <a:p>
            <a:pPr algn="just"/>
            <a:r>
              <a:rPr lang="en-US" dirty="0" err="1">
                <a:latin typeface="ArialNarrow"/>
              </a:rPr>
              <a:t>Documenti</a:t>
            </a:r>
            <a:r>
              <a:rPr lang="en-US" dirty="0">
                <a:latin typeface="ArialNarrow"/>
              </a:rPr>
              <a:t> </a:t>
            </a:r>
            <a:r>
              <a:rPr lang="en-US" dirty="0" err="1">
                <a:latin typeface="ArialNarrow"/>
              </a:rPr>
              <a:t>che</a:t>
            </a:r>
            <a:r>
              <a:rPr lang="en-US" dirty="0">
                <a:latin typeface="ArialNarrow"/>
              </a:rPr>
              <a:t> </a:t>
            </a:r>
            <a:r>
              <a:rPr lang="en-US" dirty="0" err="1">
                <a:latin typeface="ArialNarrow"/>
              </a:rPr>
              <a:t>permettono</a:t>
            </a:r>
            <a:r>
              <a:rPr lang="en-US" dirty="0">
                <a:latin typeface="ArialNarrow"/>
              </a:rPr>
              <a:t> di </a:t>
            </a:r>
            <a:r>
              <a:rPr lang="en-US" dirty="0" err="1">
                <a:latin typeface="ArialNarrow"/>
              </a:rPr>
              <a:t>provare</a:t>
            </a:r>
            <a:r>
              <a:rPr lang="en-US" dirty="0">
                <a:latin typeface="ArialNarrow"/>
              </a:rPr>
              <a:t> </a:t>
            </a:r>
            <a:r>
              <a:rPr lang="en-US" dirty="0" err="1">
                <a:latin typeface="ArialNarrow"/>
              </a:rPr>
              <a:t>l’effettività</a:t>
            </a:r>
            <a:r>
              <a:rPr lang="en-US" dirty="0">
                <a:latin typeface="ArialNarrow"/>
              </a:rPr>
              <a:t> </a:t>
            </a:r>
            <a:r>
              <a:rPr lang="en-US" dirty="0" err="1">
                <a:latin typeface="ArialNarrow"/>
              </a:rPr>
              <a:t>della</a:t>
            </a:r>
            <a:r>
              <a:rPr lang="en-US" dirty="0">
                <a:latin typeface="ArialNarrow"/>
              </a:rPr>
              <a:t> </a:t>
            </a:r>
            <a:r>
              <a:rPr lang="en-US" dirty="0" err="1">
                <a:latin typeface="ArialNarrow"/>
              </a:rPr>
              <a:t>spesa</a:t>
            </a:r>
            <a:r>
              <a:rPr lang="en-US" dirty="0">
                <a:latin typeface="ArialNarrow"/>
              </a:rPr>
              <a:t>, come:</a:t>
            </a:r>
          </a:p>
          <a:p>
            <a:pPr marL="342857" indent="-342857">
              <a:buFont typeface="Wingdings" pitchFamily="2" charset="2"/>
              <a:buChar char="q"/>
            </a:pPr>
            <a:r>
              <a:rPr lang="en-US" dirty="0" err="1">
                <a:latin typeface="ArialNarrow"/>
              </a:rPr>
              <a:t>Ordini</a:t>
            </a:r>
            <a:r>
              <a:rPr lang="en-US" dirty="0">
                <a:latin typeface="ArialNarrow"/>
              </a:rPr>
              <a:t> di </a:t>
            </a:r>
            <a:r>
              <a:rPr lang="en-US" dirty="0" err="1">
                <a:latin typeface="ArialNarrow"/>
              </a:rPr>
              <a:t>pagamento</a:t>
            </a:r>
            <a:r>
              <a:rPr lang="en-US" dirty="0">
                <a:latin typeface="ArialNarrow"/>
              </a:rPr>
              <a:t> </a:t>
            </a:r>
            <a:r>
              <a:rPr lang="en-US" dirty="0" err="1">
                <a:latin typeface="ArialNarrow"/>
              </a:rPr>
              <a:t>ricevuti</a:t>
            </a:r>
            <a:r>
              <a:rPr lang="en-US" dirty="0">
                <a:latin typeface="ArialNarrow"/>
              </a:rPr>
              <a:t> </a:t>
            </a:r>
            <a:r>
              <a:rPr lang="en-US" dirty="0" err="1">
                <a:latin typeface="ArialNarrow"/>
              </a:rPr>
              <a:t>dalla</a:t>
            </a:r>
            <a:r>
              <a:rPr lang="en-US" dirty="0">
                <a:latin typeface="ArialNarrow"/>
              </a:rPr>
              <a:t> </a:t>
            </a:r>
            <a:r>
              <a:rPr lang="en-US" dirty="0" err="1">
                <a:latin typeface="ArialNarrow"/>
              </a:rPr>
              <a:t>banca</a:t>
            </a:r>
            <a:r>
              <a:rPr lang="en-US" dirty="0">
                <a:latin typeface="ArialNarrow"/>
              </a:rPr>
              <a:t> </a:t>
            </a:r>
            <a:r>
              <a:rPr lang="en-US" dirty="0" err="1">
                <a:latin typeface="ArialNarrow"/>
              </a:rPr>
              <a:t>beneficiaria</a:t>
            </a:r>
            <a:r>
              <a:rPr lang="en-US" dirty="0">
                <a:latin typeface="ArialNarrow"/>
              </a:rPr>
              <a:t> </a:t>
            </a:r>
            <a:r>
              <a:rPr lang="en-US" dirty="0" err="1">
                <a:latin typeface="ArialNarrow"/>
              </a:rPr>
              <a:t>ricevente</a:t>
            </a:r>
            <a:r>
              <a:rPr lang="en-US" dirty="0">
                <a:latin typeface="ArialNarrow"/>
              </a:rPr>
              <a:t> e\o </a:t>
            </a:r>
            <a:r>
              <a:rPr lang="en-US" dirty="0" err="1">
                <a:latin typeface="ArialNarrow"/>
              </a:rPr>
              <a:t>tesoreria</a:t>
            </a:r>
            <a:r>
              <a:rPr lang="en-US" dirty="0">
                <a:latin typeface="ArialNarrow"/>
              </a:rPr>
              <a:t>.</a:t>
            </a:r>
            <a:r>
              <a:rPr lang="it-IT" dirty="0">
                <a:latin typeface="ArialNarrow"/>
              </a:rPr>
              <a:t> </a:t>
            </a:r>
          </a:p>
          <a:p>
            <a:pPr marL="342857" indent="-342857">
              <a:buFont typeface="Wingdings" pitchFamily="2" charset="2"/>
              <a:buChar char="q"/>
            </a:pPr>
            <a:r>
              <a:rPr lang="en-US" dirty="0" err="1">
                <a:latin typeface="ArialNarrow"/>
              </a:rPr>
              <a:t>Trasferimenti</a:t>
            </a:r>
            <a:r>
              <a:rPr lang="en-US" dirty="0">
                <a:latin typeface="ArialNarrow"/>
              </a:rPr>
              <a:t> </a:t>
            </a:r>
            <a:r>
              <a:rPr lang="en-US" dirty="0" err="1">
                <a:latin typeface="ArialNarrow"/>
              </a:rPr>
              <a:t>bancari</a:t>
            </a:r>
            <a:r>
              <a:rPr lang="en-US" dirty="0">
                <a:latin typeface="ArialNarrow"/>
              </a:rPr>
              <a:t> </a:t>
            </a:r>
            <a:r>
              <a:rPr lang="en-US" dirty="0" err="1">
                <a:latin typeface="ArialNarrow"/>
              </a:rPr>
              <a:t>che</a:t>
            </a:r>
            <a:r>
              <a:rPr lang="en-US" dirty="0">
                <a:latin typeface="ArialNarrow"/>
              </a:rPr>
              <a:t> </a:t>
            </a:r>
            <a:r>
              <a:rPr lang="en-US" dirty="0" err="1">
                <a:latin typeface="ArialNarrow"/>
              </a:rPr>
              <a:t>mostrano</a:t>
            </a:r>
            <a:r>
              <a:rPr lang="en-US" dirty="0">
                <a:latin typeface="ArialNarrow"/>
              </a:rPr>
              <a:t> </a:t>
            </a:r>
            <a:r>
              <a:rPr lang="en-US" dirty="0" err="1">
                <a:latin typeface="ArialNarrow"/>
              </a:rPr>
              <a:t>l’ammontare</a:t>
            </a:r>
            <a:r>
              <a:rPr lang="en-US" dirty="0">
                <a:latin typeface="ArialNarrow"/>
              </a:rPr>
              <a:t> </a:t>
            </a:r>
            <a:r>
              <a:rPr lang="en-US" dirty="0" err="1">
                <a:latin typeface="ArialNarrow"/>
              </a:rPr>
              <a:t>ed</a:t>
            </a:r>
            <a:r>
              <a:rPr lang="en-US" dirty="0">
                <a:latin typeface="ArialNarrow"/>
              </a:rPr>
              <a:t> </a:t>
            </a:r>
            <a:r>
              <a:rPr lang="en-US" dirty="0" err="1">
                <a:latin typeface="ArialNarrow"/>
              </a:rPr>
              <a:t>il</a:t>
            </a:r>
            <a:r>
              <a:rPr lang="en-US" dirty="0">
                <a:latin typeface="ArialNarrow"/>
              </a:rPr>
              <a:t> </a:t>
            </a:r>
            <a:r>
              <a:rPr lang="en-US" dirty="0" err="1">
                <a:latin typeface="ArialNarrow"/>
              </a:rPr>
              <a:t>nome</a:t>
            </a:r>
            <a:r>
              <a:rPr lang="en-US" dirty="0">
                <a:latin typeface="ArialNarrow"/>
              </a:rPr>
              <a:t> del </a:t>
            </a:r>
            <a:r>
              <a:rPr lang="en-US" dirty="0" err="1">
                <a:latin typeface="ArialNarrow"/>
              </a:rPr>
              <a:t>beneficiario</a:t>
            </a:r>
            <a:r>
              <a:rPr lang="en-US" dirty="0">
                <a:latin typeface="ArialNarrow"/>
              </a:rPr>
              <a:t>, </a:t>
            </a:r>
            <a:r>
              <a:rPr lang="en-US" dirty="0" err="1">
                <a:latin typeface="ArialNarrow"/>
              </a:rPr>
              <a:t>accompagnati</a:t>
            </a:r>
            <a:r>
              <a:rPr lang="en-US" dirty="0">
                <a:latin typeface="ArialNarrow"/>
              </a:rPr>
              <a:t> da </a:t>
            </a:r>
            <a:r>
              <a:rPr lang="en-US" dirty="0" err="1">
                <a:latin typeface="ArialNarrow"/>
              </a:rPr>
              <a:t>una</a:t>
            </a:r>
            <a:r>
              <a:rPr lang="en-US" dirty="0">
                <a:latin typeface="ArialNarrow"/>
              </a:rPr>
              <a:t> </a:t>
            </a:r>
            <a:r>
              <a:rPr lang="en-US" dirty="0" err="1">
                <a:latin typeface="ArialNarrow"/>
              </a:rPr>
              <a:t>dichiarazione</a:t>
            </a:r>
            <a:r>
              <a:rPr lang="en-US" dirty="0">
                <a:latin typeface="ArialNarrow"/>
              </a:rPr>
              <a:t> </a:t>
            </a:r>
            <a:r>
              <a:rPr lang="en-US" dirty="0" err="1">
                <a:latin typeface="ArialNarrow"/>
              </a:rPr>
              <a:t>bancaria</a:t>
            </a:r>
            <a:r>
              <a:rPr lang="en-US" dirty="0">
                <a:latin typeface="ArialNarrow"/>
              </a:rPr>
              <a:t> </a:t>
            </a:r>
            <a:r>
              <a:rPr lang="en-US" dirty="0" err="1">
                <a:latin typeface="ArialNarrow"/>
              </a:rPr>
              <a:t>che</a:t>
            </a:r>
            <a:r>
              <a:rPr lang="en-US" dirty="0">
                <a:latin typeface="ArialNarrow"/>
              </a:rPr>
              <a:t> </a:t>
            </a:r>
            <a:r>
              <a:rPr lang="en-US" dirty="0" err="1">
                <a:latin typeface="ArialNarrow"/>
              </a:rPr>
              <a:t>conferma</a:t>
            </a:r>
            <a:r>
              <a:rPr lang="en-US" dirty="0">
                <a:latin typeface="ArialNarrow"/>
              </a:rPr>
              <a:t> </a:t>
            </a:r>
            <a:r>
              <a:rPr lang="en-US" dirty="0" err="1">
                <a:latin typeface="ArialNarrow"/>
              </a:rPr>
              <a:t>l’effettivo</a:t>
            </a:r>
            <a:r>
              <a:rPr lang="en-US" dirty="0">
                <a:latin typeface="ArialNarrow"/>
              </a:rPr>
              <a:t> e </a:t>
            </a:r>
            <a:r>
              <a:rPr lang="en-US" dirty="0" err="1">
                <a:latin typeface="ArialNarrow"/>
              </a:rPr>
              <a:t>definitivo</a:t>
            </a:r>
            <a:r>
              <a:rPr lang="en-US" dirty="0">
                <a:latin typeface="ArialNarrow"/>
              </a:rPr>
              <a:t> </a:t>
            </a:r>
            <a:r>
              <a:rPr lang="en-US" dirty="0" err="1">
                <a:latin typeface="ArialNarrow"/>
              </a:rPr>
              <a:t>esborso</a:t>
            </a:r>
            <a:r>
              <a:rPr lang="en-US" dirty="0">
                <a:latin typeface="ArialNarrow"/>
              </a:rPr>
              <a:t> </a:t>
            </a:r>
            <a:r>
              <a:rPr lang="en-US" dirty="0" err="1">
                <a:latin typeface="ArialNarrow"/>
              </a:rPr>
              <a:t>finanziario</a:t>
            </a:r>
            <a:endParaRPr lang="it-IT" dirty="0">
              <a:latin typeface="ArialNarrow"/>
            </a:endParaRPr>
          </a:p>
        </p:txBody>
      </p:sp>
      <p:sp>
        <p:nvSpPr>
          <p:cNvPr id="12" name="Rettangolo arrotondato 11"/>
          <p:cNvSpPr/>
          <p:nvPr/>
        </p:nvSpPr>
        <p:spPr>
          <a:xfrm>
            <a:off x="96613" y="1815048"/>
            <a:ext cx="363613" cy="380604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it-IT" sz="2400" b="1" dirty="0">
                <a:solidFill>
                  <a:schemeClr val="tx2">
                    <a:lumMod val="75000"/>
                  </a:schemeClr>
                </a:solidFill>
              </a:rPr>
              <a:t>1</a:t>
            </a:r>
          </a:p>
        </p:txBody>
      </p:sp>
      <p:sp>
        <p:nvSpPr>
          <p:cNvPr id="13" name="Rettangolo arrotondato 12"/>
          <p:cNvSpPr/>
          <p:nvPr/>
        </p:nvSpPr>
        <p:spPr>
          <a:xfrm>
            <a:off x="96614" y="3438683"/>
            <a:ext cx="363613" cy="380604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it-IT" sz="2400" b="1" dirty="0">
                <a:solidFill>
                  <a:schemeClr val="tx2">
                    <a:lumMod val="75000"/>
                  </a:schemeClr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46553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86892" y="220402"/>
            <a:ext cx="5462281" cy="623276"/>
          </a:xfrm>
        </p:spPr>
        <p:txBody>
          <a:bodyPr/>
          <a:lstStyle/>
          <a:p>
            <a:r>
              <a:rPr lang="it-IT" sz="2400" dirty="0">
                <a:solidFill>
                  <a:srgbClr val="FFC000"/>
                </a:solidFill>
              </a:rPr>
              <a:t>CRITERI PER AMMISSIBILITA’ DELLE SPESE 4/5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0ED65-7564-49CC-9877-0853FD2F63B7}" type="datetime1">
              <a:rPr lang="en-US" smtClean="0"/>
              <a:t>2/8/2021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433D9-B6F0-4A50-9A88-4022112AD1EC}" type="slidenum">
              <a:rPr lang="it-IT" smtClean="0"/>
              <a:pPr/>
              <a:t>11</a:t>
            </a:fld>
            <a:endParaRPr lang="it-IT"/>
          </a:p>
        </p:txBody>
      </p:sp>
      <p:sp>
        <p:nvSpPr>
          <p:cNvPr id="8" name="Gallone 7"/>
          <p:cNvSpPr/>
          <p:nvPr/>
        </p:nvSpPr>
        <p:spPr>
          <a:xfrm>
            <a:off x="286893" y="1842108"/>
            <a:ext cx="2736304" cy="1008112"/>
          </a:xfrm>
          <a:prstGeom prst="chevr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it-IT" b="1" dirty="0">
                <a:solidFill>
                  <a:schemeClr val="tx1"/>
                </a:solidFill>
              </a:rPr>
              <a:t>IMPORTANTE</a:t>
            </a:r>
          </a:p>
        </p:txBody>
      </p:sp>
      <p:sp>
        <p:nvSpPr>
          <p:cNvPr id="9" name="Rettangolo 8"/>
          <p:cNvSpPr/>
          <p:nvPr/>
        </p:nvSpPr>
        <p:spPr>
          <a:xfrm>
            <a:off x="3131840" y="1335336"/>
            <a:ext cx="5112568" cy="202165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28" tIns="45715" rIns="91428" bIns="45715" rtlCol="0" anchor="t"/>
          <a:lstStyle/>
          <a:p>
            <a:r>
              <a:rPr lang="en-US" sz="2400" dirty="0"/>
              <a:t>In </a:t>
            </a:r>
            <a:r>
              <a:rPr lang="en-US" sz="2400" dirty="0" err="1"/>
              <a:t>ordine</a:t>
            </a:r>
            <a:r>
              <a:rPr lang="en-US" sz="2400" dirty="0"/>
              <a:t> a </a:t>
            </a:r>
            <a:r>
              <a:rPr lang="en-US" sz="2400" dirty="0" err="1"/>
              <a:t>evitare</a:t>
            </a:r>
            <a:r>
              <a:rPr lang="en-US" sz="2400" dirty="0"/>
              <a:t> </a:t>
            </a:r>
            <a:r>
              <a:rPr lang="en-US" sz="2400" dirty="0" err="1"/>
              <a:t>casi</a:t>
            </a:r>
            <a:r>
              <a:rPr lang="en-US" sz="2400" dirty="0"/>
              <a:t> di doppio </a:t>
            </a:r>
            <a:r>
              <a:rPr lang="en-US" sz="2400" dirty="0" err="1"/>
              <a:t>finanziamento</a:t>
            </a:r>
            <a:r>
              <a:rPr lang="en-US" sz="2400" dirty="0"/>
              <a:t>, il </a:t>
            </a:r>
            <a:r>
              <a:rPr lang="en-US" sz="2400" dirty="0" err="1"/>
              <a:t>beneficiario</a:t>
            </a:r>
            <a:r>
              <a:rPr lang="en-US" sz="2400" dirty="0"/>
              <a:t> </a:t>
            </a:r>
            <a:r>
              <a:rPr lang="en-US" sz="2400" dirty="0" err="1"/>
              <a:t>deve</a:t>
            </a:r>
            <a:r>
              <a:rPr lang="en-US" sz="2400" dirty="0"/>
              <a:t> </a:t>
            </a:r>
            <a:r>
              <a:rPr lang="en-US" sz="2400" dirty="0" err="1"/>
              <a:t>annullare</a:t>
            </a:r>
            <a:r>
              <a:rPr lang="en-US" sz="2400" dirty="0"/>
              <a:t> </a:t>
            </a:r>
            <a:r>
              <a:rPr lang="en-US" sz="2400" b="1" u="sng" dirty="0"/>
              <a:t>tutti </a:t>
            </a:r>
            <a:r>
              <a:rPr lang="en-US" sz="2400" b="1" u="sng" dirty="0" err="1"/>
              <a:t>i</a:t>
            </a:r>
            <a:r>
              <a:rPr lang="en-US" sz="2400" b="1" u="sng" dirty="0"/>
              <a:t> </a:t>
            </a:r>
            <a:r>
              <a:rPr lang="en-US" sz="2400" b="1" u="sng" dirty="0" err="1"/>
              <a:t>documenti</a:t>
            </a:r>
            <a:r>
              <a:rPr lang="en-US" sz="2400" b="1" u="sng" dirty="0"/>
              <a:t> </a:t>
            </a:r>
            <a:r>
              <a:rPr lang="en-US" sz="2400" b="1" u="sng" dirty="0" err="1"/>
              <a:t>originali</a:t>
            </a:r>
            <a:r>
              <a:rPr lang="en-US" sz="2400" b="1" u="sng" dirty="0"/>
              <a:t> </a:t>
            </a:r>
            <a:r>
              <a:rPr lang="en-US" sz="2400" b="1" u="sng" dirty="0" err="1"/>
              <a:t>giustificativi</a:t>
            </a:r>
            <a:r>
              <a:rPr lang="en-US" sz="2400" b="1" u="sng" dirty="0"/>
              <a:t> </a:t>
            </a:r>
            <a:r>
              <a:rPr lang="en-US" sz="2400" b="1" u="sng" dirty="0" err="1"/>
              <a:t>delle</a:t>
            </a:r>
            <a:r>
              <a:rPr lang="en-US" sz="2400" b="1" u="sng" dirty="0"/>
              <a:t> </a:t>
            </a:r>
            <a:r>
              <a:rPr lang="en-US" sz="2400" b="1" u="sng" dirty="0" err="1"/>
              <a:t>spese</a:t>
            </a:r>
            <a:r>
              <a:rPr lang="en-US" sz="2400" b="1" u="sng" dirty="0"/>
              <a:t> </a:t>
            </a:r>
            <a:r>
              <a:rPr lang="en-US" sz="2400" dirty="0"/>
              <a:t> (</a:t>
            </a:r>
            <a:r>
              <a:rPr lang="en-US" sz="2400" dirty="0" err="1"/>
              <a:t>fatture</a:t>
            </a:r>
            <a:r>
              <a:rPr lang="en-US" sz="2400" dirty="0"/>
              <a:t>, </a:t>
            </a:r>
            <a:r>
              <a:rPr lang="en-US" sz="2400" dirty="0" err="1"/>
              <a:t>ricevute</a:t>
            </a:r>
            <a:r>
              <a:rPr lang="en-US" sz="2400" dirty="0"/>
              <a:t> </a:t>
            </a:r>
            <a:r>
              <a:rPr lang="en-US" sz="2400" dirty="0" err="1"/>
              <a:t>etc</a:t>
            </a:r>
            <a:r>
              <a:rPr lang="en-US" sz="2400" dirty="0"/>
              <a:t>) con un </a:t>
            </a:r>
            <a:r>
              <a:rPr lang="en-US" sz="2400" dirty="0" err="1"/>
              <a:t>timbro</a:t>
            </a:r>
            <a:r>
              <a:rPr lang="en-US" sz="2400" dirty="0"/>
              <a:t> </a:t>
            </a:r>
            <a:r>
              <a:rPr lang="en-US" sz="2400" dirty="0" err="1"/>
              <a:t>che</a:t>
            </a:r>
            <a:r>
              <a:rPr lang="en-US" sz="2400" dirty="0"/>
              <a:t> </a:t>
            </a:r>
            <a:r>
              <a:rPr lang="en-US" sz="2400" dirty="0" err="1"/>
              <a:t>riporta</a:t>
            </a:r>
            <a:r>
              <a:rPr lang="en-US" sz="2400" dirty="0"/>
              <a:t>:</a:t>
            </a:r>
            <a:endParaRPr lang="it-IT" sz="2200" dirty="0"/>
          </a:p>
          <a:p>
            <a:pPr algn="just"/>
            <a:endParaRPr lang="it-IT" sz="2200" dirty="0"/>
          </a:p>
        </p:txBody>
      </p:sp>
      <p:sp>
        <p:nvSpPr>
          <p:cNvPr id="10" name="Rettangolo 9"/>
          <p:cNvSpPr/>
          <p:nvPr/>
        </p:nvSpPr>
        <p:spPr>
          <a:xfrm>
            <a:off x="539552" y="3717032"/>
            <a:ext cx="7776864" cy="194421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just"/>
            <a:r>
              <a:rPr lang="en-US" sz="2400" i="1" dirty="0">
                <a:solidFill>
                  <a:schemeClr val="tx2">
                    <a:lumMod val="50000"/>
                  </a:schemeClr>
                </a:solidFill>
              </a:rPr>
              <a:t>“</a:t>
            </a:r>
            <a:r>
              <a:rPr lang="en-US" sz="2000" i="1" dirty="0" err="1">
                <a:solidFill>
                  <a:schemeClr val="tx2">
                    <a:lumMod val="50000"/>
                  </a:schemeClr>
                </a:solidFill>
              </a:rPr>
              <a:t>Spesa</a:t>
            </a:r>
            <a:r>
              <a:rPr lang="en-US" sz="2000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2000" i="1" dirty="0" err="1">
                <a:solidFill>
                  <a:schemeClr val="tx2">
                    <a:lumMod val="50000"/>
                  </a:schemeClr>
                </a:solidFill>
              </a:rPr>
              <a:t>sostenuta</a:t>
            </a:r>
            <a:r>
              <a:rPr lang="en-US" sz="2000" i="1" dirty="0">
                <a:solidFill>
                  <a:schemeClr val="tx2">
                    <a:lumMod val="50000"/>
                  </a:schemeClr>
                </a:solidFill>
              </a:rPr>
              <a:t> con </a:t>
            </a:r>
            <a:r>
              <a:rPr lang="en-US" sz="2000" i="1" dirty="0" err="1">
                <a:solidFill>
                  <a:schemeClr val="tx2">
                    <a:lumMod val="50000"/>
                  </a:schemeClr>
                </a:solidFill>
              </a:rPr>
              <a:t>i</a:t>
            </a:r>
            <a:r>
              <a:rPr lang="en-US" sz="2000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2000" i="1" dirty="0" err="1">
                <a:solidFill>
                  <a:schemeClr val="tx2">
                    <a:lumMod val="50000"/>
                  </a:schemeClr>
                </a:solidFill>
              </a:rPr>
              <a:t>Fondi</a:t>
            </a:r>
            <a:r>
              <a:rPr lang="en-US" sz="2000" i="1" dirty="0">
                <a:solidFill>
                  <a:schemeClr val="tx2">
                    <a:lumMod val="50000"/>
                  </a:schemeClr>
                </a:solidFill>
              </a:rPr>
              <a:t> del </a:t>
            </a:r>
            <a:r>
              <a:rPr lang="en-US" sz="2000" i="1" dirty="0" err="1">
                <a:solidFill>
                  <a:schemeClr val="tx2">
                    <a:lumMod val="50000"/>
                  </a:schemeClr>
                </a:solidFill>
              </a:rPr>
              <a:t>programma</a:t>
            </a:r>
            <a:r>
              <a:rPr lang="en-US" sz="2000" i="1" dirty="0">
                <a:solidFill>
                  <a:schemeClr val="tx2">
                    <a:lumMod val="50000"/>
                  </a:schemeClr>
                </a:solidFill>
              </a:rPr>
              <a:t> di </a:t>
            </a:r>
            <a:r>
              <a:rPr lang="en-US" sz="2000" i="1" dirty="0" err="1">
                <a:solidFill>
                  <a:schemeClr val="tx2">
                    <a:lumMod val="50000"/>
                  </a:schemeClr>
                </a:solidFill>
              </a:rPr>
              <a:t>cooperazione</a:t>
            </a:r>
            <a:r>
              <a:rPr lang="en-US" sz="2000" i="1" dirty="0">
                <a:solidFill>
                  <a:schemeClr val="tx2">
                    <a:lumMod val="50000"/>
                  </a:schemeClr>
                </a:solidFill>
              </a:rPr>
              <a:t> INTERREG V-A Italia-Malta </a:t>
            </a:r>
            <a:r>
              <a:rPr lang="en-US" sz="2000" i="1" dirty="0" err="1">
                <a:solidFill>
                  <a:schemeClr val="tx2">
                    <a:lumMod val="50000"/>
                  </a:schemeClr>
                </a:solidFill>
              </a:rPr>
              <a:t>nell’ambito</a:t>
            </a:r>
            <a:r>
              <a:rPr lang="en-US" sz="2000" i="1" dirty="0">
                <a:solidFill>
                  <a:schemeClr val="tx2">
                    <a:lumMod val="50000"/>
                  </a:schemeClr>
                </a:solidFill>
              </a:rPr>
              <a:t> del </a:t>
            </a:r>
            <a:r>
              <a:rPr lang="en-US" sz="2000" i="1" dirty="0" err="1">
                <a:solidFill>
                  <a:schemeClr val="tx2">
                    <a:lumMod val="50000"/>
                  </a:schemeClr>
                </a:solidFill>
              </a:rPr>
              <a:t>Progetto</a:t>
            </a:r>
            <a:r>
              <a:rPr lang="en-US" sz="2000" i="1" dirty="0">
                <a:solidFill>
                  <a:schemeClr val="tx2">
                    <a:lumMod val="50000"/>
                  </a:schemeClr>
                </a:solidFill>
              </a:rPr>
              <a:t> __________________ cod. no. __________________ per un </a:t>
            </a:r>
            <a:r>
              <a:rPr lang="en-US" sz="2000" i="1" dirty="0" err="1">
                <a:solidFill>
                  <a:schemeClr val="tx2">
                    <a:lumMod val="50000"/>
                  </a:schemeClr>
                </a:solidFill>
              </a:rPr>
              <a:t>importo</a:t>
            </a:r>
            <a:r>
              <a:rPr lang="en-US" sz="2000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2000" i="1" dirty="0" err="1">
                <a:solidFill>
                  <a:schemeClr val="tx2">
                    <a:lumMod val="50000"/>
                  </a:schemeClr>
                </a:solidFill>
              </a:rPr>
              <a:t>esposto</a:t>
            </a:r>
            <a:r>
              <a:rPr lang="en-US" sz="2000" i="1" dirty="0">
                <a:solidFill>
                  <a:schemeClr val="tx2">
                    <a:lumMod val="50000"/>
                  </a:schemeClr>
                </a:solidFill>
              </a:rPr>
              <a:t> a </a:t>
            </a:r>
            <a:r>
              <a:rPr lang="en-US" sz="2000" i="1" dirty="0" err="1">
                <a:solidFill>
                  <a:schemeClr val="tx2">
                    <a:lumMod val="50000"/>
                  </a:schemeClr>
                </a:solidFill>
              </a:rPr>
              <a:t>rendiconto</a:t>
            </a:r>
            <a:r>
              <a:rPr lang="en-US" sz="2000" i="1" dirty="0">
                <a:solidFill>
                  <a:schemeClr val="tx2">
                    <a:lumMod val="50000"/>
                  </a:schemeClr>
                </a:solidFill>
              </a:rPr>
              <a:t> di </a:t>
            </a:r>
          </a:p>
          <a:p>
            <a:pPr algn="just"/>
            <a:r>
              <a:rPr lang="en-US" sz="2000" i="1" dirty="0">
                <a:solidFill>
                  <a:schemeClr val="tx2">
                    <a:lumMod val="50000"/>
                  </a:schemeClr>
                </a:solidFill>
              </a:rPr>
              <a:t>€. _________________ </a:t>
            </a:r>
            <a:r>
              <a:rPr lang="en-US" sz="2000" i="1" dirty="0" err="1">
                <a:solidFill>
                  <a:schemeClr val="tx2">
                    <a:lumMod val="50000"/>
                  </a:schemeClr>
                </a:solidFill>
              </a:rPr>
              <a:t>rendicontazione</a:t>
            </a:r>
            <a:r>
              <a:rPr lang="en-US" sz="2000" i="1" dirty="0">
                <a:solidFill>
                  <a:schemeClr val="tx2">
                    <a:lumMod val="50000"/>
                  </a:schemeClr>
                </a:solidFill>
              </a:rPr>
              <a:t> n. __________________. CUP n°_______________________________;</a:t>
            </a:r>
            <a:endParaRPr lang="it-IT" sz="20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2241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0405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it-IT" sz="2800" dirty="0">
                <a:solidFill>
                  <a:srgbClr val="002060"/>
                </a:solidFill>
              </a:rPr>
              <a:t>TIPOLOGIE DI SPESA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1A51A-5A57-49EB-977F-A72A5A7420A9}" type="datetime1">
              <a:rPr lang="en-US" smtClean="0"/>
              <a:t>2/8/2021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433D9-B6F0-4A50-9A88-4022112AD1EC}" type="slidenum">
              <a:rPr lang="it-IT" smtClean="0"/>
              <a:pPr/>
              <a:t>12</a:t>
            </a:fld>
            <a:endParaRPr lang="it-IT"/>
          </a:p>
        </p:txBody>
      </p:sp>
      <p:sp>
        <p:nvSpPr>
          <p:cNvPr id="7" name="Titolo 1"/>
          <p:cNvSpPr>
            <a:spLocks noGrp="1"/>
          </p:cNvSpPr>
          <p:nvPr>
            <p:ph type="title"/>
          </p:nvPr>
        </p:nvSpPr>
        <p:spPr>
          <a:xfrm>
            <a:off x="353235" y="321239"/>
            <a:ext cx="5541929" cy="623276"/>
          </a:xfrm>
        </p:spPr>
        <p:txBody>
          <a:bodyPr/>
          <a:lstStyle/>
          <a:p>
            <a:r>
              <a:rPr lang="it-IT" sz="2400" dirty="0">
                <a:solidFill>
                  <a:srgbClr val="FFC000"/>
                </a:solidFill>
              </a:rPr>
              <a:t>CRITERI PER AMMISSIBILITA’ DELLE SPESE 5/5</a:t>
            </a:r>
          </a:p>
        </p:txBody>
      </p:sp>
      <p:sp>
        <p:nvSpPr>
          <p:cNvPr id="8" name="Rettangolo 7"/>
          <p:cNvSpPr/>
          <p:nvPr/>
        </p:nvSpPr>
        <p:spPr>
          <a:xfrm>
            <a:off x="539552" y="1700809"/>
            <a:ext cx="7776864" cy="4273019"/>
          </a:xfrm>
          <a:prstGeom prst="rect">
            <a:avLst/>
          </a:prstGeom>
        </p:spPr>
        <p:txBody>
          <a:bodyPr wrap="square" lIns="91428" tIns="45715" rIns="91428" bIns="45715">
            <a:spAutoFit/>
          </a:bodyPr>
          <a:lstStyle/>
          <a:p>
            <a:pPr algn="just"/>
            <a:r>
              <a:rPr lang="en-US" sz="2400" dirty="0"/>
              <a:t>Le </a:t>
            </a:r>
            <a:r>
              <a:rPr lang="en-US" sz="2400" dirty="0" err="1"/>
              <a:t>spese</a:t>
            </a:r>
            <a:r>
              <a:rPr lang="en-US" sz="2400" dirty="0"/>
              <a:t> </a:t>
            </a:r>
            <a:r>
              <a:rPr lang="en-US" sz="2400" dirty="0" err="1"/>
              <a:t>devono</a:t>
            </a:r>
            <a:r>
              <a:rPr lang="en-US" sz="2400" dirty="0"/>
              <a:t> </a:t>
            </a:r>
            <a:r>
              <a:rPr lang="en-US" sz="2400" dirty="0" err="1"/>
              <a:t>essere</a:t>
            </a:r>
            <a:r>
              <a:rPr lang="en-US" sz="2400" dirty="0"/>
              <a:t> </a:t>
            </a:r>
            <a:r>
              <a:rPr lang="en-US" sz="2400" dirty="0" err="1"/>
              <a:t>classificate</a:t>
            </a:r>
            <a:r>
              <a:rPr lang="en-US" sz="2400" dirty="0"/>
              <a:t> in </a:t>
            </a:r>
            <a:r>
              <a:rPr lang="en-US" sz="2400" dirty="0" err="1"/>
              <a:t>una</a:t>
            </a:r>
            <a:r>
              <a:rPr lang="en-US" sz="2400" dirty="0"/>
              <a:t> </a:t>
            </a:r>
            <a:r>
              <a:rPr lang="en-US" sz="2400" dirty="0" err="1"/>
              <a:t>delle</a:t>
            </a:r>
            <a:r>
              <a:rPr lang="en-US" sz="2400" dirty="0"/>
              <a:t> </a:t>
            </a:r>
            <a:r>
              <a:rPr lang="en-US" sz="2400" dirty="0" err="1"/>
              <a:t>seguenti</a:t>
            </a:r>
            <a:r>
              <a:rPr lang="en-US" sz="2400" dirty="0"/>
              <a:t> </a:t>
            </a:r>
            <a:r>
              <a:rPr lang="en-US" sz="2400" dirty="0" err="1"/>
              <a:t>tipologie</a:t>
            </a:r>
            <a:r>
              <a:rPr lang="en-US" sz="2400" dirty="0"/>
              <a:t> di </a:t>
            </a:r>
            <a:r>
              <a:rPr lang="en-US" sz="2400" dirty="0" err="1"/>
              <a:t>spesa</a:t>
            </a:r>
            <a:r>
              <a:rPr lang="it-IT" sz="2400" dirty="0"/>
              <a:t>:</a:t>
            </a:r>
          </a:p>
          <a:p>
            <a:pPr marL="971430" lvl="1" indent="-514286">
              <a:lnSpc>
                <a:spcPct val="114000"/>
              </a:lnSpc>
              <a:spcBef>
                <a:spcPct val="0"/>
              </a:spcBef>
              <a:spcAft>
                <a:spcPts val="300"/>
              </a:spcAft>
              <a:buFont typeface="+mj-lt"/>
              <a:buAutoNum type="arabicPeriod"/>
            </a:pPr>
            <a:r>
              <a:rPr lang="it-IT" sz="2400" dirty="0"/>
              <a:t>Costi del personale </a:t>
            </a:r>
            <a:r>
              <a:rPr lang="it-IT" altLang="en-US" i="1" dirty="0"/>
              <a:t>(forfetarie solo per i progetti ricadenti nell’asse II)</a:t>
            </a:r>
          </a:p>
          <a:p>
            <a:pPr marL="971430" lvl="1" indent="-514286">
              <a:lnSpc>
                <a:spcPct val="114000"/>
              </a:lnSpc>
              <a:spcBef>
                <a:spcPct val="0"/>
              </a:spcBef>
              <a:spcAft>
                <a:spcPts val="300"/>
              </a:spcAft>
              <a:buFont typeface="+mj-lt"/>
              <a:buAutoNum type="arabicPeriod"/>
            </a:pPr>
            <a:r>
              <a:rPr lang="it-IT" sz="2400" dirty="0"/>
              <a:t>Spese d'ufficio e amministrative </a:t>
            </a:r>
            <a:r>
              <a:rPr lang="it-IT" altLang="en-US" i="1" dirty="0"/>
              <a:t>(forfetarie)</a:t>
            </a:r>
          </a:p>
          <a:p>
            <a:pPr marL="971430" lvl="1" indent="-514286">
              <a:lnSpc>
                <a:spcPct val="114000"/>
              </a:lnSpc>
              <a:spcBef>
                <a:spcPct val="0"/>
              </a:spcBef>
              <a:spcAft>
                <a:spcPts val="300"/>
              </a:spcAft>
              <a:buFont typeface="+mj-lt"/>
              <a:buAutoNum type="arabicPeriod"/>
            </a:pPr>
            <a:r>
              <a:rPr lang="it-IT" sz="2400" dirty="0"/>
              <a:t>Spese di viaggio e soggiorno</a:t>
            </a:r>
            <a:endParaRPr lang="it-IT" altLang="en-US" sz="2400" dirty="0"/>
          </a:p>
          <a:p>
            <a:pPr marL="971430" lvl="1" indent="-514286">
              <a:lnSpc>
                <a:spcPct val="114000"/>
              </a:lnSpc>
              <a:spcBef>
                <a:spcPct val="0"/>
              </a:spcBef>
              <a:spcAft>
                <a:spcPts val="300"/>
              </a:spcAft>
              <a:buFont typeface="+mj-lt"/>
              <a:buAutoNum type="arabicPeriod"/>
            </a:pPr>
            <a:r>
              <a:rPr lang="it-IT" sz="2400" dirty="0"/>
              <a:t>Costi per consulenze e servizi esterni</a:t>
            </a:r>
            <a:endParaRPr lang="it-IT" altLang="en-US" sz="2400" dirty="0"/>
          </a:p>
          <a:p>
            <a:pPr marL="971430" lvl="1" indent="-514286">
              <a:lnSpc>
                <a:spcPct val="114000"/>
              </a:lnSpc>
              <a:spcBef>
                <a:spcPct val="0"/>
              </a:spcBef>
              <a:spcAft>
                <a:spcPts val="300"/>
              </a:spcAft>
              <a:buFont typeface="+mj-lt"/>
              <a:buAutoNum type="arabicPeriod"/>
            </a:pPr>
            <a:r>
              <a:rPr lang="it-IT" sz="2400" dirty="0"/>
              <a:t>Spese per attrezzature</a:t>
            </a:r>
            <a:r>
              <a:rPr lang="it-IT" altLang="en-US" sz="2400" dirty="0"/>
              <a:t> </a:t>
            </a:r>
          </a:p>
          <a:p>
            <a:pPr marL="971430" lvl="1" indent="-514286">
              <a:lnSpc>
                <a:spcPct val="114000"/>
              </a:lnSpc>
              <a:spcBef>
                <a:spcPct val="0"/>
              </a:spcBef>
              <a:spcAft>
                <a:spcPts val="300"/>
              </a:spcAft>
              <a:buFont typeface="+mj-lt"/>
              <a:buAutoNum type="arabicPeriod"/>
            </a:pPr>
            <a:r>
              <a:rPr lang="it-IT" sz="2400" dirty="0"/>
              <a:t>Spese per infrastrutture</a:t>
            </a:r>
            <a:endParaRPr lang="it-IT" altLang="en-US" sz="2400" dirty="0"/>
          </a:p>
          <a:p>
            <a:endParaRPr lang="en-US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9685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23528" y="136526"/>
            <a:ext cx="8229600" cy="623276"/>
          </a:xfrm>
        </p:spPr>
        <p:txBody>
          <a:bodyPr/>
          <a:lstStyle/>
          <a:p>
            <a:r>
              <a:rPr lang="it-IT" sz="2400" dirty="0">
                <a:solidFill>
                  <a:srgbClr val="FFC000"/>
                </a:solidFill>
              </a:rPr>
              <a:t>SPECIFICI CRITERI DI AMMISSIBILITA’ 1/2</a:t>
            </a:r>
            <a:r>
              <a:rPr lang="it-IT" dirty="0"/>
              <a:t>			</a:t>
            </a:r>
            <a:r>
              <a:rPr lang="it-IT" sz="1400" dirty="0"/>
              <a:t>1/2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79512" y="1210321"/>
            <a:ext cx="8507288" cy="5328592"/>
          </a:xfrm>
        </p:spPr>
        <p:txBody>
          <a:bodyPr>
            <a:noAutofit/>
          </a:bodyPr>
          <a:lstStyle/>
          <a:p>
            <a:pPr algn="just">
              <a:buSzPct val="80000"/>
              <a:buFont typeface="Wingdings" pitchFamily="2" charset="2"/>
              <a:buChar char="q"/>
            </a:pPr>
            <a:r>
              <a:rPr lang="en-US" sz="2200" dirty="0" err="1"/>
              <a:t>Essere</a:t>
            </a:r>
            <a:r>
              <a:rPr lang="en-US" sz="2200" dirty="0"/>
              <a:t> </a:t>
            </a:r>
            <a:r>
              <a:rPr lang="en-US" sz="2200" dirty="0" err="1"/>
              <a:t>strettamente</a:t>
            </a:r>
            <a:r>
              <a:rPr lang="en-US" sz="2200" dirty="0"/>
              <a:t> </a:t>
            </a:r>
            <a:r>
              <a:rPr lang="en-US" sz="2200" dirty="0" err="1"/>
              <a:t>riferibile</a:t>
            </a:r>
            <a:r>
              <a:rPr lang="en-US" sz="2200" dirty="0"/>
              <a:t> </a:t>
            </a:r>
            <a:r>
              <a:rPr lang="it-IT" sz="2200" dirty="0"/>
              <a:t>alle </a:t>
            </a:r>
            <a:r>
              <a:rPr lang="it-IT" sz="2200" b="1" dirty="0"/>
              <a:t>attività previste nell’Application Form</a:t>
            </a:r>
            <a:r>
              <a:rPr lang="it-IT" sz="2200" dirty="0"/>
              <a:t> approvato dal CD e  risultare direttamente funzionale al raggiungimento degli obiettivi del progetto</a:t>
            </a:r>
          </a:p>
          <a:p>
            <a:pPr algn="just">
              <a:buSzPct val="80000"/>
              <a:buFont typeface="Wingdings" pitchFamily="2" charset="2"/>
              <a:buChar char="q"/>
            </a:pPr>
            <a:r>
              <a:rPr lang="en-US" sz="2200" dirty="0" err="1"/>
              <a:t>Essere</a:t>
            </a:r>
            <a:r>
              <a:rPr lang="en-US" sz="2200" dirty="0"/>
              <a:t> </a:t>
            </a:r>
            <a:r>
              <a:rPr lang="en-US" sz="2200" dirty="0" err="1"/>
              <a:t>sostenuta</a:t>
            </a:r>
            <a:r>
              <a:rPr lang="en-US" sz="2200" dirty="0"/>
              <a:t> in </a:t>
            </a:r>
            <a:r>
              <a:rPr lang="en-US" sz="2200" dirty="0" err="1"/>
              <a:t>ottemperanza</a:t>
            </a:r>
            <a:r>
              <a:rPr lang="en-US" sz="2200" dirty="0"/>
              <a:t> </a:t>
            </a:r>
            <a:r>
              <a:rPr lang="en-US" sz="2200" dirty="0" err="1"/>
              <a:t>della</a:t>
            </a:r>
            <a:r>
              <a:rPr lang="en-US" sz="2200" dirty="0"/>
              <a:t> </a:t>
            </a:r>
            <a:r>
              <a:rPr lang="it-IT" sz="2200" b="1" dirty="0"/>
              <a:t>normativa in vigore in tema di contabilità </a:t>
            </a:r>
            <a:r>
              <a:rPr lang="it-IT" sz="2200" dirty="0"/>
              <a:t>e dei </a:t>
            </a:r>
            <a:r>
              <a:rPr lang="it-IT" sz="2200" b="1" dirty="0"/>
              <a:t>singoli regolamenti di contabilità dei Beneficiari</a:t>
            </a:r>
            <a:endParaRPr lang="en-US" sz="2200" b="1" dirty="0"/>
          </a:p>
          <a:p>
            <a:pPr algn="just">
              <a:buSzPct val="80000"/>
              <a:buFont typeface="Wingdings" pitchFamily="2" charset="2"/>
              <a:buChar char="q"/>
            </a:pPr>
            <a:r>
              <a:rPr lang="en-US" sz="2200" dirty="0"/>
              <a:t>In </a:t>
            </a:r>
            <a:r>
              <a:rPr lang="en-US" sz="2200" dirty="0" err="1"/>
              <a:t>caso</a:t>
            </a:r>
            <a:r>
              <a:rPr lang="en-US" sz="2200" dirty="0"/>
              <a:t> di </a:t>
            </a:r>
            <a:r>
              <a:rPr lang="en-US" sz="2200" dirty="0" err="1"/>
              <a:t>trattativa</a:t>
            </a:r>
            <a:r>
              <a:rPr lang="en-US" sz="2200" dirty="0"/>
              <a:t> </a:t>
            </a:r>
            <a:r>
              <a:rPr lang="en-US" sz="2200" dirty="0" err="1"/>
              <a:t>diretta</a:t>
            </a:r>
            <a:r>
              <a:rPr lang="en-US" sz="2200" dirty="0"/>
              <a:t> una </a:t>
            </a:r>
            <a:r>
              <a:rPr lang="en-US" sz="2200" b="1" dirty="0"/>
              <a:t>“</a:t>
            </a:r>
            <a:r>
              <a:rPr lang="en-US" sz="2200" b="1" dirty="0" err="1"/>
              <a:t>ricerca</a:t>
            </a:r>
            <a:r>
              <a:rPr lang="en-US" sz="2200" b="1" dirty="0"/>
              <a:t> di </a:t>
            </a:r>
            <a:r>
              <a:rPr lang="en-US" sz="2200" b="1" dirty="0" err="1"/>
              <a:t>mercato</a:t>
            </a:r>
            <a:r>
              <a:rPr lang="en-US" sz="2200" b="1" dirty="0"/>
              <a:t>” </a:t>
            </a:r>
            <a:r>
              <a:rPr lang="en-US" sz="2200" b="1" dirty="0" err="1"/>
              <a:t>informale</a:t>
            </a:r>
            <a:r>
              <a:rPr lang="en-US" sz="2200" b="1" dirty="0"/>
              <a:t> </a:t>
            </a:r>
            <a:r>
              <a:rPr lang="en-US" sz="2200" dirty="0"/>
              <a:t>è </a:t>
            </a:r>
            <a:r>
              <a:rPr lang="en-US" sz="2200" dirty="0" err="1"/>
              <a:t>acquisita</a:t>
            </a:r>
            <a:r>
              <a:rPr lang="en-US" sz="2200" dirty="0"/>
              <a:t> come </a:t>
            </a:r>
            <a:r>
              <a:rPr lang="en-US" sz="2200" dirty="0" err="1"/>
              <a:t>prova</a:t>
            </a:r>
            <a:r>
              <a:rPr lang="en-US" sz="2200" dirty="0"/>
              <a:t> dal </a:t>
            </a:r>
            <a:r>
              <a:rPr lang="en-US" sz="2200" dirty="0" err="1"/>
              <a:t>Beneficiario</a:t>
            </a:r>
            <a:r>
              <a:rPr lang="en-US" sz="2200" dirty="0"/>
              <a:t>, in modo da </a:t>
            </a:r>
            <a:r>
              <a:rPr lang="en-US" sz="2200" dirty="0" err="1"/>
              <a:t>assicurare</a:t>
            </a:r>
            <a:r>
              <a:rPr lang="en-US" sz="2200" dirty="0"/>
              <a:t> la </a:t>
            </a:r>
            <a:r>
              <a:rPr lang="en-US" sz="2200" dirty="0" err="1"/>
              <a:t>sana</a:t>
            </a:r>
            <a:r>
              <a:rPr lang="en-US" sz="2200" dirty="0"/>
              <a:t> </a:t>
            </a:r>
            <a:r>
              <a:rPr lang="en-US" sz="2200" dirty="0" err="1"/>
              <a:t>gestione</a:t>
            </a:r>
            <a:r>
              <a:rPr lang="en-US" sz="2200" dirty="0"/>
              <a:t> </a:t>
            </a:r>
            <a:r>
              <a:rPr lang="en-US" sz="2200" dirty="0" err="1"/>
              <a:t>economica</a:t>
            </a:r>
            <a:r>
              <a:rPr lang="en-US" sz="2200" dirty="0"/>
              <a:t> e </a:t>
            </a:r>
            <a:r>
              <a:rPr lang="en-US" sz="2200" dirty="0" err="1"/>
              <a:t>finanziaria</a:t>
            </a:r>
            <a:r>
              <a:rPr lang="en-US" sz="2200" dirty="0"/>
              <a:t> </a:t>
            </a:r>
            <a:r>
              <a:rPr lang="en-US" sz="2200" dirty="0" err="1"/>
              <a:t>della</a:t>
            </a:r>
            <a:r>
              <a:rPr lang="en-US" sz="2200" dirty="0"/>
              <a:t> </a:t>
            </a:r>
            <a:r>
              <a:rPr lang="en-US" sz="2200" dirty="0" err="1"/>
              <a:t>spesa</a:t>
            </a:r>
            <a:r>
              <a:rPr lang="en-US" sz="2200" dirty="0"/>
              <a:t> </a:t>
            </a:r>
            <a:r>
              <a:rPr lang="en-US" sz="2200" dirty="0" err="1"/>
              <a:t>sostenuta</a:t>
            </a:r>
            <a:r>
              <a:rPr lang="en-US" sz="2200" dirty="0"/>
              <a:t> </a:t>
            </a:r>
            <a:r>
              <a:rPr lang="en-US" sz="2200" dirty="0" err="1"/>
              <a:t>nell’ambito</a:t>
            </a:r>
            <a:r>
              <a:rPr lang="en-US" sz="2200" dirty="0"/>
              <a:t> del </a:t>
            </a:r>
            <a:r>
              <a:rPr lang="en-US" sz="2200" dirty="0" err="1"/>
              <a:t>Programma</a:t>
            </a:r>
            <a:r>
              <a:rPr lang="en-US" sz="2200" dirty="0"/>
              <a:t> INTERREG V-A Italia-Malta</a:t>
            </a:r>
            <a:endParaRPr lang="en-US" sz="2200" b="1" dirty="0"/>
          </a:p>
          <a:p>
            <a:pPr algn="just">
              <a:buSzPct val="80000"/>
              <a:buFont typeface="Wingdings" pitchFamily="2" charset="2"/>
              <a:buChar char="q"/>
            </a:pPr>
            <a:r>
              <a:rPr lang="en-US" sz="2200" dirty="0" err="1"/>
              <a:t>Essere</a:t>
            </a:r>
            <a:r>
              <a:rPr lang="en-US" sz="2200" dirty="0"/>
              <a:t> di </a:t>
            </a:r>
            <a:r>
              <a:rPr lang="en-US" sz="2200" b="1" dirty="0" err="1"/>
              <a:t>ragionevole</a:t>
            </a:r>
            <a:r>
              <a:rPr lang="en-US" sz="2200" b="1" dirty="0"/>
              <a:t> </a:t>
            </a:r>
            <a:r>
              <a:rPr lang="en-US" sz="2200" b="1" dirty="0" err="1"/>
              <a:t>importo</a:t>
            </a:r>
            <a:r>
              <a:rPr lang="en-US" sz="2200" b="1" dirty="0"/>
              <a:t> </a:t>
            </a:r>
            <a:r>
              <a:rPr lang="en-US" sz="2200" dirty="0"/>
              <a:t>e </a:t>
            </a:r>
            <a:r>
              <a:rPr lang="en-US" sz="2200" dirty="0" err="1"/>
              <a:t>rispettare</a:t>
            </a:r>
            <a:r>
              <a:rPr lang="en-US" sz="2200" dirty="0"/>
              <a:t> </a:t>
            </a:r>
            <a:r>
              <a:rPr lang="en-US" sz="2200" dirty="0" err="1"/>
              <a:t>tutti</a:t>
            </a:r>
            <a:r>
              <a:rPr lang="en-US" sz="2200" dirty="0"/>
              <a:t> </a:t>
            </a:r>
            <a:r>
              <a:rPr lang="en-US" sz="2200" dirty="0" err="1"/>
              <a:t>i</a:t>
            </a:r>
            <a:r>
              <a:rPr lang="en-US" sz="2200" dirty="0"/>
              <a:t> </a:t>
            </a:r>
            <a:r>
              <a:rPr lang="en-US" sz="2200" dirty="0" err="1"/>
              <a:t>principi</a:t>
            </a:r>
            <a:r>
              <a:rPr lang="en-US" sz="2200" dirty="0"/>
              <a:t> di </a:t>
            </a:r>
            <a:r>
              <a:rPr lang="en-US" sz="2200" dirty="0" err="1"/>
              <a:t>sana</a:t>
            </a:r>
            <a:r>
              <a:rPr lang="en-US" sz="2200" dirty="0"/>
              <a:t> </a:t>
            </a:r>
            <a:r>
              <a:rPr lang="en-US" sz="2200" dirty="0" err="1"/>
              <a:t>gestione</a:t>
            </a:r>
            <a:r>
              <a:rPr lang="en-US" sz="2200" dirty="0"/>
              <a:t> </a:t>
            </a:r>
            <a:r>
              <a:rPr lang="en-US" sz="2200" dirty="0" err="1"/>
              <a:t>finanziaria</a:t>
            </a:r>
            <a:r>
              <a:rPr lang="en-US" sz="2200" dirty="0"/>
              <a:t>, </a:t>
            </a:r>
            <a:r>
              <a:rPr lang="en-US" sz="2200" dirty="0" err="1"/>
              <a:t>allocazione</a:t>
            </a:r>
            <a:r>
              <a:rPr lang="en-US" sz="2200" dirty="0"/>
              <a:t> </a:t>
            </a:r>
            <a:r>
              <a:rPr lang="en-US" sz="2200" dirty="0" err="1"/>
              <a:t>delle</a:t>
            </a:r>
            <a:r>
              <a:rPr lang="en-US" sz="2200" dirty="0"/>
              <a:t> </a:t>
            </a:r>
            <a:r>
              <a:rPr lang="en-US" sz="2200" dirty="0" err="1"/>
              <a:t>risorse</a:t>
            </a:r>
            <a:r>
              <a:rPr lang="en-US" sz="2200" dirty="0"/>
              <a:t> e </a:t>
            </a:r>
            <a:r>
              <a:rPr lang="en-US" sz="2200" dirty="0" err="1"/>
              <a:t>gestione</a:t>
            </a:r>
            <a:r>
              <a:rPr lang="en-US" sz="2200" dirty="0"/>
              <a:t> </a:t>
            </a:r>
            <a:r>
              <a:rPr lang="en-US" sz="2200" dirty="0" err="1"/>
              <a:t>dei</a:t>
            </a:r>
            <a:r>
              <a:rPr lang="en-US" sz="2200" dirty="0"/>
              <a:t> </a:t>
            </a:r>
            <a:r>
              <a:rPr lang="en-US" sz="2200" dirty="0" err="1"/>
              <a:t>costi</a:t>
            </a:r>
            <a:r>
              <a:rPr lang="en-US" sz="2200" dirty="0"/>
              <a:t>.</a:t>
            </a:r>
            <a:endParaRPr lang="it-IT" sz="220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6E7E2-CD8F-4B1A-B660-27F0D46D0DA6}" type="datetime1">
              <a:rPr lang="en-US" smtClean="0"/>
              <a:t>2/8/2021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433D9-B6F0-4A50-9A88-4022112AD1EC}" type="slidenum">
              <a:rPr lang="it-IT" smtClean="0"/>
              <a:pPr/>
              <a:t>13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20556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2088232"/>
          </a:xfrm>
        </p:spPr>
        <p:txBody>
          <a:bodyPr>
            <a:noAutofit/>
          </a:bodyPr>
          <a:lstStyle/>
          <a:p>
            <a:pPr algn="just">
              <a:buSzPct val="80000"/>
              <a:buFont typeface="Wingdings" pitchFamily="2" charset="2"/>
              <a:buChar char="q"/>
            </a:pPr>
            <a:r>
              <a:rPr lang="it-IT" sz="1800" dirty="0"/>
              <a:t>deve essere definitivamente iscritta e tracciata nella contabilità generale del Beneficiario (senza possibilità di recupero) e chiaramente </a:t>
            </a:r>
            <a:r>
              <a:rPr lang="it-IT" sz="1800" b="1" dirty="0"/>
              <a:t>identificabile e distinguibile </a:t>
            </a:r>
            <a:r>
              <a:rPr lang="it-IT" sz="1800" dirty="0"/>
              <a:t>dalle spese sostenute per le attività di altra natura</a:t>
            </a:r>
            <a:endParaRPr lang="en-US" sz="1800" dirty="0"/>
          </a:p>
          <a:p>
            <a:pPr algn="just">
              <a:buSzPct val="80000"/>
              <a:buFont typeface="Wingdings" pitchFamily="2" charset="2"/>
              <a:buChar char="q"/>
            </a:pPr>
            <a:r>
              <a:rPr lang="it-IT" sz="1800" dirty="0"/>
              <a:t>deve essere </a:t>
            </a:r>
            <a:r>
              <a:rPr lang="it-IT" sz="1800" b="1" dirty="0"/>
              <a:t>supportata da una relazione Tecnica-Amministrativa </a:t>
            </a:r>
            <a:r>
              <a:rPr lang="it-IT" sz="1800" dirty="0"/>
              <a:t>che specifichi dettagliatamente la connessione tra la spesa rendicontata e le relative attività di progetto/output cui si riferisce (pertinenza e conformità della spesa alle attività/output di progetto)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0B64A-CF8D-4F4A-AE69-8B60E0441556}" type="datetime1">
              <a:rPr lang="en-US" smtClean="0"/>
              <a:t>2/8/2021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433D9-B6F0-4A50-9A88-4022112AD1EC}" type="slidenum">
              <a:rPr lang="it-IT" smtClean="0"/>
              <a:pPr/>
              <a:t>14</a:t>
            </a:fld>
            <a:endParaRPr lang="it-IT"/>
          </a:p>
        </p:txBody>
      </p:sp>
      <p:sp>
        <p:nvSpPr>
          <p:cNvPr id="7" name="Titolo 1"/>
          <p:cNvSpPr>
            <a:spLocks noGrp="1"/>
          </p:cNvSpPr>
          <p:nvPr>
            <p:ph type="title"/>
          </p:nvPr>
        </p:nvSpPr>
        <p:spPr>
          <a:xfrm>
            <a:off x="286893" y="159521"/>
            <a:ext cx="5941292" cy="623276"/>
          </a:xfrm>
        </p:spPr>
        <p:txBody>
          <a:bodyPr/>
          <a:lstStyle/>
          <a:p>
            <a:r>
              <a:rPr lang="it-IT" sz="2400" dirty="0">
                <a:solidFill>
                  <a:srgbClr val="FFC000"/>
                </a:solidFill>
              </a:rPr>
              <a:t>SPECIFICI CRITERI DI AMMISSIBILITA’ 2/2</a:t>
            </a:r>
          </a:p>
        </p:txBody>
      </p:sp>
      <p:sp>
        <p:nvSpPr>
          <p:cNvPr id="8" name="Gallone 7"/>
          <p:cNvSpPr/>
          <p:nvPr/>
        </p:nvSpPr>
        <p:spPr>
          <a:xfrm>
            <a:off x="286892" y="3897052"/>
            <a:ext cx="2484908" cy="1008112"/>
          </a:xfrm>
          <a:prstGeom prst="chevr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it-IT" b="1" dirty="0">
                <a:solidFill>
                  <a:schemeClr val="tx1"/>
                </a:solidFill>
              </a:rPr>
              <a:t>IMPORTANTE</a:t>
            </a:r>
          </a:p>
        </p:txBody>
      </p:sp>
      <p:sp>
        <p:nvSpPr>
          <p:cNvPr id="9" name="Rettangolo 8"/>
          <p:cNvSpPr/>
          <p:nvPr/>
        </p:nvSpPr>
        <p:spPr>
          <a:xfrm>
            <a:off x="2915816" y="3212976"/>
            <a:ext cx="5688632" cy="230425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28" tIns="45715" rIns="91428" bIns="45715" rtlCol="0" anchor="t"/>
          <a:lstStyle/>
          <a:p>
            <a:pPr algn="just"/>
            <a:r>
              <a:rPr lang="en-US" sz="2000" dirty="0">
                <a:solidFill>
                  <a:srgbClr val="000000"/>
                </a:solidFill>
                <a:latin typeface="ArialNarrow"/>
              </a:rPr>
              <a:t>Tutti </a:t>
            </a:r>
            <a:r>
              <a:rPr lang="en-US" sz="2000" dirty="0" err="1">
                <a:solidFill>
                  <a:srgbClr val="000000"/>
                </a:solidFill>
                <a:latin typeface="ArialNarrow"/>
              </a:rPr>
              <a:t>i</a:t>
            </a:r>
            <a:r>
              <a:rPr lang="en-US" sz="200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Narrow"/>
              </a:rPr>
              <a:t>beneficiari</a:t>
            </a:r>
            <a:r>
              <a:rPr lang="en-US" sz="2000" dirty="0">
                <a:solidFill>
                  <a:srgbClr val="000000"/>
                </a:solidFill>
                <a:latin typeface="ArialNarrow"/>
              </a:rPr>
              <a:t> il cui status è </a:t>
            </a:r>
            <a:r>
              <a:rPr lang="en-US" sz="2000" dirty="0" err="1">
                <a:solidFill>
                  <a:srgbClr val="000000"/>
                </a:solidFill>
                <a:latin typeface="ArialNarrow"/>
              </a:rPr>
              <a:t>differente</a:t>
            </a:r>
            <a:r>
              <a:rPr lang="en-US" sz="2000" dirty="0">
                <a:solidFill>
                  <a:srgbClr val="000000"/>
                </a:solidFill>
                <a:latin typeface="ArialNarrow"/>
              </a:rPr>
              <a:t> da </a:t>
            </a:r>
            <a:r>
              <a:rPr lang="en-US" sz="2000" dirty="0" err="1">
                <a:solidFill>
                  <a:srgbClr val="000000"/>
                </a:solidFill>
                <a:latin typeface="ArialNarrow"/>
              </a:rPr>
              <a:t>soggetto</a:t>
            </a:r>
            <a:r>
              <a:rPr lang="en-US" sz="200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Narrow"/>
              </a:rPr>
              <a:t>pubblico</a:t>
            </a:r>
            <a:r>
              <a:rPr lang="en-US" sz="200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Narrow"/>
              </a:rPr>
              <a:t>devono</a:t>
            </a:r>
            <a:r>
              <a:rPr lang="en-US" sz="200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Narrow"/>
              </a:rPr>
              <a:t>pubblicare</a:t>
            </a:r>
            <a:r>
              <a:rPr lang="en-US" sz="200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Narrow"/>
              </a:rPr>
              <a:t>sul</a:t>
            </a:r>
            <a:r>
              <a:rPr lang="en-US" sz="200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Narrow"/>
              </a:rPr>
              <a:t>sito</a:t>
            </a:r>
            <a:r>
              <a:rPr lang="en-US" sz="2000" dirty="0">
                <a:solidFill>
                  <a:srgbClr val="000000"/>
                </a:solidFill>
                <a:latin typeface="ArialNarrow"/>
              </a:rPr>
              <a:t> web </a:t>
            </a:r>
            <a:r>
              <a:rPr lang="en-US" sz="2000" dirty="0">
                <a:solidFill>
                  <a:srgbClr val="000000"/>
                </a:solidFill>
                <a:latin typeface="ArialNarrow"/>
                <a:hlinkClick r:id="rId2"/>
              </a:rPr>
              <a:t>www.italiamalta.eu </a:t>
            </a:r>
            <a:r>
              <a:rPr lang="en-US" sz="2000" dirty="0" err="1">
                <a:solidFill>
                  <a:srgbClr val="000000"/>
                </a:solidFill>
                <a:latin typeface="ArialNarrow"/>
              </a:rPr>
              <a:t>tutte</a:t>
            </a:r>
            <a:r>
              <a:rPr lang="en-US" sz="2000" dirty="0">
                <a:solidFill>
                  <a:srgbClr val="000000"/>
                </a:solidFill>
                <a:latin typeface="ArialNarrow"/>
              </a:rPr>
              <a:t> le </a:t>
            </a:r>
            <a:r>
              <a:rPr lang="en-US" sz="2000" dirty="0" err="1">
                <a:solidFill>
                  <a:srgbClr val="000000"/>
                </a:solidFill>
                <a:latin typeface="ArialNarrow"/>
              </a:rPr>
              <a:t>procedura</a:t>
            </a:r>
            <a:r>
              <a:rPr lang="en-US" sz="2000" dirty="0">
                <a:solidFill>
                  <a:srgbClr val="000000"/>
                </a:solidFill>
                <a:latin typeface="ArialNarrow"/>
              </a:rPr>
              <a:t> di </a:t>
            </a:r>
            <a:r>
              <a:rPr lang="en-US" sz="2000" dirty="0" err="1">
                <a:solidFill>
                  <a:srgbClr val="000000"/>
                </a:solidFill>
                <a:latin typeface="ArialNarrow"/>
              </a:rPr>
              <a:t>evidenza</a:t>
            </a:r>
            <a:r>
              <a:rPr lang="en-US" sz="200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Narrow"/>
              </a:rPr>
              <a:t>pubblica</a:t>
            </a:r>
            <a:r>
              <a:rPr lang="en-US" sz="2000" dirty="0">
                <a:solidFill>
                  <a:srgbClr val="000000"/>
                </a:solidFill>
                <a:latin typeface="ArialNarrow"/>
              </a:rPr>
              <a:t> per </a:t>
            </a:r>
            <a:r>
              <a:rPr lang="en-US" sz="2000" dirty="0" err="1">
                <a:solidFill>
                  <a:srgbClr val="000000"/>
                </a:solidFill>
                <a:latin typeface="ArialNarrow"/>
              </a:rPr>
              <a:t>l’acquisizione</a:t>
            </a:r>
            <a:r>
              <a:rPr lang="en-US" sz="2000" dirty="0">
                <a:solidFill>
                  <a:srgbClr val="000000"/>
                </a:solidFill>
                <a:latin typeface="ArialNarrow"/>
              </a:rPr>
              <a:t> di </a:t>
            </a:r>
            <a:r>
              <a:rPr lang="en-US" sz="2000" dirty="0" err="1">
                <a:solidFill>
                  <a:srgbClr val="000000"/>
                </a:solidFill>
                <a:latin typeface="ArialNarrow"/>
              </a:rPr>
              <a:t>risorse</a:t>
            </a:r>
            <a:r>
              <a:rPr lang="en-US" sz="200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Narrow"/>
              </a:rPr>
              <a:t>umane</a:t>
            </a:r>
            <a:r>
              <a:rPr lang="en-US" sz="2000" dirty="0">
                <a:solidFill>
                  <a:srgbClr val="000000"/>
                </a:solidFill>
                <a:latin typeface="ArialNarrow"/>
              </a:rPr>
              <a:t> interne ed </a:t>
            </a:r>
            <a:r>
              <a:rPr lang="en-US" sz="2000" dirty="0" err="1">
                <a:solidFill>
                  <a:srgbClr val="000000"/>
                </a:solidFill>
                <a:latin typeface="ArialNarrow"/>
              </a:rPr>
              <a:t>esterne</a:t>
            </a:r>
            <a:r>
              <a:rPr lang="en-US" sz="2000" dirty="0">
                <a:solidFill>
                  <a:srgbClr val="000000"/>
                </a:solidFill>
                <a:latin typeface="ArialNarrow"/>
              </a:rPr>
              <a:t>, in modo da </a:t>
            </a:r>
            <a:r>
              <a:rPr lang="en-US" sz="2000" dirty="0" err="1">
                <a:solidFill>
                  <a:srgbClr val="000000"/>
                </a:solidFill>
                <a:latin typeface="ArialNarrow"/>
              </a:rPr>
              <a:t>garantire</a:t>
            </a:r>
            <a:r>
              <a:rPr lang="en-US" sz="200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Narrow"/>
              </a:rPr>
              <a:t>partecipazione</a:t>
            </a:r>
            <a:r>
              <a:rPr lang="en-US" sz="2000" dirty="0">
                <a:solidFill>
                  <a:srgbClr val="000000"/>
                </a:solidFill>
                <a:latin typeface="ArialNarrow"/>
              </a:rPr>
              <a:t>, </a:t>
            </a:r>
            <a:r>
              <a:rPr lang="en-US" sz="2000" dirty="0" err="1">
                <a:solidFill>
                  <a:srgbClr val="000000"/>
                </a:solidFill>
                <a:latin typeface="ArialNarrow"/>
              </a:rPr>
              <a:t>trasparenza</a:t>
            </a:r>
            <a:r>
              <a:rPr lang="en-US" sz="2000" dirty="0">
                <a:solidFill>
                  <a:srgbClr val="000000"/>
                </a:solidFill>
                <a:latin typeface="ArialNarrow"/>
              </a:rPr>
              <a:t> e il rispetto del principio di </a:t>
            </a:r>
            <a:r>
              <a:rPr lang="en-US" sz="2000" dirty="0" err="1">
                <a:solidFill>
                  <a:srgbClr val="000000"/>
                </a:solidFill>
                <a:latin typeface="ArialNarrow"/>
              </a:rPr>
              <a:t>imparzialità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36830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3804" y="136438"/>
            <a:ext cx="5887699" cy="623276"/>
          </a:xfrm>
        </p:spPr>
        <p:txBody>
          <a:bodyPr/>
          <a:lstStyle/>
          <a:p>
            <a:r>
              <a:rPr lang="it-IT" sz="2400" dirty="0">
                <a:solidFill>
                  <a:srgbClr val="FFC000"/>
                </a:solidFill>
              </a:rPr>
              <a:t>QUALI DOCUMENTI SERVONO PER IL CONTROLLO DI PRIMO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0653" y="5996311"/>
            <a:ext cx="2133600" cy="365125"/>
          </a:xfrm>
        </p:spPr>
        <p:txBody>
          <a:bodyPr/>
          <a:lstStyle/>
          <a:p>
            <a:fld id="{490BBD48-0BBA-4C2E-89E6-BF76F4D4A5AD}" type="datetime1">
              <a:rPr lang="en-US" smtClean="0"/>
              <a:t>2/8/2021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17654" y="5996311"/>
            <a:ext cx="2895600" cy="365125"/>
          </a:xfrm>
        </p:spPr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46653" y="5996311"/>
            <a:ext cx="2133600" cy="365125"/>
          </a:xfrm>
        </p:spPr>
        <p:txBody>
          <a:bodyPr/>
          <a:lstStyle/>
          <a:p>
            <a:fld id="{C35433D9-B6F0-4A50-9A88-4022112AD1EC}" type="slidenum">
              <a:rPr lang="it-IT" smtClean="0"/>
              <a:pPr/>
              <a:t>15</a:t>
            </a:fld>
            <a:endParaRPr lang="it-IT" dirty="0"/>
          </a:p>
        </p:txBody>
      </p:sp>
      <p:sp>
        <p:nvSpPr>
          <p:cNvPr id="7" name="Rettangolo 6"/>
          <p:cNvSpPr/>
          <p:nvPr/>
        </p:nvSpPr>
        <p:spPr>
          <a:xfrm>
            <a:off x="474091" y="1124744"/>
            <a:ext cx="8195818" cy="112253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28" tIns="45715" rIns="91428" bIns="45715" rtlCol="0" anchor="t"/>
          <a:lstStyle/>
          <a:p>
            <a:pPr>
              <a:buSzPct val="80000"/>
            </a:pPr>
            <a:r>
              <a:rPr lang="it-IT" sz="2000" dirty="0"/>
              <a:t>Atti e fatti amministrativi e contabili a partire dall’espletamento delle procedure di evidenza pubblica per la selezione dei prestatori fino alla documentazione probatoria delle spese definitivamente sostenute</a:t>
            </a:r>
          </a:p>
        </p:txBody>
      </p:sp>
      <p:sp>
        <p:nvSpPr>
          <p:cNvPr id="8" name="Rettangolo 7"/>
          <p:cNvSpPr/>
          <p:nvPr/>
        </p:nvSpPr>
        <p:spPr>
          <a:xfrm>
            <a:off x="474091" y="2428655"/>
            <a:ext cx="8167218" cy="683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28" tIns="45715" rIns="91428" bIns="45715" rtlCol="0" anchor="t"/>
          <a:lstStyle/>
          <a:p>
            <a:pPr>
              <a:buSzPct val="80000"/>
            </a:pPr>
            <a:r>
              <a:rPr lang="it-IT" sz="2000" dirty="0"/>
              <a:t>Atti giuridicamente vincolanti (contratti, atti convenzionali, note d’ordinazione, note incarico, ecc.)</a:t>
            </a:r>
          </a:p>
        </p:txBody>
      </p:sp>
      <p:sp>
        <p:nvSpPr>
          <p:cNvPr id="11" name="Rettangolo 10"/>
          <p:cNvSpPr/>
          <p:nvPr/>
        </p:nvSpPr>
        <p:spPr>
          <a:xfrm>
            <a:off x="474091" y="3317330"/>
            <a:ext cx="8167218" cy="6184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28" tIns="45715" rIns="91428" bIns="45715" rtlCol="0" anchor="t"/>
          <a:lstStyle/>
          <a:p>
            <a:pPr>
              <a:buSzPct val="80000"/>
            </a:pPr>
            <a:r>
              <a:rPr lang="en-US" sz="2000" dirty="0"/>
              <a:t>Documentazione </a:t>
            </a:r>
            <a:r>
              <a:rPr lang="en-US" sz="2000" dirty="0" err="1"/>
              <a:t>giustificativa</a:t>
            </a:r>
            <a:r>
              <a:rPr lang="en-US" sz="2000" dirty="0"/>
              <a:t> per </a:t>
            </a:r>
            <a:r>
              <a:rPr lang="en-US" sz="2000" dirty="0" err="1"/>
              <a:t>spese</a:t>
            </a:r>
            <a:r>
              <a:rPr lang="en-US" sz="2000" dirty="0"/>
              <a:t> e </a:t>
            </a:r>
            <a:r>
              <a:rPr lang="en-US" sz="2000" dirty="0" err="1"/>
              <a:t>pagamenti</a:t>
            </a:r>
            <a:endParaRPr lang="en-US" sz="2000" dirty="0"/>
          </a:p>
        </p:txBody>
      </p:sp>
      <p:sp>
        <p:nvSpPr>
          <p:cNvPr id="12" name="Rettangolo arrotondato 11"/>
          <p:cNvSpPr/>
          <p:nvPr/>
        </p:nvSpPr>
        <p:spPr>
          <a:xfrm>
            <a:off x="8049121" y="1768626"/>
            <a:ext cx="612068" cy="576065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it-IT" sz="2400" b="1" dirty="0">
                <a:solidFill>
                  <a:schemeClr val="tx2">
                    <a:lumMod val="75000"/>
                  </a:schemeClr>
                </a:solidFill>
              </a:rPr>
              <a:t>1</a:t>
            </a:r>
          </a:p>
        </p:txBody>
      </p:sp>
      <p:sp>
        <p:nvSpPr>
          <p:cNvPr id="13" name="Rettangolo arrotondato 12"/>
          <p:cNvSpPr/>
          <p:nvPr/>
        </p:nvSpPr>
        <p:spPr>
          <a:xfrm>
            <a:off x="8057841" y="2637522"/>
            <a:ext cx="612068" cy="576065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it-IT" sz="2400" b="1" dirty="0">
                <a:solidFill>
                  <a:schemeClr val="tx2">
                    <a:lumMod val="75000"/>
                  </a:schemeClr>
                </a:solidFill>
              </a:rPr>
              <a:t>2</a:t>
            </a:r>
          </a:p>
        </p:txBody>
      </p:sp>
      <p:sp>
        <p:nvSpPr>
          <p:cNvPr id="14" name="Rettangolo arrotondato 13"/>
          <p:cNvSpPr/>
          <p:nvPr/>
        </p:nvSpPr>
        <p:spPr>
          <a:xfrm>
            <a:off x="8057841" y="3647779"/>
            <a:ext cx="612068" cy="576065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it-IT" sz="2400" b="1" dirty="0">
                <a:solidFill>
                  <a:schemeClr val="tx2">
                    <a:lumMod val="75000"/>
                  </a:schemeClr>
                </a:solidFill>
              </a:rPr>
              <a:t>3</a:t>
            </a:r>
          </a:p>
        </p:txBody>
      </p:sp>
      <p:sp>
        <p:nvSpPr>
          <p:cNvPr id="15" name="Rettangolo 14"/>
          <p:cNvSpPr/>
          <p:nvPr/>
        </p:nvSpPr>
        <p:spPr>
          <a:xfrm>
            <a:off x="493970" y="4300842"/>
            <a:ext cx="8167218" cy="70814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28" tIns="45715" rIns="91428" bIns="45715" rtlCol="0" anchor="t"/>
          <a:lstStyle/>
          <a:p>
            <a:pPr>
              <a:buSzPct val="80000"/>
            </a:pPr>
            <a:r>
              <a:rPr lang="en-US" sz="2000" dirty="0"/>
              <a:t>Documentazione </a:t>
            </a:r>
            <a:r>
              <a:rPr lang="en-US" sz="2000" dirty="0" err="1"/>
              <a:t>giustificativa</a:t>
            </a:r>
            <a:r>
              <a:rPr lang="en-US" sz="2000" dirty="0"/>
              <a:t> (timesheet, </a:t>
            </a:r>
            <a:r>
              <a:rPr lang="en-US" sz="2000" dirty="0" err="1"/>
              <a:t>fogli</a:t>
            </a:r>
            <a:r>
              <a:rPr lang="en-US" sz="2000" dirty="0"/>
              <a:t> </a:t>
            </a:r>
            <a:r>
              <a:rPr lang="en-US" sz="2000" dirty="0" err="1"/>
              <a:t>contabili</a:t>
            </a:r>
            <a:r>
              <a:rPr lang="en-US" sz="2000" dirty="0"/>
              <a:t> etc.) </a:t>
            </a:r>
            <a:r>
              <a:rPr lang="en-US" sz="2000" dirty="0" err="1"/>
              <a:t>atta</a:t>
            </a:r>
            <a:r>
              <a:rPr lang="en-US" sz="2000" dirty="0"/>
              <a:t> a </a:t>
            </a:r>
            <a:r>
              <a:rPr lang="en-US" sz="2000" dirty="0" err="1"/>
              <a:t>giustificare</a:t>
            </a:r>
            <a:r>
              <a:rPr lang="en-US" sz="2000" dirty="0"/>
              <a:t> la </a:t>
            </a:r>
            <a:r>
              <a:rPr lang="en-US" sz="2000" dirty="0" err="1"/>
              <a:t>metodologia</a:t>
            </a:r>
            <a:r>
              <a:rPr lang="en-US" sz="2000" dirty="0"/>
              <a:t> </a:t>
            </a:r>
            <a:r>
              <a:rPr lang="en-US" sz="2000" dirty="0" err="1"/>
              <a:t>usata</a:t>
            </a:r>
            <a:r>
              <a:rPr lang="en-US" sz="2000" dirty="0"/>
              <a:t> e </a:t>
            </a:r>
            <a:r>
              <a:rPr lang="en-US" sz="2000" dirty="0" err="1"/>
              <a:t>chiarire</a:t>
            </a:r>
            <a:r>
              <a:rPr lang="en-US" sz="2000" dirty="0"/>
              <a:t> I </a:t>
            </a:r>
            <a:r>
              <a:rPr lang="en-US" sz="2000" dirty="0" err="1"/>
              <a:t>metodi</a:t>
            </a:r>
            <a:r>
              <a:rPr lang="en-US" sz="2000" dirty="0"/>
              <a:t> di </a:t>
            </a:r>
            <a:r>
              <a:rPr lang="en-US" sz="2000" dirty="0" err="1"/>
              <a:t>calcolo</a:t>
            </a:r>
            <a:endParaRPr lang="it-IT" sz="2000" dirty="0"/>
          </a:p>
        </p:txBody>
      </p:sp>
      <p:sp>
        <p:nvSpPr>
          <p:cNvPr id="16" name="Rettangolo arrotondato 15"/>
          <p:cNvSpPr/>
          <p:nvPr/>
        </p:nvSpPr>
        <p:spPr>
          <a:xfrm>
            <a:off x="8091898" y="4591413"/>
            <a:ext cx="612068" cy="576065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it-IT" sz="2400" b="1" dirty="0">
                <a:solidFill>
                  <a:schemeClr val="tx2">
                    <a:lumMod val="75000"/>
                  </a:schemeClr>
                </a:solidFill>
              </a:rPr>
              <a:t>4</a:t>
            </a:r>
          </a:p>
        </p:txBody>
      </p:sp>
      <p:sp>
        <p:nvSpPr>
          <p:cNvPr id="17" name="Rettangolo 16"/>
          <p:cNvSpPr/>
          <p:nvPr/>
        </p:nvSpPr>
        <p:spPr>
          <a:xfrm>
            <a:off x="488391" y="5272569"/>
            <a:ext cx="8167218" cy="70814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28" tIns="45715" rIns="91428" bIns="45715" rtlCol="0" anchor="t"/>
          <a:lstStyle/>
          <a:p>
            <a:pPr>
              <a:buSzPct val="80000"/>
            </a:pPr>
            <a:r>
              <a:rPr lang="en-US" sz="2000" dirty="0" err="1"/>
              <a:t>Copie</a:t>
            </a:r>
            <a:r>
              <a:rPr lang="en-US" sz="2000" dirty="0"/>
              <a:t> di </a:t>
            </a:r>
            <a:r>
              <a:rPr lang="en-US" sz="2000" dirty="0" err="1"/>
              <a:t>tutto</a:t>
            </a:r>
            <a:r>
              <a:rPr lang="en-US" sz="2000" dirty="0"/>
              <a:t> </a:t>
            </a:r>
            <a:r>
              <a:rPr lang="en-US" sz="2000" dirty="0" err="1"/>
              <a:t>il</a:t>
            </a:r>
            <a:r>
              <a:rPr lang="en-US" sz="2000" dirty="0"/>
              <a:t> </a:t>
            </a:r>
            <a:r>
              <a:rPr lang="en-US" sz="2000" dirty="0" err="1"/>
              <a:t>materiale</a:t>
            </a:r>
            <a:r>
              <a:rPr lang="en-US" sz="2000" dirty="0"/>
              <a:t> </a:t>
            </a:r>
            <a:r>
              <a:rPr lang="en-US" sz="2000" dirty="0" err="1"/>
              <a:t>pubblicitario</a:t>
            </a:r>
            <a:r>
              <a:rPr lang="en-US" sz="2000" dirty="0"/>
              <a:t> e di </a:t>
            </a:r>
            <a:r>
              <a:rPr lang="en-US" sz="2000" dirty="0" err="1"/>
              <a:t>prodotti</a:t>
            </a:r>
            <a:r>
              <a:rPr lang="en-US" sz="2000" dirty="0"/>
              <a:t> </a:t>
            </a:r>
            <a:r>
              <a:rPr lang="en-US" sz="2000" dirty="0" err="1"/>
              <a:t>della</a:t>
            </a:r>
            <a:r>
              <a:rPr lang="en-US" sz="2000" dirty="0"/>
              <a:t> </a:t>
            </a:r>
            <a:r>
              <a:rPr lang="en-US" sz="2000" dirty="0" err="1"/>
              <a:t>comunicazione</a:t>
            </a:r>
            <a:r>
              <a:rPr lang="en-US" sz="2000" dirty="0"/>
              <a:t> </a:t>
            </a:r>
            <a:r>
              <a:rPr lang="en-US" sz="2000" dirty="0" err="1"/>
              <a:t>realizzati</a:t>
            </a:r>
            <a:r>
              <a:rPr lang="en-US" sz="2000" dirty="0"/>
              <a:t>  e\o  </a:t>
            </a:r>
            <a:r>
              <a:rPr lang="en-US" sz="2000" dirty="0" err="1"/>
              <a:t>foto</a:t>
            </a:r>
            <a:r>
              <a:rPr lang="en-US" sz="2000" dirty="0"/>
              <a:t> </a:t>
            </a:r>
            <a:r>
              <a:rPr lang="en-US" sz="2000" dirty="0" err="1"/>
              <a:t>dei</a:t>
            </a:r>
            <a:r>
              <a:rPr lang="en-US" sz="2000" dirty="0"/>
              <a:t> </a:t>
            </a:r>
            <a:r>
              <a:rPr lang="en-US" sz="2000" dirty="0" err="1"/>
              <a:t>prodotti</a:t>
            </a:r>
            <a:r>
              <a:rPr lang="en-US" sz="2000" dirty="0"/>
              <a:t> di </a:t>
            </a:r>
            <a:r>
              <a:rPr lang="en-US" sz="2000" dirty="0" err="1"/>
              <a:t>grande</a:t>
            </a:r>
            <a:r>
              <a:rPr lang="en-US" sz="2000" dirty="0"/>
              <a:t> </a:t>
            </a:r>
            <a:r>
              <a:rPr lang="en-US" sz="2000" dirty="0" err="1"/>
              <a:t>misura</a:t>
            </a:r>
            <a:r>
              <a:rPr lang="en-US" sz="2000" dirty="0"/>
              <a:t>.</a:t>
            </a:r>
            <a:endParaRPr lang="it-IT" sz="2000" dirty="0"/>
          </a:p>
        </p:txBody>
      </p:sp>
      <p:sp>
        <p:nvSpPr>
          <p:cNvPr id="18" name="Rettangolo arrotondato 17"/>
          <p:cNvSpPr/>
          <p:nvPr/>
        </p:nvSpPr>
        <p:spPr>
          <a:xfrm>
            <a:off x="8086318" y="5626640"/>
            <a:ext cx="612068" cy="576065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it-IT" sz="2400" b="1" dirty="0">
                <a:solidFill>
                  <a:schemeClr val="tx2">
                    <a:lumMod val="75000"/>
                  </a:schemeClr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4112325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21590" y="157949"/>
            <a:ext cx="8229600" cy="623276"/>
          </a:xfrm>
        </p:spPr>
        <p:txBody>
          <a:bodyPr/>
          <a:lstStyle/>
          <a:p>
            <a:r>
              <a:rPr lang="it-IT" sz="2400" dirty="0">
                <a:solidFill>
                  <a:srgbClr val="FFC000"/>
                </a:solidFill>
              </a:rPr>
              <a:t>AUTORIZZAZIONE DELL’</a:t>
            </a:r>
            <a:r>
              <a:rPr lang="it-IT" sz="2400" dirty="0" err="1">
                <a:solidFill>
                  <a:srgbClr val="FFC000"/>
                </a:solidFill>
              </a:rPr>
              <a:t>AdG</a:t>
            </a:r>
            <a:r>
              <a:rPr lang="it-IT" dirty="0"/>
              <a:t>			</a:t>
            </a:r>
            <a:r>
              <a:rPr lang="it-IT" sz="1600" dirty="0"/>
              <a:t>2/2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F729F-CA0D-4AA7-BCDF-12EABC357185}" type="datetime1">
              <a:rPr lang="en-US" smtClean="0"/>
              <a:t>2/8/2021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433D9-B6F0-4A50-9A88-4022112AD1EC}" type="slidenum">
              <a:rPr lang="it-IT" smtClean="0"/>
              <a:pPr/>
              <a:t>16</a:t>
            </a:fld>
            <a:endParaRPr lang="it-IT"/>
          </a:p>
        </p:txBody>
      </p:sp>
      <p:sp>
        <p:nvSpPr>
          <p:cNvPr id="18" name="CasellaDiTesto 17"/>
          <p:cNvSpPr txBox="1"/>
          <p:nvPr/>
        </p:nvSpPr>
        <p:spPr>
          <a:xfrm>
            <a:off x="539552" y="1268760"/>
            <a:ext cx="7848872" cy="36932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91428" tIns="45715" rIns="91428" bIns="45715" rtlCol="0">
            <a:spAutoFit/>
          </a:bodyPr>
          <a:lstStyle/>
          <a:p>
            <a:pPr algn="just"/>
            <a:r>
              <a:rPr lang="en-US" b="1" dirty="0" err="1"/>
              <a:t>Missioni</a:t>
            </a:r>
            <a:r>
              <a:rPr lang="en-US" b="1" dirty="0"/>
              <a:t> </a:t>
            </a:r>
            <a:r>
              <a:rPr lang="en-US" b="1" dirty="0" err="1"/>
              <a:t>all’esterno</a:t>
            </a:r>
            <a:r>
              <a:rPr lang="en-US" b="1" dirty="0"/>
              <a:t> </a:t>
            </a:r>
            <a:r>
              <a:rPr lang="en-US" b="1" dirty="0" err="1"/>
              <a:t>dell’area</a:t>
            </a:r>
            <a:r>
              <a:rPr lang="en-US" b="1" dirty="0"/>
              <a:t> di </a:t>
            </a:r>
            <a:r>
              <a:rPr lang="en-US" b="1" dirty="0" err="1"/>
              <a:t>cooperazione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9" name="Rettangolo 18"/>
          <p:cNvSpPr/>
          <p:nvPr/>
        </p:nvSpPr>
        <p:spPr>
          <a:xfrm>
            <a:off x="501350" y="2276873"/>
            <a:ext cx="8070080" cy="129614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28" tIns="45715" rIns="91428" bIns="45715" rtlCol="0" anchor="t"/>
          <a:lstStyle/>
          <a:p>
            <a:pPr algn="just"/>
            <a:r>
              <a:rPr lang="en-US" dirty="0"/>
              <a:t>Le </a:t>
            </a:r>
            <a:r>
              <a:rPr lang="en-US" dirty="0" err="1"/>
              <a:t>missioni</a:t>
            </a:r>
            <a:r>
              <a:rPr lang="en-US" dirty="0"/>
              <a:t> </a:t>
            </a:r>
            <a:r>
              <a:rPr lang="en-US" dirty="0" err="1"/>
              <a:t>all’esterno</a:t>
            </a:r>
            <a:r>
              <a:rPr lang="en-US" dirty="0"/>
              <a:t> </a:t>
            </a:r>
            <a:r>
              <a:rPr lang="en-US" dirty="0" err="1"/>
              <a:t>dell’area</a:t>
            </a:r>
            <a:r>
              <a:rPr lang="en-US" dirty="0"/>
              <a:t> di </a:t>
            </a:r>
            <a:r>
              <a:rPr lang="en-US" dirty="0" err="1"/>
              <a:t>cooperazione</a:t>
            </a:r>
            <a:r>
              <a:rPr lang="en-US" dirty="0"/>
              <a:t> ma </a:t>
            </a:r>
            <a:r>
              <a:rPr lang="en-US" dirty="0" err="1"/>
              <a:t>nel</a:t>
            </a:r>
            <a:r>
              <a:rPr lang="en-US" dirty="0"/>
              <a:t> </a:t>
            </a:r>
            <a:r>
              <a:rPr lang="en-US" dirty="0" err="1"/>
              <a:t>territorio</a:t>
            </a:r>
            <a:r>
              <a:rPr lang="en-US" dirty="0"/>
              <a:t> </a:t>
            </a:r>
            <a:r>
              <a:rPr lang="en-US" dirty="0" err="1"/>
              <a:t>Europeo</a:t>
            </a:r>
            <a:r>
              <a:rPr lang="en-US" dirty="0"/>
              <a:t> </a:t>
            </a:r>
            <a:r>
              <a:rPr lang="en-US" dirty="0" err="1"/>
              <a:t>devono</a:t>
            </a:r>
            <a:r>
              <a:rPr lang="en-US" dirty="0"/>
              <a:t> </a:t>
            </a:r>
            <a:r>
              <a:rPr lang="en-US" dirty="0" err="1"/>
              <a:t>essere</a:t>
            </a:r>
            <a:r>
              <a:rPr lang="en-US" dirty="0"/>
              <a:t> </a:t>
            </a:r>
            <a:r>
              <a:rPr lang="en-US" dirty="0" err="1"/>
              <a:t>preventivamente</a:t>
            </a:r>
            <a:r>
              <a:rPr lang="en-US" dirty="0"/>
              <a:t> </a:t>
            </a:r>
            <a:r>
              <a:rPr lang="en-US" dirty="0" err="1"/>
              <a:t>autorizzate</a:t>
            </a:r>
            <a:r>
              <a:rPr lang="en-US" dirty="0"/>
              <a:t> </a:t>
            </a:r>
            <a:r>
              <a:rPr lang="en-US" dirty="0" err="1"/>
              <a:t>dall’AdG</a:t>
            </a:r>
            <a:r>
              <a:rPr lang="en-US" dirty="0"/>
              <a:t>\SC  </a:t>
            </a:r>
            <a:r>
              <a:rPr lang="en-US" dirty="0" err="1"/>
              <a:t>attraverso</a:t>
            </a:r>
            <a:r>
              <a:rPr lang="en-US" dirty="0"/>
              <a:t> </a:t>
            </a:r>
            <a:r>
              <a:rPr lang="en-US" dirty="0" err="1"/>
              <a:t>una</a:t>
            </a:r>
            <a:r>
              <a:rPr lang="en-US" dirty="0"/>
              <a:t> </a:t>
            </a:r>
            <a:r>
              <a:rPr lang="en-US" dirty="0" err="1"/>
              <a:t>specifica</a:t>
            </a:r>
            <a:r>
              <a:rPr lang="en-US" dirty="0"/>
              <a:t> </a:t>
            </a:r>
            <a:r>
              <a:rPr lang="en-US" dirty="0" err="1"/>
              <a:t>richiesta</a:t>
            </a:r>
            <a:r>
              <a:rPr lang="en-US" dirty="0"/>
              <a:t> </a:t>
            </a:r>
            <a:r>
              <a:rPr lang="en-US" dirty="0" err="1"/>
              <a:t>inviata</a:t>
            </a:r>
            <a:r>
              <a:rPr lang="en-US" dirty="0"/>
              <a:t> dal LP </a:t>
            </a:r>
            <a:r>
              <a:rPr lang="en-US" dirty="0" err="1"/>
              <a:t>all’AdG</a:t>
            </a:r>
            <a:r>
              <a:rPr lang="en-US" dirty="0"/>
              <a:t> </a:t>
            </a:r>
          </a:p>
          <a:p>
            <a:pPr algn="just"/>
            <a:r>
              <a:rPr lang="en-US" dirty="0">
                <a:solidFill>
                  <a:srgbClr val="FF0000"/>
                </a:solidFill>
              </a:rPr>
              <a:t>Le </a:t>
            </a:r>
            <a:r>
              <a:rPr lang="en-US" dirty="0" err="1">
                <a:solidFill>
                  <a:srgbClr val="FF0000"/>
                </a:solidFill>
              </a:rPr>
              <a:t>spese</a:t>
            </a:r>
            <a:r>
              <a:rPr lang="en-US" dirty="0">
                <a:solidFill>
                  <a:srgbClr val="FF0000"/>
                </a:solidFill>
              </a:rPr>
              <a:t> non </a:t>
            </a:r>
            <a:r>
              <a:rPr lang="en-US" dirty="0" err="1">
                <a:solidFill>
                  <a:srgbClr val="FF0000"/>
                </a:solidFill>
              </a:rPr>
              <a:t>sono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ammissibili</a:t>
            </a:r>
            <a:r>
              <a:rPr lang="en-US" dirty="0">
                <a:solidFill>
                  <a:srgbClr val="FF0000"/>
                </a:solidFill>
              </a:rPr>
              <a:t> se non </a:t>
            </a:r>
            <a:r>
              <a:rPr lang="en-US" dirty="0" err="1">
                <a:solidFill>
                  <a:srgbClr val="FF0000"/>
                </a:solidFill>
              </a:rPr>
              <a:t>sono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preventivamente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autorizzate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0" name="Freccia in giù 19"/>
          <p:cNvSpPr/>
          <p:nvPr/>
        </p:nvSpPr>
        <p:spPr>
          <a:xfrm>
            <a:off x="539552" y="1762144"/>
            <a:ext cx="360040" cy="4166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endParaRPr lang="it-IT"/>
          </a:p>
        </p:txBody>
      </p:sp>
      <p:sp>
        <p:nvSpPr>
          <p:cNvPr id="21" name="Freccia in giù 20"/>
          <p:cNvSpPr/>
          <p:nvPr/>
        </p:nvSpPr>
        <p:spPr>
          <a:xfrm>
            <a:off x="7984547" y="1762144"/>
            <a:ext cx="360040" cy="4166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endParaRPr lang="it-IT"/>
          </a:p>
        </p:txBody>
      </p:sp>
      <p:sp>
        <p:nvSpPr>
          <p:cNvPr id="24" name="CasellaDiTesto 23"/>
          <p:cNvSpPr txBox="1"/>
          <p:nvPr/>
        </p:nvSpPr>
        <p:spPr>
          <a:xfrm>
            <a:off x="534007" y="3919268"/>
            <a:ext cx="7848872" cy="36932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91428" tIns="45715" rIns="91428" bIns="45715" rtlCol="0">
            <a:spAutoFit/>
          </a:bodyPr>
          <a:lstStyle/>
          <a:p>
            <a:pPr algn="just"/>
            <a:r>
              <a:rPr lang="en-US" b="1" dirty="0" err="1"/>
              <a:t>Missioni</a:t>
            </a:r>
            <a:r>
              <a:rPr lang="en-US" b="1" dirty="0"/>
              <a:t> </a:t>
            </a:r>
            <a:r>
              <a:rPr lang="en-US" b="1" dirty="0" err="1"/>
              <a:t>esterne</a:t>
            </a:r>
            <a:r>
              <a:rPr lang="en-US" b="1" dirty="0"/>
              <a:t> al </a:t>
            </a:r>
            <a:r>
              <a:rPr lang="en-US" b="1" dirty="0" err="1"/>
              <a:t>territorio</a:t>
            </a:r>
            <a:r>
              <a:rPr lang="en-US" b="1" dirty="0"/>
              <a:t> </a:t>
            </a:r>
            <a:r>
              <a:rPr lang="en-US" b="1" dirty="0" err="1"/>
              <a:t>Europeo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5" name="Rettangolo 24"/>
          <p:cNvSpPr/>
          <p:nvPr/>
        </p:nvSpPr>
        <p:spPr>
          <a:xfrm>
            <a:off x="520935" y="4911578"/>
            <a:ext cx="8070080" cy="62327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28" tIns="45715" rIns="91428" bIns="45715" rtlCol="0" anchor="t"/>
          <a:lstStyle/>
          <a:p>
            <a:pPr algn="just"/>
            <a:r>
              <a:rPr lang="en-US" dirty="0"/>
              <a:t>Come </a:t>
            </a:r>
            <a:r>
              <a:rPr lang="en-US" dirty="0" err="1"/>
              <a:t>regola</a:t>
            </a:r>
            <a:r>
              <a:rPr lang="en-US" dirty="0"/>
              <a:t> </a:t>
            </a:r>
            <a:r>
              <a:rPr lang="en-US" dirty="0" err="1"/>
              <a:t>generale</a:t>
            </a:r>
            <a:r>
              <a:rPr lang="en-US" dirty="0"/>
              <a:t>, le </a:t>
            </a:r>
            <a:r>
              <a:rPr lang="en-US" dirty="0" err="1"/>
              <a:t>missioni</a:t>
            </a:r>
            <a:r>
              <a:rPr lang="en-US" dirty="0"/>
              <a:t> </a:t>
            </a:r>
            <a:r>
              <a:rPr lang="en-US" dirty="0" err="1"/>
              <a:t>all’esterno</a:t>
            </a:r>
            <a:r>
              <a:rPr lang="en-US" dirty="0"/>
              <a:t> del </a:t>
            </a:r>
            <a:r>
              <a:rPr lang="en-US" dirty="0" err="1"/>
              <a:t>territorio</a:t>
            </a:r>
            <a:r>
              <a:rPr lang="en-US" dirty="0"/>
              <a:t> </a:t>
            </a:r>
            <a:r>
              <a:rPr lang="en-US" dirty="0" err="1"/>
              <a:t>Europeo</a:t>
            </a:r>
            <a:r>
              <a:rPr lang="en-US" dirty="0"/>
              <a:t> non </a:t>
            </a:r>
            <a:r>
              <a:rPr lang="en-US" dirty="0" err="1"/>
              <a:t>sono</a:t>
            </a:r>
            <a:r>
              <a:rPr lang="en-US" dirty="0"/>
              <a:t> </a:t>
            </a:r>
            <a:r>
              <a:rPr lang="en-US" dirty="0" err="1"/>
              <a:t>ammissibili</a:t>
            </a:r>
            <a:r>
              <a:rPr lang="en-US" dirty="0"/>
              <a:t>. </a:t>
            </a:r>
            <a:endParaRPr lang="it-IT" dirty="0"/>
          </a:p>
        </p:txBody>
      </p:sp>
      <p:sp>
        <p:nvSpPr>
          <p:cNvPr id="26" name="Freccia in giù 25"/>
          <p:cNvSpPr/>
          <p:nvPr/>
        </p:nvSpPr>
        <p:spPr>
          <a:xfrm>
            <a:off x="539552" y="4410381"/>
            <a:ext cx="360040" cy="4166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endParaRPr lang="it-IT"/>
          </a:p>
        </p:txBody>
      </p:sp>
      <p:sp>
        <p:nvSpPr>
          <p:cNvPr id="27" name="Freccia in giù 26"/>
          <p:cNvSpPr/>
          <p:nvPr/>
        </p:nvSpPr>
        <p:spPr>
          <a:xfrm>
            <a:off x="7984547" y="4410381"/>
            <a:ext cx="360040" cy="4166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73748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4" grpId="0" animBg="1"/>
      <p:bldP spid="25" grpId="0" animBg="1"/>
      <p:bldP spid="26" grpId="0" animBg="1"/>
      <p:bldP spid="2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5"/>
          <p:cNvSpPr/>
          <p:nvPr/>
        </p:nvSpPr>
        <p:spPr>
          <a:xfrm>
            <a:off x="107505" y="183421"/>
            <a:ext cx="5688632" cy="830987"/>
          </a:xfrm>
          <a:prstGeom prst="rect">
            <a:avLst/>
          </a:prstGeom>
        </p:spPr>
        <p:txBody>
          <a:bodyPr wrap="square" lIns="91428" tIns="45715" rIns="91428" bIns="45715">
            <a:spAutoFit/>
          </a:bodyPr>
          <a:lstStyle/>
          <a:p>
            <a:pPr marL="63513">
              <a:defRPr/>
            </a:pPr>
            <a:r>
              <a:rPr lang="it-IT" sz="2400" b="1" dirty="0">
                <a:solidFill>
                  <a:srgbClr val="FFC000"/>
                </a:solidFill>
                <a:latin typeface="+mj-lt"/>
                <a:ea typeface="+mj-ea"/>
                <a:cs typeface="+mj-cs"/>
              </a:rPr>
              <a:t>CATEGORIE DI SPESA – COSTI DEL PERSONALE</a:t>
            </a:r>
          </a:p>
        </p:txBody>
      </p:sp>
      <p:sp>
        <p:nvSpPr>
          <p:cNvPr id="7" name="Rettangolo 6"/>
          <p:cNvSpPr/>
          <p:nvPr/>
        </p:nvSpPr>
        <p:spPr>
          <a:xfrm>
            <a:off x="245702" y="2570493"/>
            <a:ext cx="973998" cy="3466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28" tIns="45715" rIns="91428" bIns="45715">
            <a:spAutoFit/>
          </a:bodyPr>
          <a:lstStyle/>
          <a:p>
            <a:pPr algn="ctr"/>
            <a:r>
              <a:rPr lang="it-IT" sz="1600" b="1" dirty="0">
                <a:solidFill>
                  <a:srgbClr val="003399"/>
                </a:solidFill>
              </a:rPr>
              <a:t>COSA</a:t>
            </a:r>
          </a:p>
        </p:txBody>
      </p:sp>
      <p:sp>
        <p:nvSpPr>
          <p:cNvPr id="8" name="Rettangolo 7"/>
          <p:cNvSpPr/>
          <p:nvPr/>
        </p:nvSpPr>
        <p:spPr>
          <a:xfrm>
            <a:off x="2339753" y="1772817"/>
            <a:ext cx="6518469" cy="9233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1428" tIns="45715" rIns="91428" bIns="45715">
            <a:spAutoFit/>
          </a:bodyPr>
          <a:lstStyle/>
          <a:p>
            <a:r>
              <a:rPr lang="it-IT" dirty="0">
                <a:solidFill>
                  <a:srgbClr val="003399"/>
                </a:solidFill>
              </a:rPr>
              <a:t>pagamenti salariali relativi alle attività che l'ente non svolgerebbe se l'operazione in questione non fosse intrapresa, fissati in un contratto di lavoro </a:t>
            </a:r>
          </a:p>
        </p:txBody>
      </p:sp>
      <p:sp>
        <p:nvSpPr>
          <p:cNvPr id="10" name="Rettangolo 9"/>
          <p:cNvSpPr/>
          <p:nvPr/>
        </p:nvSpPr>
        <p:spPr>
          <a:xfrm>
            <a:off x="2339753" y="2748219"/>
            <a:ext cx="6518469" cy="138498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1428" tIns="45715" rIns="91428" bIns="45715">
            <a:spAutoFit/>
          </a:bodyPr>
          <a:lstStyle/>
          <a:p>
            <a:pPr lvl="0"/>
            <a:r>
              <a:rPr lang="it-IT" sz="1400" dirty="0">
                <a:solidFill>
                  <a:schemeClr val="accent1">
                    <a:lumMod val="75000"/>
                  </a:schemeClr>
                </a:solidFill>
              </a:rPr>
              <a:t>qualsiasi altro costo direttamente collegato al pagamento dello stipendio sostenuto e pagato dal datore di lavoro, come le tasse sul lavoro e la sicurezza sociale, comprese le pensioni, purché siano fissate in un documento di lavoro o per legge; in conformità con la legislazione di cui al documento di lavoro e con le pratiche standard del paese e / o dell'organizzazione in cui il singolo membro del personale lavora effettivamente; non recuperabile dal datore di lavoro.</a:t>
            </a:r>
          </a:p>
        </p:txBody>
      </p:sp>
      <p:cxnSp>
        <p:nvCxnSpPr>
          <p:cNvPr id="11" name="Connettore 4 10"/>
          <p:cNvCxnSpPr>
            <a:stCxn id="7" idx="3"/>
            <a:endCxn id="8" idx="1"/>
          </p:cNvCxnSpPr>
          <p:nvPr/>
        </p:nvCxnSpPr>
        <p:spPr>
          <a:xfrm flipV="1">
            <a:off x="1219700" y="2234477"/>
            <a:ext cx="1120053" cy="509354"/>
          </a:xfrm>
          <a:prstGeom prst="bentConnector3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4 11"/>
          <p:cNvCxnSpPr>
            <a:stCxn id="7" idx="3"/>
            <a:endCxn id="10" idx="1"/>
          </p:cNvCxnSpPr>
          <p:nvPr/>
        </p:nvCxnSpPr>
        <p:spPr>
          <a:xfrm>
            <a:off x="1219700" y="2743831"/>
            <a:ext cx="1120053" cy="69688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ttangolo 24"/>
          <p:cNvSpPr/>
          <p:nvPr/>
        </p:nvSpPr>
        <p:spPr>
          <a:xfrm>
            <a:off x="245702" y="4242864"/>
            <a:ext cx="973998" cy="3466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28" tIns="45715" rIns="91428" bIns="45715">
            <a:spAutoFit/>
          </a:bodyPr>
          <a:lstStyle/>
          <a:p>
            <a:pPr algn="ctr"/>
            <a:r>
              <a:rPr lang="it-IT" sz="1600" b="1" dirty="0">
                <a:solidFill>
                  <a:srgbClr val="003399"/>
                </a:solidFill>
              </a:rPr>
              <a:t>COME</a:t>
            </a:r>
          </a:p>
        </p:txBody>
      </p:sp>
      <p:sp>
        <p:nvSpPr>
          <p:cNvPr id="26" name="Rettangolo 25"/>
          <p:cNvSpPr/>
          <p:nvPr/>
        </p:nvSpPr>
        <p:spPr>
          <a:xfrm>
            <a:off x="2339754" y="4260832"/>
            <a:ext cx="1723687" cy="37458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1428" tIns="45715" rIns="91428" bIns="45715">
            <a:spAutoFit/>
          </a:bodyPr>
          <a:lstStyle/>
          <a:p>
            <a:r>
              <a:rPr lang="it-IT" dirty="0">
                <a:solidFill>
                  <a:srgbClr val="003399"/>
                </a:solidFill>
              </a:rPr>
              <a:t>Tempo Pieno</a:t>
            </a:r>
          </a:p>
        </p:txBody>
      </p:sp>
      <p:sp>
        <p:nvSpPr>
          <p:cNvPr id="27" name="Rettangolo 26"/>
          <p:cNvSpPr/>
          <p:nvPr/>
        </p:nvSpPr>
        <p:spPr>
          <a:xfrm>
            <a:off x="2329165" y="4934396"/>
            <a:ext cx="1723688" cy="37458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1428" tIns="45715" rIns="91428" bIns="45715">
            <a:spAutoFit/>
          </a:bodyPr>
          <a:lstStyle/>
          <a:p>
            <a:r>
              <a:rPr lang="it-IT" dirty="0">
                <a:solidFill>
                  <a:srgbClr val="003399"/>
                </a:solidFill>
              </a:rPr>
              <a:t>Part-Time</a:t>
            </a:r>
          </a:p>
        </p:txBody>
      </p:sp>
      <p:cxnSp>
        <p:nvCxnSpPr>
          <p:cNvPr id="28" name="Connettore 4 27"/>
          <p:cNvCxnSpPr>
            <a:stCxn id="25" idx="3"/>
            <a:endCxn id="26" idx="1"/>
          </p:cNvCxnSpPr>
          <p:nvPr/>
        </p:nvCxnSpPr>
        <p:spPr>
          <a:xfrm>
            <a:off x="1219699" y="4416202"/>
            <a:ext cx="1120054" cy="31922"/>
          </a:xfrm>
          <a:prstGeom prst="bentConnector3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Connettore 4 28"/>
          <p:cNvCxnSpPr>
            <a:stCxn id="25" idx="3"/>
            <a:endCxn id="27" idx="1"/>
          </p:cNvCxnSpPr>
          <p:nvPr/>
        </p:nvCxnSpPr>
        <p:spPr>
          <a:xfrm>
            <a:off x="1219699" y="4416202"/>
            <a:ext cx="1109466" cy="705487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Connettore 2 34"/>
          <p:cNvCxnSpPr>
            <a:endCxn id="36" idx="1"/>
          </p:cNvCxnSpPr>
          <p:nvPr/>
        </p:nvCxnSpPr>
        <p:spPr>
          <a:xfrm>
            <a:off x="4074346" y="4787586"/>
            <a:ext cx="497654" cy="15201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Rettangolo 35"/>
          <p:cNvSpPr/>
          <p:nvPr/>
        </p:nvSpPr>
        <p:spPr>
          <a:xfrm>
            <a:off x="4572000" y="4616441"/>
            <a:ext cx="4307713" cy="64632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1428" tIns="45715" rIns="91428" bIns="45715">
            <a:spAutoFit/>
          </a:bodyPr>
          <a:lstStyle/>
          <a:p>
            <a:r>
              <a:rPr lang="it-IT" dirty="0">
                <a:solidFill>
                  <a:srgbClr val="003399"/>
                </a:solidFill>
              </a:rPr>
              <a:t>1 h</a:t>
            </a:r>
            <a:r>
              <a:rPr lang="mt-MT" dirty="0">
                <a:solidFill>
                  <a:srgbClr val="003399"/>
                </a:solidFill>
              </a:rPr>
              <a:t>r</a:t>
            </a:r>
            <a:r>
              <a:rPr lang="it-IT" dirty="0">
                <a:solidFill>
                  <a:srgbClr val="003399"/>
                </a:solidFill>
              </a:rPr>
              <a:t> di lavoro = costo lordo del lavoro annuo/</a:t>
            </a:r>
            <a:r>
              <a:rPr lang="mt-MT" dirty="0">
                <a:solidFill>
                  <a:srgbClr val="003399"/>
                </a:solidFill>
              </a:rPr>
              <a:t>1</a:t>
            </a:r>
            <a:r>
              <a:rPr lang="it-IT" dirty="0">
                <a:solidFill>
                  <a:srgbClr val="003399"/>
                </a:solidFill>
              </a:rPr>
              <a:t>.720</a:t>
            </a:r>
          </a:p>
        </p:txBody>
      </p:sp>
    </p:spTree>
    <p:extLst>
      <p:ext uri="{BB962C8B-B14F-4D97-AF65-F5344CB8AC3E}">
        <p14:creationId xmlns:p14="http://schemas.microsoft.com/office/powerpoint/2010/main" val="3188286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 animBg="1"/>
      <p:bldP spid="10" grpId="0" animBg="1"/>
      <p:bldP spid="25" grpId="0" animBg="1"/>
      <p:bldP spid="26" grpId="0" animBg="1"/>
      <p:bldP spid="27" grpId="0" animBg="1"/>
      <p:bldP spid="3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5"/>
          <p:cNvSpPr/>
          <p:nvPr/>
        </p:nvSpPr>
        <p:spPr>
          <a:xfrm>
            <a:off x="0" y="116633"/>
            <a:ext cx="5868144" cy="1200318"/>
          </a:xfrm>
          <a:prstGeom prst="rect">
            <a:avLst/>
          </a:prstGeom>
        </p:spPr>
        <p:txBody>
          <a:bodyPr wrap="square" lIns="91428" tIns="45715" rIns="91428" bIns="45715">
            <a:spAutoFit/>
          </a:bodyPr>
          <a:lstStyle/>
          <a:p>
            <a:pPr marL="63513">
              <a:defRPr/>
            </a:pPr>
            <a:r>
              <a:rPr lang="it-IT" sz="2400" b="1" dirty="0">
                <a:solidFill>
                  <a:srgbClr val="FFC000"/>
                </a:solidFill>
                <a:latin typeface="+mj-lt"/>
                <a:ea typeface="+mj-ea"/>
                <a:cs typeface="+mj-cs"/>
              </a:rPr>
              <a:t>CATEGORIE DI SPESA –SPESE D'UFFICIO E AMMINISTRATIVE </a:t>
            </a:r>
          </a:p>
          <a:p>
            <a:pPr marL="63513">
              <a:defRPr/>
            </a:pPr>
            <a:endParaRPr lang="it-IT" sz="2400" b="1" kern="0" dirty="0">
              <a:ln w="6350">
                <a:solidFill>
                  <a:srgbClr val="4F81BD">
                    <a:shade val="43000"/>
                  </a:srgbClr>
                </a:solidFill>
              </a:ln>
              <a:solidFill>
                <a:srgbClr val="FFCC00"/>
              </a:solidFill>
              <a:effectLst>
                <a:outerShdw blurRad="26000" dist="26000" dir="14500000" algn="tl" rotWithShape="0">
                  <a:srgbClr val="000000">
                    <a:alpha val="40000"/>
                  </a:srgbClr>
                </a:outerShdw>
              </a:effectLst>
              <a:ea typeface="ＭＳ Ｐゴシック" charset="0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395536" y="1484785"/>
            <a:ext cx="8025048" cy="4247306"/>
          </a:xfrm>
          <a:prstGeom prst="rect">
            <a:avLst/>
          </a:prstGeom>
          <a:noFill/>
        </p:spPr>
        <p:txBody>
          <a:bodyPr wrap="square" lIns="91428" tIns="45715" rIns="91428" bIns="45715" rtlCol="0">
            <a:spAutoFit/>
          </a:bodyPr>
          <a:lstStyle/>
          <a:p>
            <a:pPr algn="just">
              <a:tabLst>
                <a:tab pos="622223" algn="l"/>
              </a:tabLst>
            </a:pPr>
            <a:r>
              <a:rPr lang="en-US" dirty="0">
                <a:solidFill>
                  <a:srgbClr val="003399"/>
                </a:solidFill>
              </a:rPr>
              <a:t>a)	</a:t>
            </a:r>
            <a:r>
              <a:rPr lang="it-IT" dirty="0">
                <a:solidFill>
                  <a:srgbClr val="003399"/>
                </a:solidFill>
              </a:rPr>
              <a:t>canone di locazione degli uffici; </a:t>
            </a:r>
          </a:p>
          <a:p>
            <a:pPr marL="627063" indent="-627063" algn="just">
              <a:tabLst>
                <a:tab pos="622223" algn="l"/>
              </a:tabLst>
            </a:pPr>
            <a:r>
              <a:rPr lang="it-IT" dirty="0">
                <a:solidFill>
                  <a:srgbClr val="003399"/>
                </a:solidFill>
              </a:rPr>
              <a:t>b)	assicurazioni e imposte relative agli edifici che ospitano il personale e alle attrezzature d'ufficio (ad esempio, assicurazioni incendio, furto); </a:t>
            </a:r>
          </a:p>
          <a:p>
            <a:pPr algn="just">
              <a:tabLst>
                <a:tab pos="622223" algn="l"/>
              </a:tabLst>
            </a:pPr>
            <a:r>
              <a:rPr lang="it-IT" dirty="0">
                <a:solidFill>
                  <a:srgbClr val="003399"/>
                </a:solidFill>
              </a:rPr>
              <a:t>c)	consumi per le utenze (ad esempio, elettricità, riscaldamento, acqua); </a:t>
            </a:r>
          </a:p>
          <a:p>
            <a:pPr algn="just">
              <a:tabLst>
                <a:tab pos="622223" algn="l"/>
              </a:tabLst>
            </a:pPr>
            <a:r>
              <a:rPr lang="it-IT" dirty="0">
                <a:solidFill>
                  <a:srgbClr val="003399"/>
                </a:solidFill>
              </a:rPr>
              <a:t>d)	forniture per ufficio; </a:t>
            </a:r>
          </a:p>
          <a:p>
            <a:pPr algn="just">
              <a:tabLst>
                <a:tab pos="622223" algn="l"/>
              </a:tabLst>
            </a:pPr>
            <a:r>
              <a:rPr lang="it-IT" dirty="0">
                <a:solidFill>
                  <a:srgbClr val="003399"/>
                </a:solidFill>
              </a:rPr>
              <a:t>e)	contabilità generale all'interno dell'organizzazione beneficiaria; </a:t>
            </a:r>
          </a:p>
          <a:p>
            <a:pPr algn="just">
              <a:tabLst>
                <a:tab pos="622223" algn="l"/>
              </a:tabLst>
            </a:pPr>
            <a:r>
              <a:rPr lang="it-IT" dirty="0">
                <a:solidFill>
                  <a:srgbClr val="003399"/>
                </a:solidFill>
              </a:rPr>
              <a:t>f)	archivi; </a:t>
            </a:r>
          </a:p>
          <a:p>
            <a:pPr algn="just">
              <a:tabLst>
                <a:tab pos="622223" algn="l"/>
              </a:tabLst>
            </a:pPr>
            <a:r>
              <a:rPr lang="it-IT" dirty="0">
                <a:solidFill>
                  <a:srgbClr val="003399"/>
                </a:solidFill>
              </a:rPr>
              <a:t>g)	manutenzione, pulizie e riparazioni; </a:t>
            </a:r>
          </a:p>
          <a:p>
            <a:pPr algn="just">
              <a:tabLst>
                <a:tab pos="622223" algn="l"/>
              </a:tabLst>
            </a:pPr>
            <a:r>
              <a:rPr lang="it-IT" dirty="0">
                <a:solidFill>
                  <a:srgbClr val="003399"/>
                </a:solidFill>
              </a:rPr>
              <a:t>h)	sicurezza; </a:t>
            </a:r>
          </a:p>
          <a:p>
            <a:pPr algn="just">
              <a:tabLst>
                <a:tab pos="622223" algn="l"/>
              </a:tabLst>
            </a:pPr>
            <a:r>
              <a:rPr lang="it-IT" dirty="0">
                <a:solidFill>
                  <a:srgbClr val="003399"/>
                </a:solidFill>
              </a:rPr>
              <a:t>i)	sistemi informatici; </a:t>
            </a:r>
          </a:p>
          <a:p>
            <a:pPr marL="627063" indent="-627063" algn="just">
              <a:tabLst>
                <a:tab pos="622223" algn="l"/>
              </a:tabLst>
            </a:pPr>
            <a:r>
              <a:rPr lang="it-IT" dirty="0">
                <a:solidFill>
                  <a:srgbClr val="003399"/>
                </a:solidFill>
              </a:rPr>
              <a:t>j)	comunicazione (ad esempio, telefono, fax, Internet, servizi postali, biglietti da visita); </a:t>
            </a:r>
          </a:p>
          <a:p>
            <a:pPr marL="627063" indent="-627063" algn="just">
              <a:tabLst>
                <a:tab pos="622223" algn="l"/>
              </a:tabLst>
            </a:pPr>
            <a:r>
              <a:rPr lang="it-IT" dirty="0">
                <a:solidFill>
                  <a:srgbClr val="003399"/>
                </a:solidFill>
              </a:rPr>
              <a:t>k)	spese bancarie di apertura e gestione del conto o dei conti, qualora l'attuazione dell'operazione richieda l'apertura di un conto separato; </a:t>
            </a:r>
          </a:p>
          <a:p>
            <a:pPr algn="just">
              <a:tabLst>
                <a:tab pos="622223" algn="l"/>
              </a:tabLst>
            </a:pPr>
            <a:r>
              <a:rPr lang="it-IT" dirty="0">
                <a:solidFill>
                  <a:srgbClr val="003399"/>
                </a:solidFill>
              </a:rPr>
              <a:t>l)	oneri associati alle transazioni finanziarie transnazionali.</a:t>
            </a:r>
          </a:p>
        </p:txBody>
      </p:sp>
    </p:spTree>
    <p:extLst>
      <p:ext uri="{BB962C8B-B14F-4D97-AF65-F5344CB8AC3E}">
        <p14:creationId xmlns:p14="http://schemas.microsoft.com/office/powerpoint/2010/main" val="261294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5"/>
          <p:cNvSpPr/>
          <p:nvPr/>
        </p:nvSpPr>
        <p:spPr>
          <a:xfrm>
            <a:off x="11051" y="188641"/>
            <a:ext cx="5929102" cy="830987"/>
          </a:xfrm>
          <a:prstGeom prst="rect">
            <a:avLst/>
          </a:prstGeom>
        </p:spPr>
        <p:txBody>
          <a:bodyPr wrap="square" lIns="91428" tIns="45715" rIns="91428" bIns="45715">
            <a:spAutoFit/>
          </a:bodyPr>
          <a:lstStyle/>
          <a:p>
            <a:pPr marL="63513">
              <a:defRPr/>
            </a:pPr>
            <a:r>
              <a:rPr lang="it-IT" sz="2400" b="1" dirty="0">
                <a:solidFill>
                  <a:srgbClr val="FFC000"/>
                </a:solidFill>
              </a:rPr>
              <a:t>CATEGORIE DI SPESA – COSTI DI VIAGGIO E DI SOGGIORNO</a:t>
            </a:r>
            <a:endParaRPr lang="it-IT" sz="2400" b="1" dirty="0">
              <a:solidFill>
                <a:srgbClr val="FFC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417684" y="1483902"/>
            <a:ext cx="8025048" cy="1754316"/>
          </a:xfrm>
          <a:prstGeom prst="rect">
            <a:avLst/>
          </a:prstGeom>
          <a:noFill/>
        </p:spPr>
        <p:txBody>
          <a:bodyPr wrap="square" lIns="91428" tIns="45715" rIns="91428" bIns="45715" rtlCol="0">
            <a:spAutoFit/>
          </a:bodyPr>
          <a:lstStyle/>
          <a:p>
            <a:pPr marL="622223" indent="-622223"/>
            <a:r>
              <a:rPr lang="en-US" dirty="0">
                <a:solidFill>
                  <a:srgbClr val="003399"/>
                </a:solidFill>
              </a:rPr>
              <a:t>a)	</a:t>
            </a:r>
            <a:r>
              <a:rPr lang="it-IT" dirty="0">
                <a:solidFill>
                  <a:srgbClr val="003399"/>
                </a:solidFill>
              </a:rPr>
              <a:t>spese di viaggio (ad esempio, biglietti, assicurazioni di viaggio e assicurazione auto, carburante, rimborso auto chilometrico, pedaggi e spese di parcheggio); </a:t>
            </a:r>
          </a:p>
          <a:p>
            <a:pPr marL="622223" indent="-622223"/>
            <a:r>
              <a:rPr lang="it-IT" dirty="0">
                <a:solidFill>
                  <a:srgbClr val="003399"/>
                </a:solidFill>
              </a:rPr>
              <a:t>b)	spese di vitto; </a:t>
            </a:r>
          </a:p>
          <a:p>
            <a:pPr marL="622223" indent="-622223"/>
            <a:r>
              <a:rPr lang="it-IT" dirty="0">
                <a:solidFill>
                  <a:srgbClr val="003399"/>
                </a:solidFill>
              </a:rPr>
              <a:t>c)	spese di soggiorno; </a:t>
            </a:r>
          </a:p>
          <a:p>
            <a:pPr marL="622223" indent="-622223"/>
            <a:r>
              <a:rPr lang="it-IT" dirty="0">
                <a:solidFill>
                  <a:srgbClr val="003399"/>
                </a:solidFill>
              </a:rPr>
              <a:t>d)	spese per i visti; </a:t>
            </a:r>
          </a:p>
          <a:p>
            <a:pPr marL="622223" indent="-622223"/>
            <a:r>
              <a:rPr lang="it-IT" dirty="0">
                <a:solidFill>
                  <a:srgbClr val="003399"/>
                </a:solidFill>
              </a:rPr>
              <a:t>e)	indennità giornaliere. </a:t>
            </a:r>
          </a:p>
        </p:txBody>
      </p:sp>
      <p:sp>
        <p:nvSpPr>
          <p:cNvPr id="5" name="Rettangolo 4"/>
          <p:cNvSpPr/>
          <p:nvPr/>
        </p:nvSpPr>
        <p:spPr>
          <a:xfrm>
            <a:off x="450951" y="4409422"/>
            <a:ext cx="1380455" cy="3466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28" tIns="45715" rIns="91428" bIns="45715">
            <a:spAutoFit/>
          </a:bodyPr>
          <a:lstStyle/>
          <a:p>
            <a:pPr algn="ctr"/>
            <a:r>
              <a:rPr lang="it-IT" sz="1600" b="1" dirty="0">
                <a:solidFill>
                  <a:srgbClr val="003399"/>
                </a:solidFill>
              </a:rPr>
              <a:t>ATTENZIONE</a:t>
            </a:r>
          </a:p>
        </p:txBody>
      </p:sp>
      <p:sp>
        <p:nvSpPr>
          <p:cNvPr id="7" name="Rettangolo 6"/>
          <p:cNvSpPr/>
          <p:nvPr/>
        </p:nvSpPr>
        <p:spPr>
          <a:xfrm>
            <a:off x="2472897" y="3599755"/>
            <a:ext cx="6334409" cy="36932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1428" tIns="45715" rIns="91428" bIns="45715">
            <a:spAutoFit/>
          </a:bodyPr>
          <a:lstStyle/>
          <a:p>
            <a:r>
              <a:rPr lang="en-US" dirty="0" err="1">
                <a:solidFill>
                  <a:srgbClr val="003399"/>
                </a:solidFill>
              </a:rPr>
              <a:t>Ammissibili</a:t>
            </a:r>
            <a:r>
              <a:rPr lang="en-US" dirty="0">
                <a:solidFill>
                  <a:srgbClr val="003399"/>
                </a:solidFill>
              </a:rPr>
              <a:t>, </a:t>
            </a:r>
            <a:r>
              <a:rPr lang="it-IT" dirty="0">
                <a:solidFill>
                  <a:srgbClr val="003399"/>
                </a:solidFill>
              </a:rPr>
              <a:t>se previste da regolamenti/circolari interne </a:t>
            </a:r>
          </a:p>
        </p:txBody>
      </p:sp>
      <p:sp>
        <p:nvSpPr>
          <p:cNvPr id="8" name="Rettangolo 7"/>
          <p:cNvSpPr/>
          <p:nvPr/>
        </p:nvSpPr>
        <p:spPr>
          <a:xfrm>
            <a:off x="2472897" y="5129981"/>
            <a:ext cx="6334409" cy="64632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1428" tIns="45715" rIns="91428" bIns="45715">
            <a:spAutoFit/>
          </a:bodyPr>
          <a:lstStyle/>
          <a:p>
            <a:r>
              <a:rPr lang="it-IT" dirty="0">
                <a:solidFill>
                  <a:srgbClr val="003399"/>
                </a:solidFill>
              </a:rPr>
              <a:t>Le spese analoghe effettuate da esperti e prestatori di servizi esterni rientrano nei “costi per consulenze e servizi esterni”</a:t>
            </a:r>
          </a:p>
        </p:txBody>
      </p:sp>
      <p:sp>
        <p:nvSpPr>
          <p:cNvPr id="9" name="Rettangolo 8"/>
          <p:cNvSpPr/>
          <p:nvPr/>
        </p:nvSpPr>
        <p:spPr>
          <a:xfrm>
            <a:off x="2472896" y="4396256"/>
            <a:ext cx="6334410" cy="36932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1428" tIns="45715" rIns="91428" bIns="45715">
            <a:spAutoFit/>
          </a:bodyPr>
          <a:lstStyle/>
          <a:p>
            <a:r>
              <a:rPr lang="it-IT" dirty="0">
                <a:solidFill>
                  <a:srgbClr val="003399"/>
                </a:solidFill>
              </a:rPr>
              <a:t>Si applicano le norme nazionali maltesi per i beneficiari maltesi</a:t>
            </a:r>
          </a:p>
        </p:txBody>
      </p:sp>
      <p:cxnSp>
        <p:nvCxnSpPr>
          <p:cNvPr id="10" name="Connettore 4 9"/>
          <p:cNvCxnSpPr>
            <a:stCxn id="5" idx="3"/>
            <a:endCxn id="7" idx="1"/>
          </p:cNvCxnSpPr>
          <p:nvPr/>
        </p:nvCxnSpPr>
        <p:spPr>
          <a:xfrm flipV="1">
            <a:off x="1831406" y="3784416"/>
            <a:ext cx="641491" cy="798344"/>
          </a:xfrm>
          <a:prstGeom prst="bentConnector3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2 11"/>
          <p:cNvCxnSpPr>
            <a:stCxn id="5" idx="3"/>
            <a:endCxn id="9" idx="1"/>
          </p:cNvCxnSpPr>
          <p:nvPr/>
        </p:nvCxnSpPr>
        <p:spPr>
          <a:xfrm flipV="1">
            <a:off x="1831406" y="4580917"/>
            <a:ext cx="641490" cy="184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4 13"/>
          <p:cNvCxnSpPr>
            <a:stCxn id="5" idx="3"/>
            <a:endCxn id="8" idx="1"/>
          </p:cNvCxnSpPr>
          <p:nvPr/>
        </p:nvCxnSpPr>
        <p:spPr>
          <a:xfrm>
            <a:off x="1831406" y="4582760"/>
            <a:ext cx="641491" cy="870382"/>
          </a:xfrm>
          <a:prstGeom prst="bentConnector3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9335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" grpId="0"/>
      <p:bldP spid="5" grpId="0" animBg="1"/>
      <p:bldP spid="7" grpId="0" animBg="1"/>
      <p:bldP spid="8" grpId="0" animBg="1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24203" y="33598"/>
            <a:ext cx="8229600" cy="623276"/>
          </a:xfrm>
        </p:spPr>
        <p:txBody>
          <a:bodyPr>
            <a:normAutofit/>
          </a:bodyPr>
          <a:lstStyle/>
          <a:p>
            <a:pPr algn="l"/>
            <a:r>
              <a:rPr lang="it-IT" sz="3200" dirty="0">
                <a:solidFill>
                  <a:srgbClr val="FFC000"/>
                </a:solidFill>
              </a:rPr>
              <a:t>TEMATICHE PRINCIPALI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24203" y="691386"/>
            <a:ext cx="8174966" cy="5401909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GB" sz="6400" b="1" i="1" dirty="0">
                <a:solidFill>
                  <a:srgbClr val="FF0000"/>
                </a:solidFill>
              </a:rPr>
              <a:t>1 </a:t>
            </a:r>
            <a:r>
              <a:rPr lang="en-GB" sz="6400" b="1" i="1" dirty="0" err="1">
                <a:solidFill>
                  <a:srgbClr val="FF0000"/>
                </a:solidFill>
              </a:rPr>
              <a:t>ora</a:t>
            </a:r>
            <a:endParaRPr lang="en-GB" sz="6400" b="1" i="1" dirty="0">
              <a:solidFill>
                <a:srgbClr val="FF0000"/>
              </a:solidFill>
            </a:endParaRPr>
          </a:p>
          <a:p>
            <a:pPr marL="361905" indent="-361905">
              <a:buFont typeface="+mj-lt"/>
              <a:buAutoNum type="arabicPeriod"/>
            </a:pPr>
            <a:r>
              <a:rPr lang="en-GB" sz="7200" dirty="0" err="1">
                <a:solidFill>
                  <a:schemeClr val="tx2"/>
                </a:solidFill>
              </a:rPr>
              <a:t>Obblighi</a:t>
            </a:r>
            <a:r>
              <a:rPr lang="en-GB" sz="7200" dirty="0">
                <a:solidFill>
                  <a:schemeClr val="tx2"/>
                </a:solidFill>
              </a:rPr>
              <a:t> del </a:t>
            </a:r>
            <a:r>
              <a:rPr lang="en-GB" sz="7200" dirty="0" err="1">
                <a:solidFill>
                  <a:schemeClr val="tx2"/>
                </a:solidFill>
              </a:rPr>
              <a:t>Capofila</a:t>
            </a:r>
            <a:r>
              <a:rPr lang="en-GB" sz="7200" dirty="0">
                <a:solidFill>
                  <a:schemeClr val="tx2"/>
                </a:solidFill>
              </a:rPr>
              <a:t> </a:t>
            </a:r>
          </a:p>
          <a:p>
            <a:pPr marL="361905" indent="-361905">
              <a:buFont typeface="+mj-lt"/>
              <a:buAutoNum type="arabicPeriod"/>
            </a:pPr>
            <a:r>
              <a:rPr lang="en-GB" sz="7200" dirty="0" err="1">
                <a:solidFill>
                  <a:schemeClr val="tx2"/>
                </a:solidFill>
              </a:rPr>
              <a:t>Rendicontazione</a:t>
            </a:r>
            <a:r>
              <a:rPr lang="en-GB" sz="7200" dirty="0">
                <a:solidFill>
                  <a:schemeClr val="tx2"/>
                </a:solidFill>
              </a:rPr>
              <a:t> </a:t>
            </a:r>
            <a:r>
              <a:rPr lang="en-GB" sz="7200" dirty="0" err="1">
                <a:solidFill>
                  <a:schemeClr val="tx2"/>
                </a:solidFill>
              </a:rPr>
              <a:t>delle</a:t>
            </a:r>
            <a:r>
              <a:rPr lang="en-GB" sz="7200" dirty="0">
                <a:solidFill>
                  <a:schemeClr val="tx2"/>
                </a:solidFill>
              </a:rPr>
              <a:t> </a:t>
            </a:r>
            <a:r>
              <a:rPr lang="en-GB" sz="7200" dirty="0" err="1">
                <a:solidFill>
                  <a:schemeClr val="tx2"/>
                </a:solidFill>
              </a:rPr>
              <a:t>spese</a:t>
            </a:r>
            <a:r>
              <a:rPr lang="en-GB" sz="7200" dirty="0">
                <a:solidFill>
                  <a:schemeClr val="tx2"/>
                </a:solidFill>
              </a:rPr>
              <a:t>, </a:t>
            </a:r>
            <a:r>
              <a:rPr lang="en-GB" sz="7200" dirty="0" err="1">
                <a:solidFill>
                  <a:schemeClr val="tx2"/>
                </a:solidFill>
              </a:rPr>
              <a:t>controlli</a:t>
            </a:r>
            <a:r>
              <a:rPr lang="en-GB" sz="7200" dirty="0">
                <a:solidFill>
                  <a:schemeClr val="tx2"/>
                </a:solidFill>
              </a:rPr>
              <a:t> di primo </a:t>
            </a:r>
            <a:r>
              <a:rPr lang="en-GB" sz="7200" dirty="0" err="1">
                <a:solidFill>
                  <a:schemeClr val="tx2"/>
                </a:solidFill>
              </a:rPr>
              <a:t>livello</a:t>
            </a:r>
            <a:r>
              <a:rPr lang="en-GB" sz="7200" dirty="0">
                <a:solidFill>
                  <a:schemeClr val="tx2"/>
                </a:solidFill>
              </a:rPr>
              <a:t>, </a:t>
            </a:r>
            <a:r>
              <a:rPr lang="en-GB" sz="7200" dirty="0" err="1">
                <a:solidFill>
                  <a:schemeClr val="tx2"/>
                </a:solidFill>
              </a:rPr>
              <a:t>presentazione</a:t>
            </a:r>
            <a:r>
              <a:rPr lang="en-GB" sz="7200" dirty="0">
                <a:solidFill>
                  <a:schemeClr val="tx2"/>
                </a:solidFill>
              </a:rPr>
              <a:t> </a:t>
            </a:r>
            <a:r>
              <a:rPr lang="en-GB" sz="7200" dirty="0" err="1">
                <a:solidFill>
                  <a:schemeClr val="tx2"/>
                </a:solidFill>
              </a:rPr>
              <a:t>della</a:t>
            </a:r>
            <a:r>
              <a:rPr lang="en-GB" sz="7200" dirty="0">
                <a:solidFill>
                  <a:schemeClr val="tx2"/>
                </a:solidFill>
              </a:rPr>
              <a:t> </a:t>
            </a:r>
            <a:r>
              <a:rPr lang="en-GB" sz="7200" dirty="0" err="1">
                <a:solidFill>
                  <a:schemeClr val="tx2"/>
                </a:solidFill>
              </a:rPr>
              <a:t>domanda</a:t>
            </a:r>
            <a:r>
              <a:rPr lang="en-GB" sz="7200" dirty="0">
                <a:solidFill>
                  <a:schemeClr val="tx2"/>
                </a:solidFill>
              </a:rPr>
              <a:t> di </a:t>
            </a:r>
            <a:r>
              <a:rPr lang="en-GB" sz="7200" dirty="0" err="1">
                <a:solidFill>
                  <a:schemeClr val="tx2"/>
                </a:solidFill>
              </a:rPr>
              <a:t>rimborso</a:t>
            </a:r>
            <a:r>
              <a:rPr lang="en-GB" sz="7200" dirty="0">
                <a:solidFill>
                  <a:schemeClr val="tx2"/>
                </a:solidFill>
              </a:rPr>
              <a:t> (</a:t>
            </a:r>
            <a:r>
              <a:rPr lang="en-GB" sz="7200" dirty="0" err="1">
                <a:solidFill>
                  <a:schemeClr val="tx2"/>
                </a:solidFill>
              </a:rPr>
              <a:t>procedura</a:t>
            </a:r>
            <a:r>
              <a:rPr lang="en-GB" sz="7200" dirty="0">
                <a:solidFill>
                  <a:schemeClr val="tx2"/>
                </a:solidFill>
              </a:rPr>
              <a:t>); </a:t>
            </a:r>
          </a:p>
          <a:p>
            <a:pPr marL="361905" indent="-361905">
              <a:buFont typeface="+mj-lt"/>
              <a:buAutoNum type="arabicPeriod"/>
            </a:pPr>
            <a:r>
              <a:rPr lang="en-GB" sz="7200" dirty="0" err="1">
                <a:solidFill>
                  <a:schemeClr val="tx2"/>
                </a:solidFill>
              </a:rPr>
              <a:t>Ammissibilità</a:t>
            </a:r>
            <a:r>
              <a:rPr lang="en-GB" sz="7200" dirty="0">
                <a:solidFill>
                  <a:schemeClr val="tx2"/>
                </a:solidFill>
              </a:rPr>
              <a:t> </a:t>
            </a:r>
            <a:r>
              <a:rPr lang="en-GB" sz="7200" dirty="0" err="1">
                <a:solidFill>
                  <a:schemeClr val="tx2"/>
                </a:solidFill>
              </a:rPr>
              <a:t>delle</a:t>
            </a:r>
            <a:r>
              <a:rPr lang="en-GB" sz="7200" dirty="0">
                <a:solidFill>
                  <a:schemeClr val="tx2"/>
                </a:solidFill>
              </a:rPr>
              <a:t> </a:t>
            </a:r>
            <a:r>
              <a:rPr lang="en-GB" sz="7200" dirty="0" err="1">
                <a:solidFill>
                  <a:schemeClr val="tx2"/>
                </a:solidFill>
              </a:rPr>
              <a:t>spese</a:t>
            </a:r>
            <a:r>
              <a:rPr lang="en-GB" sz="7200" dirty="0">
                <a:solidFill>
                  <a:schemeClr val="tx2"/>
                </a:solidFill>
              </a:rPr>
              <a:t>;</a:t>
            </a:r>
          </a:p>
          <a:p>
            <a:pPr marL="361905" indent="-361905">
              <a:buFont typeface="+mj-lt"/>
              <a:buAutoNum type="arabicPeriod"/>
            </a:pPr>
            <a:r>
              <a:rPr lang="en-GB" sz="7200" dirty="0" err="1">
                <a:solidFill>
                  <a:schemeClr val="tx2"/>
                </a:solidFill>
              </a:rPr>
              <a:t>Tipologia</a:t>
            </a:r>
            <a:r>
              <a:rPr lang="en-GB" sz="7200" dirty="0">
                <a:solidFill>
                  <a:schemeClr val="tx2"/>
                </a:solidFill>
              </a:rPr>
              <a:t> di </a:t>
            </a:r>
            <a:r>
              <a:rPr lang="en-GB" sz="7200" dirty="0" err="1">
                <a:solidFill>
                  <a:schemeClr val="tx2"/>
                </a:solidFill>
              </a:rPr>
              <a:t>spese</a:t>
            </a:r>
            <a:r>
              <a:rPr lang="en-GB" sz="7200" dirty="0">
                <a:solidFill>
                  <a:schemeClr val="tx2"/>
                </a:solidFill>
              </a:rPr>
              <a:t>; </a:t>
            </a:r>
          </a:p>
          <a:p>
            <a:pPr marL="361905" indent="-361905">
              <a:buFont typeface="+mj-lt"/>
              <a:buAutoNum type="arabicPeriod"/>
            </a:pPr>
            <a:r>
              <a:rPr lang="en-GB" sz="7200" dirty="0" err="1">
                <a:solidFill>
                  <a:schemeClr val="tx2"/>
                </a:solidFill>
              </a:rPr>
              <a:t>Criteri</a:t>
            </a:r>
            <a:r>
              <a:rPr lang="en-GB" sz="7200" dirty="0">
                <a:solidFill>
                  <a:schemeClr val="tx2"/>
                </a:solidFill>
              </a:rPr>
              <a:t> </a:t>
            </a:r>
            <a:r>
              <a:rPr lang="en-GB" sz="7200" dirty="0" err="1">
                <a:solidFill>
                  <a:schemeClr val="tx2"/>
                </a:solidFill>
              </a:rPr>
              <a:t>specifici</a:t>
            </a:r>
            <a:r>
              <a:rPr lang="en-GB" sz="7200" dirty="0">
                <a:solidFill>
                  <a:schemeClr val="tx2"/>
                </a:solidFill>
              </a:rPr>
              <a:t> di </a:t>
            </a:r>
            <a:r>
              <a:rPr lang="en-GB" sz="7200" dirty="0" err="1">
                <a:solidFill>
                  <a:schemeClr val="tx2"/>
                </a:solidFill>
              </a:rPr>
              <a:t>ammissibilità</a:t>
            </a:r>
            <a:r>
              <a:rPr lang="en-GB" sz="7200" dirty="0">
                <a:solidFill>
                  <a:schemeClr val="tx2"/>
                </a:solidFill>
              </a:rPr>
              <a:t>;</a:t>
            </a:r>
          </a:p>
          <a:p>
            <a:pPr marL="361905" indent="-361905">
              <a:buFont typeface="+mj-lt"/>
              <a:buAutoNum type="arabicPeriod"/>
            </a:pPr>
            <a:r>
              <a:rPr lang="en-GB" sz="7200" dirty="0" err="1">
                <a:solidFill>
                  <a:schemeClr val="tx2"/>
                </a:solidFill>
              </a:rPr>
              <a:t>Autorizzazione</a:t>
            </a:r>
            <a:r>
              <a:rPr lang="en-GB" sz="7200" dirty="0">
                <a:solidFill>
                  <a:schemeClr val="tx2"/>
                </a:solidFill>
              </a:rPr>
              <a:t> </a:t>
            </a:r>
            <a:r>
              <a:rPr lang="en-GB" sz="7200" dirty="0" err="1">
                <a:solidFill>
                  <a:schemeClr val="tx2"/>
                </a:solidFill>
              </a:rPr>
              <a:t>dell’AdG</a:t>
            </a:r>
            <a:r>
              <a:rPr lang="en-GB" sz="7200" dirty="0">
                <a:solidFill>
                  <a:schemeClr val="tx2"/>
                </a:solidFill>
              </a:rPr>
              <a:t>;</a:t>
            </a:r>
          </a:p>
          <a:p>
            <a:pPr marL="361905" indent="-361905">
              <a:buFont typeface="+mj-lt"/>
              <a:buAutoNum type="arabicPeriod"/>
            </a:pPr>
            <a:r>
              <a:rPr lang="en-GB" sz="7200" dirty="0" err="1">
                <a:solidFill>
                  <a:schemeClr val="tx2"/>
                </a:solidFill>
              </a:rPr>
              <a:t>Spese</a:t>
            </a:r>
            <a:r>
              <a:rPr lang="en-GB" sz="7200" dirty="0">
                <a:solidFill>
                  <a:schemeClr val="tx2"/>
                </a:solidFill>
              </a:rPr>
              <a:t> non </a:t>
            </a:r>
            <a:r>
              <a:rPr lang="en-GB" sz="7200" dirty="0" err="1">
                <a:solidFill>
                  <a:schemeClr val="tx2"/>
                </a:solidFill>
              </a:rPr>
              <a:t>ammissibili</a:t>
            </a:r>
            <a:r>
              <a:rPr lang="en-GB" sz="7200" dirty="0">
                <a:solidFill>
                  <a:schemeClr val="tx2"/>
                </a:solidFill>
              </a:rPr>
              <a:t>;</a:t>
            </a:r>
          </a:p>
          <a:p>
            <a:pPr marL="361905" indent="-361905">
              <a:buFont typeface="+mj-lt"/>
              <a:buAutoNum type="arabicPeriod"/>
            </a:pPr>
            <a:r>
              <a:rPr lang="en-GB" sz="7200" dirty="0" err="1">
                <a:solidFill>
                  <a:schemeClr val="tx2"/>
                </a:solidFill>
              </a:rPr>
              <a:t>Documenti</a:t>
            </a:r>
            <a:r>
              <a:rPr lang="en-GB" sz="7200" dirty="0">
                <a:solidFill>
                  <a:schemeClr val="tx2"/>
                </a:solidFill>
              </a:rPr>
              <a:t> </a:t>
            </a:r>
            <a:r>
              <a:rPr lang="en-GB" sz="7200" dirty="0" err="1">
                <a:solidFill>
                  <a:schemeClr val="tx2"/>
                </a:solidFill>
              </a:rPr>
              <a:t>necessari</a:t>
            </a:r>
            <a:r>
              <a:rPr lang="en-GB" sz="7200" dirty="0">
                <a:solidFill>
                  <a:schemeClr val="tx2"/>
                </a:solidFill>
              </a:rPr>
              <a:t> per I </a:t>
            </a:r>
            <a:r>
              <a:rPr lang="en-GB" sz="7200" dirty="0" err="1">
                <a:solidFill>
                  <a:schemeClr val="tx2"/>
                </a:solidFill>
              </a:rPr>
              <a:t>controlli</a:t>
            </a:r>
            <a:r>
              <a:rPr lang="en-GB" sz="7200" dirty="0">
                <a:solidFill>
                  <a:schemeClr val="tx2"/>
                </a:solidFill>
              </a:rPr>
              <a:t> di 1° </a:t>
            </a:r>
            <a:r>
              <a:rPr lang="en-GB" sz="7200" dirty="0" err="1">
                <a:solidFill>
                  <a:schemeClr val="tx2"/>
                </a:solidFill>
              </a:rPr>
              <a:t>livello</a:t>
            </a:r>
            <a:r>
              <a:rPr lang="en-GB" sz="7200" dirty="0">
                <a:solidFill>
                  <a:schemeClr val="tx2"/>
                </a:solidFill>
              </a:rPr>
              <a:t>;</a:t>
            </a:r>
          </a:p>
          <a:p>
            <a:pPr marL="361905" indent="-361905">
              <a:buFont typeface="+mj-lt"/>
              <a:buAutoNum type="arabicPeriod"/>
            </a:pPr>
            <a:r>
              <a:rPr lang="en-GB" sz="7200" dirty="0" err="1">
                <a:solidFill>
                  <a:schemeClr val="tx2"/>
                </a:solidFill>
              </a:rPr>
              <a:t>Regole</a:t>
            </a:r>
            <a:r>
              <a:rPr lang="en-GB" sz="7200" dirty="0">
                <a:solidFill>
                  <a:schemeClr val="tx2"/>
                </a:solidFill>
              </a:rPr>
              <a:t> </a:t>
            </a:r>
            <a:r>
              <a:rPr lang="en-GB" sz="7200" dirty="0" err="1">
                <a:solidFill>
                  <a:schemeClr val="tx2"/>
                </a:solidFill>
              </a:rPr>
              <a:t>sulla</a:t>
            </a:r>
            <a:r>
              <a:rPr lang="en-GB" sz="7200" dirty="0">
                <a:solidFill>
                  <a:schemeClr val="tx2"/>
                </a:solidFill>
              </a:rPr>
              <a:t> </a:t>
            </a:r>
            <a:r>
              <a:rPr lang="en-GB" sz="7200" dirty="0" err="1">
                <a:solidFill>
                  <a:schemeClr val="tx2"/>
                </a:solidFill>
              </a:rPr>
              <a:t>comunicazione</a:t>
            </a:r>
            <a:r>
              <a:rPr lang="en-GB" sz="7200" dirty="0">
                <a:solidFill>
                  <a:schemeClr val="tx2"/>
                </a:solidFill>
              </a:rPr>
              <a:t> ;</a:t>
            </a:r>
          </a:p>
          <a:p>
            <a:pPr marL="361905" indent="-361905">
              <a:buFont typeface="+mj-lt"/>
              <a:buAutoNum type="arabicPeriod"/>
            </a:pPr>
            <a:r>
              <a:rPr lang="en-GB" sz="5600" b="1" i="1" dirty="0">
                <a:solidFill>
                  <a:srgbClr val="FF0000"/>
                </a:solidFill>
              </a:rPr>
              <a:t>20 </a:t>
            </a:r>
            <a:r>
              <a:rPr lang="en-GB" sz="5600" b="1" i="1" dirty="0" err="1">
                <a:solidFill>
                  <a:srgbClr val="FF0000"/>
                </a:solidFill>
              </a:rPr>
              <a:t>minuti</a:t>
            </a:r>
            <a:r>
              <a:rPr lang="en-GB" sz="5600" b="1" i="1" dirty="0">
                <a:solidFill>
                  <a:srgbClr val="FF0000"/>
                </a:solidFill>
              </a:rPr>
              <a:t>    </a:t>
            </a:r>
            <a:r>
              <a:rPr lang="en-GB" sz="7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Q &amp; A – </a:t>
            </a:r>
            <a:r>
              <a:rPr lang="en-GB" sz="7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Domande</a:t>
            </a:r>
            <a:r>
              <a:rPr lang="en-GB" sz="7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e </a:t>
            </a:r>
            <a:r>
              <a:rPr lang="en-GB" sz="7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Risposte</a:t>
            </a:r>
            <a:endParaRPr lang="en-GB" sz="2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r>
              <a:rPr lang="en-GB" sz="7200" u="sng" dirty="0" err="1">
                <a:solidFill>
                  <a:srgbClr val="00B050"/>
                </a:solidFill>
              </a:rPr>
              <a:t>Pausa</a:t>
            </a:r>
            <a:r>
              <a:rPr lang="en-GB" sz="7200" u="sng" dirty="0">
                <a:solidFill>
                  <a:srgbClr val="00B050"/>
                </a:solidFill>
              </a:rPr>
              <a:t> di 15 </a:t>
            </a:r>
            <a:r>
              <a:rPr lang="en-GB" sz="7200" u="sng" dirty="0" err="1">
                <a:solidFill>
                  <a:srgbClr val="00B050"/>
                </a:solidFill>
              </a:rPr>
              <a:t>minuti</a:t>
            </a:r>
            <a:endParaRPr lang="en-GB" sz="7200" u="sng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en-GB" sz="4400" b="1" i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GB" sz="6400" b="1" i="1" dirty="0">
                <a:solidFill>
                  <a:srgbClr val="FF0000"/>
                </a:solidFill>
              </a:rPr>
              <a:t>1 </a:t>
            </a:r>
            <a:r>
              <a:rPr lang="en-GB" sz="6400" b="1" i="1" dirty="0" err="1">
                <a:solidFill>
                  <a:srgbClr val="FF0000"/>
                </a:solidFill>
              </a:rPr>
              <a:t>ora</a:t>
            </a:r>
            <a:endParaRPr lang="en-GB" sz="6400" b="1" i="1" dirty="0">
              <a:solidFill>
                <a:srgbClr val="FF0000"/>
              </a:solidFill>
            </a:endParaRPr>
          </a:p>
          <a:p>
            <a:pPr marL="361905" indent="-361905">
              <a:buFont typeface="+mj-lt"/>
              <a:buAutoNum type="arabicPeriod"/>
            </a:pPr>
            <a:r>
              <a:rPr lang="en-US" sz="7200" dirty="0" err="1">
                <a:solidFill>
                  <a:schemeClr val="tx2"/>
                </a:solidFill>
              </a:rPr>
              <a:t>Termine</a:t>
            </a:r>
            <a:r>
              <a:rPr lang="en-US" sz="7200" dirty="0">
                <a:solidFill>
                  <a:schemeClr val="tx2"/>
                </a:solidFill>
              </a:rPr>
              <a:t> per la </a:t>
            </a:r>
            <a:r>
              <a:rPr lang="en-US" sz="7200" dirty="0" err="1">
                <a:solidFill>
                  <a:schemeClr val="tx2"/>
                </a:solidFill>
              </a:rPr>
              <a:t>presentazione</a:t>
            </a:r>
            <a:r>
              <a:rPr lang="en-US" sz="7200" dirty="0">
                <a:solidFill>
                  <a:schemeClr val="tx2"/>
                </a:solidFill>
              </a:rPr>
              <a:t> </a:t>
            </a:r>
            <a:r>
              <a:rPr lang="en-US" sz="7200" dirty="0" err="1">
                <a:solidFill>
                  <a:schemeClr val="tx2"/>
                </a:solidFill>
              </a:rPr>
              <a:t>della</a:t>
            </a:r>
            <a:r>
              <a:rPr lang="en-US" sz="7200" dirty="0">
                <a:solidFill>
                  <a:schemeClr val="tx2"/>
                </a:solidFill>
              </a:rPr>
              <a:t> </a:t>
            </a:r>
            <a:r>
              <a:rPr lang="en-US" sz="7200" dirty="0" err="1">
                <a:solidFill>
                  <a:schemeClr val="tx2"/>
                </a:solidFill>
              </a:rPr>
              <a:t>rendicontazione</a:t>
            </a:r>
            <a:r>
              <a:rPr lang="en-US" sz="7200" dirty="0">
                <a:solidFill>
                  <a:schemeClr val="tx2"/>
                </a:solidFill>
              </a:rPr>
              <a:t> </a:t>
            </a:r>
          </a:p>
          <a:p>
            <a:pPr marL="361905" indent="-361905">
              <a:buFont typeface="+mj-lt"/>
              <a:buAutoNum type="arabicPeriod"/>
            </a:pPr>
            <a:r>
              <a:rPr lang="en-GB" sz="7200" dirty="0" err="1">
                <a:solidFill>
                  <a:schemeClr val="tx2"/>
                </a:solidFill>
              </a:rPr>
              <a:t>Allegati</a:t>
            </a:r>
            <a:r>
              <a:rPr lang="en-GB" sz="7200" dirty="0">
                <a:solidFill>
                  <a:schemeClr val="tx2"/>
                </a:solidFill>
              </a:rPr>
              <a:t> in </a:t>
            </a:r>
            <a:r>
              <a:rPr lang="en-GB" sz="7200" dirty="0" err="1">
                <a:solidFill>
                  <a:schemeClr val="tx2"/>
                </a:solidFill>
              </a:rPr>
              <a:t>supporto</a:t>
            </a:r>
            <a:r>
              <a:rPr lang="en-GB" sz="7200" dirty="0">
                <a:solidFill>
                  <a:schemeClr val="tx2"/>
                </a:solidFill>
              </a:rPr>
              <a:t> </a:t>
            </a:r>
            <a:r>
              <a:rPr lang="en-GB" sz="7200" dirty="0" err="1">
                <a:solidFill>
                  <a:schemeClr val="tx2"/>
                </a:solidFill>
              </a:rPr>
              <a:t>alla</a:t>
            </a:r>
            <a:r>
              <a:rPr lang="en-GB" sz="7200" dirty="0">
                <a:solidFill>
                  <a:schemeClr val="tx2"/>
                </a:solidFill>
              </a:rPr>
              <a:t> </a:t>
            </a:r>
            <a:r>
              <a:rPr lang="en-GB" sz="7200" dirty="0" err="1">
                <a:solidFill>
                  <a:schemeClr val="tx2"/>
                </a:solidFill>
              </a:rPr>
              <a:t>rendicontazione</a:t>
            </a:r>
            <a:r>
              <a:rPr lang="en-GB" sz="7200" dirty="0">
                <a:solidFill>
                  <a:schemeClr val="tx2"/>
                </a:solidFill>
              </a:rPr>
              <a:t> </a:t>
            </a:r>
            <a:r>
              <a:rPr lang="en-GB" sz="7200" dirty="0" err="1">
                <a:solidFill>
                  <a:schemeClr val="tx2"/>
                </a:solidFill>
              </a:rPr>
              <a:t>delle</a:t>
            </a:r>
            <a:r>
              <a:rPr lang="en-GB" sz="7200" dirty="0">
                <a:solidFill>
                  <a:schemeClr val="tx2"/>
                </a:solidFill>
              </a:rPr>
              <a:t> </a:t>
            </a:r>
            <a:r>
              <a:rPr lang="en-GB" sz="7200" dirty="0" err="1">
                <a:solidFill>
                  <a:schemeClr val="tx2"/>
                </a:solidFill>
              </a:rPr>
              <a:t>spese</a:t>
            </a:r>
            <a:r>
              <a:rPr lang="en-GB" sz="7200" dirty="0">
                <a:solidFill>
                  <a:schemeClr val="tx2"/>
                </a:solidFill>
              </a:rPr>
              <a:t> di cui </a:t>
            </a:r>
            <a:r>
              <a:rPr lang="en-GB" sz="7200" dirty="0" err="1">
                <a:solidFill>
                  <a:schemeClr val="tx2"/>
                </a:solidFill>
              </a:rPr>
              <a:t>si</a:t>
            </a:r>
            <a:r>
              <a:rPr lang="en-GB" sz="7200" dirty="0">
                <a:solidFill>
                  <a:schemeClr val="tx2"/>
                </a:solidFill>
              </a:rPr>
              <a:t> </a:t>
            </a:r>
            <a:r>
              <a:rPr lang="en-GB" sz="7200" dirty="0" err="1">
                <a:solidFill>
                  <a:schemeClr val="tx2"/>
                </a:solidFill>
              </a:rPr>
              <a:t>chiede</a:t>
            </a:r>
            <a:r>
              <a:rPr lang="en-GB" sz="7200" dirty="0">
                <a:solidFill>
                  <a:schemeClr val="tx2"/>
                </a:solidFill>
              </a:rPr>
              <a:t> </a:t>
            </a:r>
            <a:r>
              <a:rPr lang="en-GB" sz="7200" dirty="0" err="1">
                <a:solidFill>
                  <a:schemeClr val="tx2"/>
                </a:solidFill>
              </a:rPr>
              <a:t>il</a:t>
            </a:r>
            <a:r>
              <a:rPr lang="en-GB" sz="7200" dirty="0">
                <a:solidFill>
                  <a:schemeClr val="tx2"/>
                </a:solidFill>
              </a:rPr>
              <a:t> </a:t>
            </a:r>
            <a:r>
              <a:rPr lang="en-GB" sz="7200" dirty="0" err="1">
                <a:solidFill>
                  <a:schemeClr val="tx2"/>
                </a:solidFill>
              </a:rPr>
              <a:t>rimborso</a:t>
            </a:r>
            <a:endParaRPr lang="en-GB" sz="7200" dirty="0">
              <a:solidFill>
                <a:schemeClr val="tx2"/>
              </a:solidFill>
            </a:endParaRPr>
          </a:p>
          <a:p>
            <a:pPr marL="361905" indent="-361905">
              <a:buFont typeface="+mj-lt"/>
              <a:buAutoNum type="arabicPeriod"/>
            </a:pPr>
            <a:r>
              <a:rPr lang="en-GB" sz="7200" dirty="0" err="1">
                <a:solidFill>
                  <a:schemeClr val="tx2"/>
                </a:solidFill>
              </a:rPr>
              <a:t>Richiesta</a:t>
            </a:r>
            <a:r>
              <a:rPr lang="en-GB" sz="7200" dirty="0">
                <a:solidFill>
                  <a:schemeClr val="tx2"/>
                </a:solidFill>
              </a:rPr>
              <a:t> di </a:t>
            </a:r>
            <a:r>
              <a:rPr lang="en-GB" sz="7200" dirty="0" err="1">
                <a:solidFill>
                  <a:schemeClr val="tx2"/>
                </a:solidFill>
              </a:rPr>
              <a:t>pagamento</a:t>
            </a:r>
            <a:r>
              <a:rPr lang="en-GB" sz="7200" dirty="0">
                <a:solidFill>
                  <a:schemeClr val="tx2"/>
                </a:solidFill>
              </a:rPr>
              <a:t> </a:t>
            </a:r>
            <a:r>
              <a:rPr lang="en-GB" sz="7200" dirty="0" err="1">
                <a:solidFill>
                  <a:schemeClr val="tx2"/>
                </a:solidFill>
              </a:rPr>
              <a:t>anticipato</a:t>
            </a:r>
            <a:r>
              <a:rPr lang="en-GB" sz="7200" dirty="0">
                <a:solidFill>
                  <a:schemeClr val="tx2"/>
                </a:solidFill>
              </a:rPr>
              <a:t> </a:t>
            </a:r>
            <a:r>
              <a:rPr lang="en-GB" sz="7200" dirty="0" err="1">
                <a:solidFill>
                  <a:schemeClr val="tx2"/>
                </a:solidFill>
              </a:rPr>
              <a:t>sino</a:t>
            </a:r>
            <a:r>
              <a:rPr lang="en-GB" sz="7200" dirty="0">
                <a:solidFill>
                  <a:schemeClr val="tx2"/>
                </a:solidFill>
              </a:rPr>
              <a:t> al 50%</a:t>
            </a:r>
          </a:p>
          <a:p>
            <a:pPr marL="361905" indent="-361905">
              <a:buFont typeface="+mj-lt"/>
              <a:buAutoNum type="arabicPeriod"/>
            </a:pPr>
            <a:r>
              <a:rPr lang="it-IT" sz="7200" dirty="0">
                <a:solidFill>
                  <a:schemeClr val="tx2"/>
                </a:solidFill>
              </a:rPr>
              <a:t>Sistema di monitoraggio del progetto</a:t>
            </a:r>
            <a:endParaRPr lang="en-GB" sz="7200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GB" sz="5600" b="1" i="1" dirty="0">
                <a:solidFill>
                  <a:srgbClr val="FF0000"/>
                </a:solidFill>
              </a:rPr>
              <a:t>20 </a:t>
            </a:r>
            <a:r>
              <a:rPr lang="en-GB" sz="5600" b="1" i="1" dirty="0" err="1">
                <a:solidFill>
                  <a:srgbClr val="FF0000"/>
                </a:solidFill>
              </a:rPr>
              <a:t>minuti</a:t>
            </a:r>
            <a:r>
              <a:rPr lang="en-GB" sz="5600" b="1" i="1" dirty="0">
                <a:solidFill>
                  <a:srgbClr val="FF0000"/>
                </a:solidFill>
              </a:rPr>
              <a:t> </a:t>
            </a:r>
            <a:r>
              <a:rPr lang="en-GB" sz="6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Q &amp; A – </a:t>
            </a:r>
            <a:r>
              <a:rPr lang="en-GB" sz="60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Domande</a:t>
            </a:r>
            <a:r>
              <a:rPr lang="en-GB" sz="6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e </a:t>
            </a:r>
            <a:r>
              <a:rPr lang="en-GB" sz="60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Risposte</a:t>
            </a:r>
            <a:endParaRPr lang="en-GB" sz="7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endParaRPr lang="it-IT" sz="2400" dirty="0"/>
          </a:p>
          <a:p>
            <a:endParaRPr lang="it-IT" sz="2400" dirty="0"/>
          </a:p>
          <a:p>
            <a:endParaRPr lang="it-IT" sz="240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DBD8A-A169-425A-A7E4-C6A04D63933B}" type="datetime1">
              <a:rPr lang="en-US" smtClean="0"/>
              <a:t>2/8/2021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433D9-B6F0-4A50-9A88-4022112AD1EC}" type="slidenum">
              <a:rPr lang="it-IT" smtClean="0"/>
              <a:pPr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78425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5"/>
          <p:cNvSpPr/>
          <p:nvPr/>
        </p:nvSpPr>
        <p:spPr>
          <a:xfrm>
            <a:off x="30364" y="188641"/>
            <a:ext cx="5909789" cy="830987"/>
          </a:xfrm>
          <a:prstGeom prst="rect">
            <a:avLst/>
          </a:prstGeom>
        </p:spPr>
        <p:txBody>
          <a:bodyPr wrap="square" lIns="91428" tIns="45715" rIns="91428" bIns="45715">
            <a:spAutoFit/>
          </a:bodyPr>
          <a:lstStyle/>
          <a:p>
            <a:pPr marL="63513">
              <a:defRPr/>
            </a:pPr>
            <a:r>
              <a:rPr lang="it-IT" sz="2400" b="1" dirty="0">
                <a:solidFill>
                  <a:srgbClr val="FFC000"/>
                </a:solidFill>
              </a:rPr>
              <a:t>CATEGORIE DI SPESA – COSTI PER CONSULENZE E SERVIZI ESTERNI</a:t>
            </a:r>
            <a:endParaRPr lang="it-IT" sz="2400" b="1" dirty="0">
              <a:solidFill>
                <a:srgbClr val="FFC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323528" y="1196753"/>
            <a:ext cx="8025048" cy="4616638"/>
          </a:xfrm>
          <a:prstGeom prst="rect">
            <a:avLst/>
          </a:prstGeom>
          <a:noFill/>
        </p:spPr>
        <p:txBody>
          <a:bodyPr wrap="square" lIns="91428" tIns="45715" rIns="91428" bIns="45715" rtlCol="0">
            <a:spAutoFit/>
          </a:bodyPr>
          <a:lstStyle/>
          <a:p>
            <a:pPr marL="896938" indent="-896938"/>
            <a:r>
              <a:rPr lang="it-IT" sz="1400" dirty="0">
                <a:solidFill>
                  <a:srgbClr val="003399"/>
                </a:solidFill>
              </a:rPr>
              <a:t>a)	studi o indagini (ad esempio, valutazioni, strategie, note sintetiche, schemi di progettazione, manuali); </a:t>
            </a:r>
          </a:p>
          <a:p>
            <a:r>
              <a:rPr lang="it-IT" sz="1400" dirty="0">
                <a:solidFill>
                  <a:srgbClr val="003399"/>
                </a:solidFill>
              </a:rPr>
              <a:t>b)	formazione; </a:t>
            </a:r>
          </a:p>
          <a:p>
            <a:r>
              <a:rPr lang="it-IT" sz="1400" dirty="0">
                <a:solidFill>
                  <a:srgbClr val="003399"/>
                </a:solidFill>
              </a:rPr>
              <a:t>c)	traduzioni; </a:t>
            </a:r>
          </a:p>
          <a:p>
            <a:r>
              <a:rPr lang="it-IT" sz="1400" dirty="0">
                <a:solidFill>
                  <a:srgbClr val="003399"/>
                </a:solidFill>
              </a:rPr>
              <a:t>d)	sistemi informatici e creazione, modifiche e aggiornamenti di siti web; </a:t>
            </a:r>
          </a:p>
          <a:p>
            <a:r>
              <a:rPr lang="it-IT" sz="1400" dirty="0">
                <a:solidFill>
                  <a:srgbClr val="003399"/>
                </a:solidFill>
              </a:rPr>
              <a:t>e)	attività di promozione, comunicazione, pubblicità o informazione collegate a un'operazione; </a:t>
            </a:r>
          </a:p>
          <a:p>
            <a:r>
              <a:rPr lang="it-IT" sz="1400" dirty="0">
                <a:solidFill>
                  <a:srgbClr val="003399"/>
                </a:solidFill>
              </a:rPr>
              <a:t>f)	gestione finanziaria; </a:t>
            </a:r>
          </a:p>
          <a:p>
            <a:pPr marL="896938" indent="-896938"/>
            <a:r>
              <a:rPr lang="it-IT" sz="1400" dirty="0">
                <a:solidFill>
                  <a:srgbClr val="003399"/>
                </a:solidFill>
              </a:rPr>
              <a:t>g)	servizi correlati all'organizzazione e attuazione di eventi o riunioni (compresi canoni di locazione, servizi di catering o di interpretazione); </a:t>
            </a:r>
          </a:p>
          <a:p>
            <a:r>
              <a:rPr lang="it-IT" sz="1400" dirty="0">
                <a:solidFill>
                  <a:srgbClr val="003399"/>
                </a:solidFill>
              </a:rPr>
              <a:t>h)	partecipazione a eventi (ad esempio, quote di iscrizione); </a:t>
            </a:r>
          </a:p>
          <a:p>
            <a:pPr marL="896938" indent="-896938"/>
            <a:r>
              <a:rPr lang="it-IT" sz="1400" dirty="0">
                <a:solidFill>
                  <a:srgbClr val="003399"/>
                </a:solidFill>
              </a:rPr>
              <a:t>i)	servizi di consulenza legale e servizi notarili, consulenza tecnica e finanziaria, altri servizi di consulenza e contabili; </a:t>
            </a:r>
          </a:p>
          <a:p>
            <a:r>
              <a:rPr lang="it-IT" sz="1400" dirty="0">
                <a:solidFill>
                  <a:srgbClr val="003399"/>
                </a:solidFill>
              </a:rPr>
              <a:t>j)	diritti di proprietà intellettuale; </a:t>
            </a:r>
          </a:p>
          <a:p>
            <a:pPr marL="896938" indent="-896938"/>
            <a:r>
              <a:rPr lang="it-IT" sz="1400" dirty="0">
                <a:solidFill>
                  <a:srgbClr val="003399"/>
                </a:solidFill>
              </a:rPr>
              <a:t>k)	verifiche di cui all'articolo 125, paragrafo 4, lettera a), del regolamento (UE) n. 1303/2013 e all'articolo 23, paragrafo 4, del regolamento (UE) n. 1299/2013; </a:t>
            </a:r>
          </a:p>
          <a:p>
            <a:pPr marL="896938" indent="-896938"/>
            <a:r>
              <a:rPr lang="it-IT" sz="1400" dirty="0">
                <a:solidFill>
                  <a:srgbClr val="003399"/>
                </a:solidFill>
              </a:rPr>
              <a:t>l)	garanzie fornite da una banca o da un altro istituto finanziario, ove prescritte dalla normativa nazionale o dell'Unione o da un documento di programmazione adottato dal comitato di sorveglianza; </a:t>
            </a:r>
          </a:p>
          <a:p>
            <a:pPr marL="896938" indent="-896938"/>
            <a:r>
              <a:rPr lang="it-IT" sz="1400" dirty="0">
                <a:solidFill>
                  <a:srgbClr val="003399"/>
                </a:solidFill>
              </a:rPr>
              <a:t>m)	spese di viaggio e soggiorno di esperti, oratori, presidenti di riunione e prestatori di servizi esterni; </a:t>
            </a:r>
          </a:p>
          <a:p>
            <a:r>
              <a:rPr lang="it-IT" sz="1400" dirty="0">
                <a:solidFill>
                  <a:srgbClr val="003399"/>
                </a:solidFill>
              </a:rPr>
              <a:t>n)	altre consulenze e servizi specifici necessari per le operazioni</a:t>
            </a:r>
          </a:p>
        </p:txBody>
      </p:sp>
    </p:spTree>
    <p:extLst>
      <p:ext uri="{BB962C8B-B14F-4D97-AF65-F5344CB8AC3E}">
        <p14:creationId xmlns:p14="http://schemas.microsoft.com/office/powerpoint/2010/main" val="669348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5"/>
          <p:cNvSpPr/>
          <p:nvPr/>
        </p:nvSpPr>
        <p:spPr>
          <a:xfrm>
            <a:off x="11937" y="188641"/>
            <a:ext cx="5784200" cy="849041"/>
          </a:xfrm>
          <a:prstGeom prst="rect">
            <a:avLst/>
          </a:prstGeom>
        </p:spPr>
        <p:txBody>
          <a:bodyPr wrap="square" lIns="91428" tIns="45715" rIns="91428" bIns="45715">
            <a:spAutoFit/>
          </a:bodyPr>
          <a:lstStyle/>
          <a:p>
            <a:pPr marL="63513">
              <a:defRPr/>
            </a:pPr>
            <a:r>
              <a:rPr lang="it-IT" sz="2400" b="1" dirty="0">
                <a:solidFill>
                  <a:srgbClr val="FFC000"/>
                </a:solidFill>
              </a:rPr>
              <a:t>CATEGORIE DI SPESA – </a:t>
            </a:r>
            <a:r>
              <a:rPr lang="it-IT" sz="2400" b="1" dirty="0">
                <a:solidFill>
                  <a:srgbClr val="FFC000"/>
                </a:solidFill>
                <a:latin typeface="+mj-lt"/>
                <a:ea typeface="+mj-ea"/>
                <a:cs typeface="+mj-cs"/>
              </a:rPr>
              <a:t>SPESE PER ATTREZZATURE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276776" y="1300791"/>
            <a:ext cx="8025048" cy="2554535"/>
          </a:xfrm>
          <a:prstGeom prst="rect">
            <a:avLst/>
          </a:prstGeom>
          <a:noFill/>
        </p:spPr>
        <p:txBody>
          <a:bodyPr wrap="square" lIns="91428" tIns="45715" rIns="91428" bIns="45715" rtlCol="0">
            <a:spAutoFit/>
          </a:bodyPr>
          <a:lstStyle/>
          <a:p>
            <a:r>
              <a:rPr lang="en-US" sz="2000" dirty="0">
                <a:solidFill>
                  <a:srgbClr val="003399"/>
                </a:solidFill>
              </a:rPr>
              <a:t>a)	</a:t>
            </a:r>
            <a:r>
              <a:rPr lang="en-US" sz="2000" dirty="0" err="1">
                <a:solidFill>
                  <a:srgbClr val="003399"/>
                </a:solidFill>
              </a:rPr>
              <a:t>attrezzature</a:t>
            </a:r>
            <a:r>
              <a:rPr lang="en-US" sz="2000" dirty="0">
                <a:solidFill>
                  <a:srgbClr val="003399"/>
                </a:solidFill>
              </a:rPr>
              <a:t> per </a:t>
            </a:r>
            <a:r>
              <a:rPr lang="en-US" sz="2000" dirty="0" err="1">
                <a:solidFill>
                  <a:srgbClr val="003399"/>
                </a:solidFill>
              </a:rPr>
              <a:t>ufficio</a:t>
            </a:r>
            <a:r>
              <a:rPr lang="en-US" sz="2000" dirty="0">
                <a:solidFill>
                  <a:srgbClr val="003399"/>
                </a:solidFill>
              </a:rPr>
              <a:t>; </a:t>
            </a:r>
          </a:p>
          <a:p>
            <a:r>
              <a:rPr lang="en-US" sz="2000" dirty="0">
                <a:solidFill>
                  <a:srgbClr val="003399"/>
                </a:solidFill>
              </a:rPr>
              <a:t>b)	hardware e software; </a:t>
            </a:r>
          </a:p>
          <a:p>
            <a:r>
              <a:rPr lang="en-US" sz="2000" dirty="0">
                <a:solidFill>
                  <a:srgbClr val="003399"/>
                </a:solidFill>
              </a:rPr>
              <a:t>c)	</a:t>
            </a:r>
            <a:r>
              <a:rPr lang="it-IT" sz="2000" dirty="0">
                <a:solidFill>
                  <a:srgbClr val="003399"/>
                </a:solidFill>
              </a:rPr>
              <a:t>mobilio e accessori; strumenti e macchinari; </a:t>
            </a:r>
          </a:p>
          <a:p>
            <a:r>
              <a:rPr lang="en-US" sz="2000" dirty="0">
                <a:solidFill>
                  <a:srgbClr val="003399"/>
                </a:solidFill>
              </a:rPr>
              <a:t>d)	</a:t>
            </a:r>
            <a:r>
              <a:rPr lang="it-IT" sz="2000" dirty="0">
                <a:solidFill>
                  <a:srgbClr val="003399"/>
                </a:solidFill>
              </a:rPr>
              <a:t>apparecchiature di laboratorio; </a:t>
            </a:r>
            <a:endParaRPr lang="en-US" sz="2000" dirty="0">
              <a:solidFill>
                <a:srgbClr val="003399"/>
              </a:solidFill>
            </a:endParaRPr>
          </a:p>
          <a:p>
            <a:r>
              <a:rPr lang="en-US" sz="2000" dirty="0">
                <a:solidFill>
                  <a:srgbClr val="003399"/>
                </a:solidFill>
              </a:rPr>
              <a:t>e)	</a:t>
            </a:r>
            <a:r>
              <a:rPr lang="it-IT" sz="2000" dirty="0">
                <a:solidFill>
                  <a:srgbClr val="003399"/>
                </a:solidFill>
              </a:rPr>
              <a:t>strumenti e macchinari; </a:t>
            </a:r>
            <a:endParaRPr lang="en-US" sz="2000" dirty="0">
              <a:solidFill>
                <a:srgbClr val="003399"/>
              </a:solidFill>
            </a:endParaRPr>
          </a:p>
          <a:p>
            <a:r>
              <a:rPr lang="en-US" sz="2000" dirty="0">
                <a:solidFill>
                  <a:srgbClr val="003399"/>
                </a:solidFill>
              </a:rPr>
              <a:t>f)	</a:t>
            </a:r>
            <a:r>
              <a:rPr lang="it-IT" sz="2000" dirty="0">
                <a:solidFill>
                  <a:srgbClr val="003399"/>
                </a:solidFill>
              </a:rPr>
              <a:t>attrezzi o dispositivi; </a:t>
            </a:r>
            <a:endParaRPr lang="en-US" sz="2000" dirty="0">
              <a:solidFill>
                <a:srgbClr val="003399"/>
              </a:solidFill>
            </a:endParaRPr>
          </a:p>
          <a:p>
            <a:r>
              <a:rPr lang="en-US" sz="2000" dirty="0">
                <a:solidFill>
                  <a:srgbClr val="003399"/>
                </a:solidFill>
              </a:rPr>
              <a:t>g)	</a:t>
            </a:r>
            <a:r>
              <a:rPr lang="it-IT" sz="2000" dirty="0">
                <a:solidFill>
                  <a:srgbClr val="003399"/>
                </a:solidFill>
              </a:rPr>
              <a:t>veicoli;</a:t>
            </a:r>
            <a:endParaRPr lang="en-US" sz="2000" dirty="0">
              <a:solidFill>
                <a:srgbClr val="003399"/>
              </a:solidFill>
            </a:endParaRPr>
          </a:p>
          <a:p>
            <a:r>
              <a:rPr lang="en-US" sz="2000" dirty="0">
                <a:solidFill>
                  <a:srgbClr val="003399"/>
                </a:solidFill>
              </a:rPr>
              <a:t>h)	</a:t>
            </a:r>
            <a:r>
              <a:rPr lang="it-IT" sz="2000" dirty="0">
                <a:solidFill>
                  <a:srgbClr val="003399"/>
                </a:solidFill>
              </a:rPr>
              <a:t>altre attrezzature specifiche necessarie per le operazioni.</a:t>
            </a:r>
            <a:endParaRPr lang="en-US" sz="2000" dirty="0">
              <a:solidFill>
                <a:srgbClr val="003399"/>
              </a:solidFill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276775" y="4768352"/>
            <a:ext cx="1554630" cy="5847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28" tIns="45715" rIns="91428" bIns="45715">
            <a:spAutoFit/>
          </a:bodyPr>
          <a:lstStyle/>
          <a:p>
            <a:pPr algn="ctr"/>
            <a:r>
              <a:rPr lang="it-IT" sz="1600" b="1" dirty="0">
                <a:solidFill>
                  <a:srgbClr val="003399"/>
                </a:solidFill>
              </a:rPr>
              <a:t>SECONDA-MANO </a:t>
            </a:r>
          </a:p>
        </p:txBody>
      </p:sp>
      <p:sp>
        <p:nvSpPr>
          <p:cNvPr id="7" name="Rettangolo 6"/>
          <p:cNvSpPr/>
          <p:nvPr/>
        </p:nvSpPr>
        <p:spPr>
          <a:xfrm>
            <a:off x="2472896" y="3958685"/>
            <a:ext cx="6582892" cy="37458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1428" tIns="45715" rIns="91428" bIns="45715">
            <a:spAutoFit/>
          </a:bodyPr>
          <a:lstStyle/>
          <a:p>
            <a:r>
              <a:rPr lang="it-IT" dirty="0">
                <a:solidFill>
                  <a:srgbClr val="003399"/>
                </a:solidFill>
              </a:rPr>
              <a:t>nessun'altro contributo è stato ricevuto dai fondi SIE</a:t>
            </a:r>
          </a:p>
        </p:txBody>
      </p:sp>
      <p:sp>
        <p:nvSpPr>
          <p:cNvPr id="8" name="Rettangolo 7"/>
          <p:cNvSpPr/>
          <p:nvPr/>
        </p:nvSpPr>
        <p:spPr>
          <a:xfrm>
            <a:off x="2472896" y="5488911"/>
            <a:ext cx="6582892" cy="37458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1428" tIns="45715" rIns="91428" bIns="45715">
            <a:spAutoFit/>
          </a:bodyPr>
          <a:lstStyle/>
          <a:p>
            <a:r>
              <a:rPr lang="it-IT" dirty="0">
                <a:solidFill>
                  <a:srgbClr val="003399"/>
                </a:solidFill>
              </a:rPr>
              <a:t>È conforme alle operazioni e agli standard accettati</a:t>
            </a:r>
          </a:p>
        </p:txBody>
      </p:sp>
      <p:sp>
        <p:nvSpPr>
          <p:cNvPr id="9" name="Rettangolo 8"/>
          <p:cNvSpPr/>
          <p:nvPr/>
        </p:nvSpPr>
        <p:spPr>
          <a:xfrm>
            <a:off x="2472897" y="4755186"/>
            <a:ext cx="6582893" cy="64632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1428" tIns="45715" rIns="91428" bIns="45715">
            <a:spAutoFit/>
          </a:bodyPr>
          <a:lstStyle/>
          <a:p>
            <a:r>
              <a:rPr lang="it-IT" dirty="0">
                <a:solidFill>
                  <a:srgbClr val="003399"/>
                </a:solidFill>
              </a:rPr>
              <a:t>il suo prezzo non supera il prezzo generalmente accettato sul mercato</a:t>
            </a:r>
          </a:p>
        </p:txBody>
      </p:sp>
      <p:cxnSp>
        <p:nvCxnSpPr>
          <p:cNvPr id="10" name="Connettore 4 9"/>
          <p:cNvCxnSpPr>
            <a:stCxn id="5" idx="3"/>
            <a:endCxn id="7" idx="1"/>
          </p:cNvCxnSpPr>
          <p:nvPr/>
        </p:nvCxnSpPr>
        <p:spPr>
          <a:xfrm flipV="1">
            <a:off x="1831405" y="4145977"/>
            <a:ext cx="641491" cy="914758"/>
          </a:xfrm>
          <a:prstGeom prst="bentConnector3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2 11"/>
          <p:cNvCxnSpPr>
            <a:stCxn id="5" idx="3"/>
            <a:endCxn id="9" idx="1"/>
          </p:cNvCxnSpPr>
          <p:nvPr/>
        </p:nvCxnSpPr>
        <p:spPr>
          <a:xfrm>
            <a:off x="1831405" y="5060735"/>
            <a:ext cx="641492" cy="176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4 13"/>
          <p:cNvCxnSpPr>
            <a:stCxn id="5" idx="3"/>
            <a:endCxn id="8" idx="1"/>
          </p:cNvCxnSpPr>
          <p:nvPr/>
        </p:nvCxnSpPr>
        <p:spPr>
          <a:xfrm>
            <a:off x="1831405" y="5060735"/>
            <a:ext cx="641491" cy="615468"/>
          </a:xfrm>
          <a:prstGeom prst="bentConnector3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1834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" grpId="0"/>
      <p:bldP spid="5" grpId="0" animBg="1"/>
      <p:bldP spid="7" grpId="0" animBg="1"/>
      <p:bldP spid="8" grpId="0" animBg="1"/>
      <p:bldP spid="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5"/>
          <p:cNvSpPr/>
          <p:nvPr/>
        </p:nvSpPr>
        <p:spPr>
          <a:xfrm>
            <a:off x="-11499" y="159763"/>
            <a:ext cx="5951652" cy="1200318"/>
          </a:xfrm>
          <a:prstGeom prst="rect">
            <a:avLst/>
          </a:prstGeom>
        </p:spPr>
        <p:txBody>
          <a:bodyPr wrap="square" lIns="91428" tIns="45715" rIns="91428" bIns="45715">
            <a:spAutoFit/>
          </a:bodyPr>
          <a:lstStyle/>
          <a:p>
            <a:pPr marL="63513">
              <a:defRPr/>
            </a:pPr>
            <a:r>
              <a:rPr lang="it-IT" sz="2400" b="1" dirty="0">
                <a:solidFill>
                  <a:srgbClr val="FFC000"/>
                </a:solidFill>
              </a:rPr>
              <a:t>CATEGORIE DI SPESA – COSTI  DI INFRASTRUTTURA</a:t>
            </a:r>
            <a:endParaRPr lang="it-IT" sz="2400" b="1" dirty="0">
              <a:solidFill>
                <a:srgbClr val="FFC000"/>
              </a:solidFill>
              <a:latin typeface="+mj-lt"/>
              <a:ea typeface="+mj-ea"/>
              <a:cs typeface="+mj-cs"/>
            </a:endParaRPr>
          </a:p>
          <a:p>
            <a:pPr marL="63513">
              <a:defRPr/>
            </a:pPr>
            <a:endParaRPr lang="it-IT" sz="2400" b="1" kern="0" dirty="0">
              <a:ln w="6350">
                <a:solidFill>
                  <a:srgbClr val="4F81BD">
                    <a:shade val="43000"/>
                  </a:srgbClr>
                </a:solidFill>
              </a:ln>
              <a:solidFill>
                <a:srgbClr val="FFCC00"/>
              </a:solidFill>
              <a:effectLst>
                <a:outerShdw blurRad="26000" dist="26000" dir="14500000" algn="tl" rotWithShape="0">
                  <a:srgbClr val="000000">
                    <a:alpha val="40000"/>
                  </a:srgbClr>
                </a:outerShdw>
              </a:effectLst>
              <a:ea typeface="ＭＳ Ｐゴシック" charset="0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276774" y="1219075"/>
            <a:ext cx="8399681" cy="2308314"/>
          </a:xfrm>
          <a:prstGeom prst="rect">
            <a:avLst/>
          </a:prstGeom>
          <a:noFill/>
        </p:spPr>
        <p:txBody>
          <a:bodyPr wrap="square" lIns="91428" tIns="45715" rIns="91428" bIns="45715" rtlCol="0">
            <a:spAutoFit/>
          </a:bodyPr>
          <a:lstStyle/>
          <a:p>
            <a:pPr marL="452382" indent="-452382"/>
            <a:r>
              <a:rPr lang="it-IT" dirty="0">
                <a:solidFill>
                  <a:srgbClr val="003399"/>
                </a:solidFill>
              </a:rPr>
              <a:t>a)	infrastrutture che forniscono servizi di base ai cittadini nei settori dell'energia, dell'ambiente, dei trasporti e TIC;</a:t>
            </a:r>
          </a:p>
          <a:p>
            <a:pPr marL="452382" indent="-452382"/>
            <a:r>
              <a:rPr lang="it-IT" dirty="0">
                <a:solidFill>
                  <a:srgbClr val="003399"/>
                </a:solidFill>
              </a:rPr>
              <a:t>b)	infrastrutture sociali, sanitarie, di ricerca, di innovazione, economiche ed educative;</a:t>
            </a:r>
          </a:p>
          <a:p>
            <a:pPr marL="452382" indent="-452382"/>
            <a:r>
              <a:rPr lang="it-IT" dirty="0">
                <a:solidFill>
                  <a:srgbClr val="003399"/>
                </a:solidFill>
              </a:rPr>
              <a:t>c)	infrastrutture di ridotte dimensioni, tra cui infrastrutture per la cultura e il turismo sostenibile, servizi alle imprese, sostegno a organismi di ricerca e innovazione e a investimenti in tecnologie e nella ricerca applicata nelle imprese;</a:t>
            </a:r>
          </a:p>
          <a:p>
            <a:pPr marL="452382" indent="-452382"/>
            <a:r>
              <a:rPr lang="it-IT" dirty="0">
                <a:solidFill>
                  <a:srgbClr val="003399"/>
                </a:solidFill>
              </a:rPr>
              <a:t>d)	la condivisione di strutture e risorse umane e tutti i tipi di infrastrutture a livello transfrontaliero.</a:t>
            </a:r>
          </a:p>
        </p:txBody>
      </p:sp>
      <p:sp>
        <p:nvSpPr>
          <p:cNvPr id="5" name="Rettangolo 4"/>
          <p:cNvSpPr/>
          <p:nvPr/>
        </p:nvSpPr>
        <p:spPr>
          <a:xfrm>
            <a:off x="71623" y="4444231"/>
            <a:ext cx="1554630" cy="3466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28" tIns="45715" rIns="91428" bIns="45715">
            <a:spAutoFit/>
          </a:bodyPr>
          <a:lstStyle/>
          <a:p>
            <a:pPr algn="ctr"/>
            <a:r>
              <a:rPr lang="it-IT" sz="1600" b="1" dirty="0">
                <a:solidFill>
                  <a:srgbClr val="003399"/>
                </a:solidFill>
              </a:rPr>
              <a:t>ATTENZIONE</a:t>
            </a:r>
          </a:p>
        </p:txBody>
      </p:sp>
      <p:sp>
        <p:nvSpPr>
          <p:cNvPr id="7" name="Rettangolo 6"/>
          <p:cNvSpPr/>
          <p:nvPr/>
        </p:nvSpPr>
        <p:spPr>
          <a:xfrm>
            <a:off x="2267745" y="3634563"/>
            <a:ext cx="6671104" cy="64632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1428" tIns="45715" rIns="91428" bIns="45715">
            <a:spAutoFit/>
          </a:bodyPr>
          <a:lstStyle/>
          <a:p>
            <a:r>
              <a:rPr lang="it-IT" dirty="0">
                <a:solidFill>
                  <a:srgbClr val="003399"/>
                </a:solidFill>
              </a:rPr>
              <a:t>Sono ammissibili se sono direttamente collegati agli obiettivi del progetto</a:t>
            </a:r>
          </a:p>
        </p:txBody>
      </p:sp>
      <p:sp>
        <p:nvSpPr>
          <p:cNvPr id="8" name="Rettangolo 7"/>
          <p:cNvSpPr/>
          <p:nvPr/>
        </p:nvSpPr>
        <p:spPr>
          <a:xfrm>
            <a:off x="2267745" y="5164790"/>
            <a:ext cx="6671104" cy="65367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1428" tIns="45715" rIns="91428" bIns="45715">
            <a:spAutoFit/>
          </a:bodyPr>
          <a:lstStyle/>
          <a:p>
            <a:r>
              <a:rPr lang="it-IT" dirty="0">
                <a:solidFill>
                  <a:srgbClr val="003399"/>
                </a:solidFill>
              </a:rPr>
              <a:t>Qualora l'attività venga esternalizzata al di fuori dell'UE entro 10 anni, il beneficiario rimborserà</a:t>
            </a:r>
          </a:p>
        </p:txBody>
      </p:sp>
      <p:sp>
        <p:nvSpPr>
          <p:cNvPr id="9" name="Rettangolo 8"/>
          <p:cNvSpPr/>
          <p:nvPr/>
        </p:nvSpPr>
        <p:spPr>
          <a:xfrm>
            <a:off x="2267744" y="4431065"/>
            <a:ext cx="6671105" cy="37458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1428" tIns="45715" rIns="91428" bIns="45715">
            <a:spAutoFit/>
          </a:bodyPr>
          <a:lstStyle/>
          <a:p>
            <a:r>
              <a:rPr lang="it-IT" dirty="0">
                <a:solidFill>
                  <a:srgbClr val="003399"/>
                </a:solidFill>
              </a:rPr>
              <a:t>Proprietà del beneficiario da almeno 5 anni</a:t>
            </a:r>
          </a:p>
        </p:txBody>
      </p:sp>
      <p:cxnSp>
        <p:nvCxnSpPr>
          <p:cNvPr id="10" name="Connettore 4 9"/>
          <p:cNvCxnSpPr>
            <a:stCxn id="5" idx="3"/>
            <a:endCxn id="7" idx="1"/>
          </p:cNvCxnSpPr>
          <p:nvPr/>
        </p:nvCxnSpPr>
        <p:spPr>
          <a:xfrm flipV="1">
            <a:off x="1626253" y="3957724"/>
            <a:ext cx="641492" cy="659845"/>
          </a:xfrm>
          <a:prstGeom prst="bentConnector3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2 11"/>
          <p:cNvCxnSpPr>
            <a:stCxn id="5" idx="3"/>
            <a:endCxn id="9" idx="1"/>
          </p:cNvCxnSpPr>
          <p:nvPr/>
        </p:nvCxnSpPr>
        <p:spPr>
          <a:xfrm>
            <a:off x="1626254" y="4617569"/>
            <a:ext cx="641490" cy="78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4 13"/>
          <p:cNvCxnSpPr>
            <a:stCxn id="5" idx="3"/>
            <a:endCxn id="8" idx="1"/>
          </p:cNvCxnSpPr>
          <p:nvPr/>
        </p:nvCxnSpPr>
        <p:spPr>
          <a:xfrm>
            <a:off x="1626253" y="4617569"/>
            <a:ext cx="641491" cy="874060"/>
          </a:xfrm>
          <a:prstGeom prst="bentConnector3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9836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" grpId="0"/>
      <p:bldP spid="5" grpId="0" animBg="1"/>
      <p:bldP spid="7" grpId="0" animBg="1"/>
      <p:bldP spid="8" grpId="0" animBg="1"/>
      <p:bldP spid="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1520" y="182787"/>
            <a:ext cx="8229600" cy="623276"/>
          </a:xfrm>
        </p:spPr>
        <p:txBody>
          <a:bodyPr/>
          <a:lstStyle/>
          <a:p>
            <a:r>
              <a:rPr lang="it-IT" sz="2400" dirty="0">
                <a:solidFill>
                  <a:srgbClr val="FFC000"/>
                </a:solidFill>
              </a:rPr>
              <a:t>SPESE NON - AMMISSIBILI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23528" y="872716"/>
            <a:ext cx="8712968" cy="5112568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q"/>
            </a:pPr>
            <a:r>
              <a:rPr lang="en-US" sz="1600" dirty="0" err="1"/>
              <a:t>gli</a:t>
            </a:r>
            <a:r>
              <a:rPr lang="en-US" sz="1600" dirty="0"/>
              <a:t> </a:t>
            </a:r>
            <a:r>
              <a:rPr lang="en-US" sz="1600" dirty="0" err="1"/>
              <a:t>interessi</a:t>
            </a:r>
            <a:r>
              <a:rPr lang="en-US" sz="1600" dirty="0"/>
              <a:t> </a:t>
            </a:r>
            <a:r>
              <a:rPr lang="en-US" sz="1600" dirty="0" err="1"/>
              <a:t>passivi</a:t>
            </a:r>
            <a:r>
              <a:rPr lang="en-US" sz="1600" dirty="0"/>
              <a:t>;</a:t>
            </a:r>
          </a:p>
          <a:p>
            <a:pPr>
              <a:buFont typeface="Wingdings" pitchFamily="2" charset="2"/>
              <a:buChar char="q"/>
            </a:pPr>
            <a:r>
              <a:rPr lang="it-IT" sz="1600" dirty="0"/>
              <a:t>l'acquisto di terreni non edificati e di terreni edificati per un importo superiore al 10% della spesa totale ammissibile dell'operazione considerata. </a:t>
            </a:r>
            <a:endParaRPr lang="en-US" sz="1600" dirty="0"/>
          </a:p>
          <a:p>
            <a:pPr>
              <a:buFont typeface="Wingdings" pitchFamily="2" charset="2"/>
              <a:buChar char="q"/>
            </a:pPr>
            <a:r>
              <a:rPr lang="it-IT" sz="1600" dirty="0"/>
              <a:t>l’IVA recuperabile;</a:t>
            </a:r>
            <a:endParaRPr lang="en-US" sz="1600" dirty="0"/>
          </a:p>
          <a:p>
            <a:pPr>
              <a:buFont typeface="Wingdings" pitchFamily="2" charset="2"/>
              <a:buChar char="q"/>
            </a:pPr>
            <a:r>
              <a:rPr lang="it-IT" sz="1600" dirty="0"/>
              <a:t>le ammende, le penali e le spese per controversie legali e di contenzioso; </a:t>
            </a:r>
            <a:endParaRPr lang="en-US" sz="1600" dirty="0"/>
          </a:p>
          <a:p>
            <a:pPr>
              <a:buFont typeface="Wingdings" pitchFamily="2" charset="2"/>
              <a:buChar char="q"/>
            </a:pPr>
            <a:r>
              <a:rPr lang="it-IT" sz="1600" dirty="0"/>
              <a:t>i costi dei regali, ad eccezione di quelli di valore unitario non superiore ai 50 EUR ove connessi ad attività di promozione, comunicazione, pubblicità o informazione; </a:t>
            </a:r>
            <a:endParaRPr lang="en-US" sz="1600" dirty="0"/>
          </a:p>
          <a:p>
            <a:pPr>
              <a:buFont typeface="Wingdings" pitchFamily="2" charset="2"/>
              <a:buChar char="q"/>
            </a:pPr>
            <a:r>
              <a:rPr lang="it-IT" sz="1600" dirty="0"/>
              <a:t>i costi connessi alle fluttuazioni del tasso di cambio. </a:t>
            </a:r>
            <a:endParaRPr lang="en-US" sz="1600" dirty="0"/>
          </a:p>
          <a:p>
            <a:pPr>
              <a:buFont typeface="Wingdings" pitchFamily="2" charset="2"/>
              <a:buChar char="q"/>
            </a:pPr>
            <a:r>
              <a:rPr lang="it-IT" sz="1600" dirty="0"/>
              <a:t>la disattivazione o la costruzione di centrali nucleari</a:t>
            </a:r>
            <a:endParaRPr lang="en-US" sz="1600" dirty="0"/>
          </a:p>
          <a:p>
            <a:pPr>
              <a:buFont typeface="Wingdings" pitchFamily="2" charset="2"/>
              <a:buChar char="q"/>
            </a:pPr>
            <a:r>
              <a:rPr lang="it-IT" sz="1600" dirty="0"/>
              <a:t>gli investimenti volti a conseguire una riduzione delle emissioni di gas a effetto serra derivanti dalle attività elencate nell'allegato I della direttiva 2003/87/CE</a:t>
            </a:r>
            <a:endParaRPr lang="en-US" sz="1600" dirty="0"/>
          </a:p>
          <a:p>
            <a:pPr>
              <a:buFont typeface="Wingdings" pitchFamily="2" charset="2"/>
              <a:buChar char="q"/>
            </a:pPr>
            <a:r>
              <a:rPr lang="it-IT" sz="1600" dirty="0"/>
              <a:t>la fabbricazione, la trasformazione e la commercializzazione del tabacco e dei prodotti del tabacco</a:t>
            </a:r>
            <a:r>
              <a:rPr lang="en-US" sz="1600" dirty="0"/>
              <a:t> </a:t>
            </a:r>
          </a:p>
          <a:p>
            <a:pPr>
              <a:buFont typeface="Wingdings" pitchFamily="2" charset="2"/>
              <a:buChar char="q"/>
            </a:pPr>
            <a:r>
              <a:rPr lang="it-IT" sz="1600" dirty="0"/>
              <a:t>le imprese in difficoltà, come definite secondo le regole dell'Unione in materia di aiuti di Stato</a:t>
            </a:r>
            <a:endParaRPr lang="en-US" sz="1600" dirty="0"/>
          </a:p>
          <a:p>
            <a:pPr>
              <a:buFont typeface="Wingdings" pitchFamily="2" charset="2"/>
              <a:buChar char="q"/>
            </a:pPr>
            <a:r>
              <a:rPr lang="it-IT" sz="1800" dirty="0"/>
              <a:t>gli investimenti in infrastrutture aeroportuali tranne quelli connessi alla protezione dell'ambiente o accompagnati da investimenti necessari a mitigare o ridurre il loro impatto ambientale negativo</a:t>
            </a:r>
            <a:endParaRPr lang="en-US" sz="1800" dirty="0"/>
          </a:p>
          <a:p>
            <a:pPr>
              <a:buFont typeface="Wingdings" pitchFamily="2" charset="2"/>
              <a:buChar char="q"/>
            </a:pPr>
            <a:endParaRPr lang="it-IT" sz="200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385C7-A058-4721-8E6A-3656F73BBFFE}" type="datetime1">
              <a:rPr lang="en-US" smtClean="0"/>
              <a:t>2/8/2021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433D9-B6F0-4A50-9A88-4022112AD1EC}" type="slidenum">
              <a:rPr lang="it-IT" smtClean="0"/>
              <a:pPr/>
              <a:t>23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20900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270024" y="6218274"/>
            <a:ext cx="2133600" cy="365125"/>
          </a:xfrm>
        </p:spPr>
        <p:txBody>
          <a:bodyPr/>
          <a:lstStyle/>
          <a:p>
            <a:fld id="{1D9EC40C-A466-4A1E-A87A-30284CAA77FB}" type="datetime1">
              <a:rPr lang="en-US" smtClean="0"/>
              <a:t>2/8/2021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2937024" y="6218274"/>
            <a:ext cx="2895600" cy="365125"/>
          </a:xfrm>
        </p:spPr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366024" y="6218274"/>
            <a:ext cx="2133600" cy="365125"/>
          </a:xfrm>
        </p:spPr>
        <p:txBody>
          <a:bodyPr/>
          <a:lstStyle/>
          <a:p>
            <a:fld id="{C35433D9-B6F0-4A50-9A88-4022112AD1EC}" type="slidenum">
              <a:rPr lang="it-IT" smtClean="0"/>
              <a:pPr/>
              <a:t>24</a:t>
            </a:fld>
            <a:endParaRPr lang="it-IT"/>
          </a:p>
        </p:txBody>
      </p:sp>
      <p:sp>
        <p:nvSpPr>
          <p:cNvPr id="7" name="Titolo 1"/>
          <p:cNvSpPr>
            <a:spLocks noGrp="1"/>
          </p:cNvSpPr>
          <p:nvPr>
            <p:ph type="title"/>
          </p:nvPr>
        </p:nvSpPr>
        <p:spPr>
          <a:xfrm>
            <a:off x="189840" y="124168"/>
            <a:ext cx="4382161" cy="623276"/>
          </a:xfrm>
        </p:spPr>
        <p:txBody>
          <a:bodyPr/>
          <a:lstStyle/>
          <a:p>
            <a:r>
              <a:rPr lang="it-IT" sz="2400" dirty="0">
                <a:solidFill>
                  <a:srgbClr val="FFC000"/>
                </a:solidFill>
              </a:rPr>
              <a:t>ANTICIPAZIONI DI PAGAMENTO FINO AL 50%</a:t>
            </a:r>
          </a:p>
        </p:txBody>
      </p:sp>
      <p:sp>
        <p:nvSpPr>
          <p:cNvPr id="8" name="Segnaposto contenuto 2"/>
          <p:cNvSpPr>
            <a:spLocks noGrp="1"/>
          </p:cNvSpPr>
          <p:nvPr>
            <p:ph idx="1"/>
          </p:nvPr>
        </p:nvSpPr>
        <p:spPr>
          <a:xfrm>
            <a:off x="208360" y="986668"/>
            <a:ext cx="8229600" cy="2442333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q"/>
            </a:pPr>
            <a:r>
              <a:rPr lang="it-IT" sz="1800" dirty="0"/>
              <a:t>I PP italiani devono presentare una richiesta formale di pagamento anticipato al LP fino al 50% del FESR + Contributo Nazionale del loro budget</a:t>
            </a:r>
          </a:p>
          <a:p>
            <a:pPr>
              <a:buFont typeface="Wingdings" pitchFamily="2" charset="2"/>
              <a:buChar char="q"/>
            </a:pPr>
            <a:r>
              <a:rPr lang="it-IT" sz="1800" dirty="0"/>
              <a:t>I PP maltesi devono presentare una richiesta formale di pagamento anticipato al LP fino al 50% del FESR del loro budget;</a:t>
            </a:r>
          </a:p>
          <a:p>
            <a:pPr>
              <a:buFont typeface="Wingdings" pitchFamily="2" charset="2"/>
              <a:buChar char="q"/>
            </a:pPr>
            <a:r>
              <a:rPr lang="it-IT" sz="1800" dirty="0"/>
              <a:t>Il LP presenta all'AG una richiesta formale di pagamento anticipato per l'intero progetto, vale a dire fino al 50% del FESR per tutti i PP e fino al 50% del Contributo Pubblico Nazionale per i PP italiani</a:t>
            </a:r>
          </a:p>
          <a:p>
            <a:pPr>
              <a:buFont typeface="Wingdings" pitchFamily="2" charset="2"/>
              <a:buChar char="q"/>
            </a:pPr>
            <a:endParaRPr lang="it-IT" sz="1600" dirty="0"/>
          </a:p>
          <a:p>
            <a:pPr>
              <a:buFont typeface="Wingdings" pitchFamily="2" charset="2"/>
              <a:buChar char="q"/>
            </a:pPr>
            <a:endParaRPr lang="it-IT" sz="2000" dirty="0"/>
          </a:p>
        </p:txBody>
      </p:sp>
      <p:sp>
        <p:nvSpPr>
          <p:cNvPr id="9" name="Gallone 8"/>
          <p:cNvSpPr/>
          <p:nvPr/>
        </p:nvSpPr>
        <p:spPr>
          <a:xfrm>
            <a:off x="568400" y="3588511"/>
            <a:ext cx="2736304" cy="324036"/>
          </a:xfrm>
          <a:prstGeom prst="chevr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it-IT" b="1" dirty="0">
                <a:solidFill>
                  <a:schemeClr val="tx1"/>
                </a:solidFill>
              </a:rPr>
              <a:t>IMPORTANTE</a:t>
            </a:r>
          </a:p>
        </p:txBody>
      </p:sp>
      <p:sp>
        <p:nvSpPr>
          <p:cNvPr id="10" name="Rettangolo arrotondato 9"/>
          <p:cNvSpPr/>
          <p:nvPr/>
        </p:nvSpPr>
        <p:spPr>
          <a:xfrm>
            <a:off x="3694336" y="3434940"/>
            <a:ext cx="4824536" cy="63118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en-US" sz="2400" b="1" dirty="0" err="1">
                <a:solidFill>
                  <a:schemeClr val="tx2">
                    <a:lumMod val="75000"/>
                  </a:schemeClr>
                </a:solidFill>
              </a:rPr>
              <a:t>Assicurazione</a:t>
            </a:r>
            <a:r>
              <a:rPr lang="en-US" sz="2400" b="1" dirty="0">
                <a:solidFill>
                  <a:schemeClr val="tx2">
                    <a:lumMod val="75000"/>
                  </a:schemeClr>
                </a:solidFill>
              </a:rPr>
              <a:t>/</a:t>
            </a:r>
            <a:r>
              <a:rPr lang="en-US" sz="2400" b="1" dirty="0" err="1">
                <a:solidFill>
                  <a:schemeClr val="tx2">
                    <a:lumMod val="75000"/>
                  </a:schemeClr>
                </a:solidFill>
              </a:rPr>
              <a:t>Fidejussione</a:t>
            </a:r>
            <a:r>
              <a:rPr lang="en-US" sz="24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tx2">
                    <a:lumMod val="75000"/>
                  </a:schemeClr>
                </a:solidFill>
              </a:rPr>
              <a:t>bancaria</a:t>
            </a:r>
            <a:endParaRPr lang="en-US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993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1521" y="122498"/>
            <a:ext cx="5768280" cy="623276"/>
          </a:xfrm>
        </p:spPr>
        <p:txBody>
          <a:bodyPr/>
          <a:lstStyle/>
          <a:p>
            <a:r>
              <a:rPr lang="it-IT" sz="2400" dirty="0">
                <a:solidFill>
                  <a:srgbClr val="FFC000"/>
                </a:solidFill>
              </a:rPr>
              <a:t>SCADENZE PER LA PRESENTAZIONE DEI RENDICONTI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64935-BEF4-4480-8F2E-F5053B7CBD3F}" type="datetime1">
              <a:rPr lang="en-US" smtClean="0"/>
              <a:t>2/8/2021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433D9-B6F0-4A50-9A88-4022112AD1EC}" type="slidenum">
              <a:rPr lang="it-IT" smtClean="0"/>
              <a:pPr/>
              <a:t>25</a:t>
            </a:fld>
            <a:endParaRPr lang="it-IT"/>
          </a:p>
        </p:txBody>
      </p:sp>
      <p:graphicFrame>
        <p:nvGraphicFramePr>
          <p:cNvPr id="3" name="Tabel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464268"/>
              </p:ext>
            </p:extLst>
          </p:nvPr>
        </p:nvGraphicFramePr>
        <p:xfrm>
          <a:off x="971600" y="1340768"/>
          <a:ext cx="7344816" cy="4381947"/>
        </p:xfrm>
        <a:graphic>
          <a:graphicData uri="http://schemas.openxmlformats.org/drawingml/2006/table">
            <a:tbl>
              <a:tblPr firstRow="1" firstCol="1" bandRow="1"/>
              <a:tblGrid>
                <a:gridCol w="8881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260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136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1655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2476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67568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7899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it-IT" sz="9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N. 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it-IT" sz="900" dirty="0">
                          <a:effectLst/>
                          <a:latin typeface="Open Sans"/>
                          <a:ea typeface="Calibri"/>
                          <a:cs typeface="Times New Roman"/>
                        </a:rPr>
                        <a:t>DAL</a:t>
                      </a:r>
                      <a:endParaRPr lang="it-I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it-IT" sz="900" dirty="0">
                          <a:effectLst/>
                          <a:latin typeface="Open Sans"/>
                          <a:ea typeface="Calibri"/>
                          <a:cs typeface="Times New Roman"/>
                        </a:rPr>
                        <a:t>AL</a:t>
                      </a:r>
                      <a:endParaRPr lang="it-I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it-IT" sz="900" dirty="0">
                          <a:effectLst/>
                          <a:latin typeface="Open Sans"/>
                          <a:ea typeface="Calibri"/>
                          <a:cs typeface="Times New Roman"/>
                        </a:rPr>
                        <a:t>MESI</a:t>
                      </a:r>
                      <a:endParaRPr lang="it-I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it-IT" sz="900" dirty="0">
                          <a:effectLst/>
                          <a:latin typeface="Open Sans"/>
                          <a:ea typeface="Calibri"/>
                          <a:cs typeface="Times New Roman"/>
                        </a:rPr>
                        <a:t>CONVALIDA DEI CONTROLLORI DA FORNIRE DA</a:t>
                      </a:r>
                      <a:endParaRPr lang="it-I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it-IT" sz="900" dirty="0">
                          <a:effectLst/>
                          <a:latin typeface="Open Sans"/>
                          <a:ea typeface="Calibri"/>
                          <a:cs typeface="Times New Roman"/>
                        </a:rPr>
                        <a:t>LP RICHIESTA DI RIMBORSO DA PRESENTARE DA</a:t>
                      </a:r>
                      <a:endParaRPr lang="it-I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63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1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9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Data di inizio attività</a:t>
                      </a: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29/02/2021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3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31/03/2021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30/04/2021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63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 dirty="0">
                          <a:effectLst/>
                          <a:latin typeface="Open Sans"/>
                          <a:ea typeface="Calibri"/>
                          <a:cs typeface="Times New Roman"/>
                        </a:rPr>
                        <a:t>2</a:t>
                      </a:r>
                      <a:endParaRPr lang="it-I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01/03/2021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31/05/2021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3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30/06/2021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31/07/2021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63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3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01/06/2021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31/08/2021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3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30/09/2021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31/10/2021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63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4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01/09/2021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30/11/2021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3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17/12/2021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21/12/2021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63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 dirty="0">
                          <a:effectLst/>
                          <a:latin typeface="Open Sans"/>
                          <a:ea typeface="Calibri"/>
                          <a:cs typeface="Times New Roman"/>
                        </a:rPr>
                        <a:t>5</a:t>
                      </a:r>
                      <a:endParaRPr lang="it-I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01/12/2021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29/02/2022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3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31/03/2022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30/04/2022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63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6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01/03/2022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31/05/2022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3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30/06/2022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31/07/2022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63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7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01/06/2022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31/08/2022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3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30/09/2022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31/10/2022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63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8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01/09/2022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30/11/2022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3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17/12/2022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21/12/2022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63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9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01/12/2022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29/02/2023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3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31/03/2023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30/04/2023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63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10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01/03/2023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31/05/2023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3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30/06/2023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31/07/2023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63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11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01/06/2023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31/08/2023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3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30/09/2023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31/10/2023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63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12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01/09/2023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30/11/2023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3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17/12/2023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21/12/2023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763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13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01/12/2023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29/02/2024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3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Open Sans"/>
                          <a:ea typeface="Calibri"/>
                          <a:cs typeface="Times New Roman"/>
                        </a:rPr>
                        <a:t>31/03/2024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 dirty="0">
                          <a:effectLst/>
                          <a:latin typeface="Open Sans"/>
                          <a:ea typeface="Calibri"/>
                          <a:cs typeface="Times New Roman"/>
                        </a:rPr>
                        <a:t>30/04/2024</a:t>
                      </a:r>
                      <a:endParaRPr lang="it-I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00" marR="38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573738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7B136-3938-4D08-9B8B-B82E471C7CD4}" type="datetime1">
              <a:rPr lang="en-US" smtClean="0"/>
              <a:t>2/8/2021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433D9-B6F0-4A50-9A88-4022112AD1EC}" type="slidenum">
              <a:rPr lang="it-IT" smtClean="0"/>
              <a:pPr/>
              <a:t>26</a:t>
            </a:fld>
            <a:endParaRPr lang="it-IT"/>
          </a:p>
        </p:txBody>
      </p:sp>
      <p:sp>
        <p:nvSpPr>
          <p:cNvPr id="13" name="Titolo 1"/>
          <p:cNvSpPr>
            <a:spLocks noGrp="1"/>
          </p:cNvSpPr>
          <p:nvPr>
            <p:ph type="title"/>
          </p:nvPr>
        </p:nvSpPr>
        <p:spPr>
          <a:xfrm>
            <a:off x="107504" y="166864"/>
            <a:ext cx="5832648" cy="623276"/>
          </a:xfrm>
        </p:spPr>
        <p:txBody>
          <a:bodyPr/>
          <a:lstStyle/>
          <a:p>
            <a:r>
              <a:rPr lang="en-US" sz="2400" dirty="0">
                <a:solidFill>
                  <a:srgbClr val="FFC000"/>
                </a:solidFill>
              </a:rPr>
              <a:t>REGOLE PER LA COMUNICAZIONE – LOGO </a:t>
            </a:r>
            <a:endParaRPr lang="it-IT" sz="2400" dirty="0">
              <a:solidFill>
                <a:srgbClr val="FFC000"/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539552" y="1268760"/>
            <a:ext cx="7848872" cy="107720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91428" tIns="45715" rIns="91428" bIns="45715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2">
                    <a:lumMod val="75000"/>
                  </a:schemeClr>
                </a:solidFill>
              </a:rPr>
              <a:t>INTERREG </a:t>
            </a:r>
          </a:p>
          <a:p>
            <a:pPr algn="just"/>
            <a:r>
              <a:rPr lang="it-IT" b="1" dirty="0">
                <a:solidFill>
                  <a:schemeClr val="tx2">
                    <a:lumMod val="75000"/>
                  </a:schemeClr>
                </a:solidFill>
              </a:rPr>
              <a:t>è il marchio identificativo della Cooperazione Territoriale Europea, condiviso di comune accordo dalla maggior parte dei programmi di cooperazione in Europa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0336" y="2492897"/>
            <a:ext cx="3015615" cy="1274445"/>
          </a:xfrm>
          <a:prstGeom prst="rect">
            <a:avLst/>
          </a:prstGeom>
          <a:noFill/>
        </p:spPr>
      </p:pic>
      <p:sp>
        <p:nvSpPr>
          <p:cNvPr id="9" name="Rettangolo arrotondato 8"/>
          <p:cNvSpPr/>
          <p:nvPr/>
        </p:nvSpPr>
        <p:spPr>
          <a:xfrm>
            <a:off x="3779913" y="3933057"/>
            <a:ext cx="4702666" cy="936104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just"/>
            <a:r>
              <a:rPr lang="en-US" b="1" dirty="0" err="1">
                <a:solidFill>
                  <a:schemeClr val="tx2">
                    <a:lumMod val="75000"/>
                  </a:schemeClr>
                </a:solidFill>
              </a:rPr>
              <a:t>Sono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2">
                    <a:lumMod val="75000"/>
                  </a:schemeClr>
                </a:solidFill>
              </a:rPr>
              <a:t>inclusi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2">
                    <a:lumMod val="75000"/>
                  </a:schemeClr>
                </a:solidFill>
              </a:rPr>
              <a:t>tutti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2">
                    <a:lumMod val="75000"/>
                  </a:schemeClr>
                </a:solidFill>
              </a:rPr>
              <a:t>gli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2">
                    <a:lumMod val="75000"/>
                  </a:schemeClr>
                </a:solidFill>
              </a:rPr>
              <a:t>elementi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2">
                    <a:lumMod val="75000"/>
                  </a:schemeClr>
                </a:solidFill>
              </a:rPr>
              <a:t>obbligatori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2">
                    <a:lumMod val="75000"/>
                  </a:schemeClr>
                </a:solidFill>
              </a:rPr>
              <a:t>previsti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 dal Reg. (EU) n. 1303/2013</a:t>
            </a:r>
            <a:endParaRPr lang="it-IT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Rettangolo arrotondato 9"/>
          <p:cNvSpPr/>
          <p:nvPr/>
        </p:nvSpPr>
        <p:spPr>
          <a:xfrm>
            <a:off x="3779913" y="5021561"/>
            <a:ext cx="4702666" cy="936104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just"/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Pronto da </a:t>
            </a:r>
            <a:r>
              <a:rPr lang="en-US" b="1" dirty="0" err="1">
                <a:solidFill>
                  <a:schemeClr val="tx2">
                    <a:lumMod val="75000"/>
                  </a:schemeClr>
                </a:solidFill>
              </a:rPr>
              <a:t>essere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2">
                    <a:lumMod val="75000"/>
                  </a:schemeClr>
                </a:solidFill>
              </a:rPr>
              <a:t>adattato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2">
                    <a:lumMod val="75000"/>
                  </a:schemeClr>
                </a:solidFill>
              </a:rPr>
              <a:t>dai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2">
                    <a:lumMod val="75000"/>
                  </a:schemeClr>
                </a:solidFill>
              </a:rPr>
              <a:t>progetti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2">
                    <a:lumMod val="75000"/>
                  </a:schemeClr>
                </a:solidFill>
              </a:rPr>
              <a:t>che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2">
                    <a:lumMod val="75000"/>
                  </a:schemeClr>
                </a:solidFill>
              </a:rPr>
              <a:t>seguono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 le </a:t>
            </a:r>
            <a:r>
              <a:rPr lang="en-US" b="1" dirty="0" err="1">
                <a:solidFill>
                  <a:schemeClr val="tx2">
                    <a:lumMod val="75000"/>
                  </a:schemeClr>
                </a:solidFill>
              </a:rPr>
              <a:t>indicazioni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 del “</a:t>
            </a:r>
            <a:r>
              <a:rPr lang="en-US" b="1" dirty="0" err="1">
                <a:solidFill>
                  <a:schemeClr val="tx2">
                    <a:lumMod val="75000"/>
                  </a:schemeClr>
                </a:solidFill>
              </a:rPr>
              <a:t>Manuale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 di </a:t>
            </a:r>
            <a:r>
              <a:rPr lang="en-US" b="1" dirty="0" err="1">
                <a:solidFill>
                  <a:schemeClr val="tx2">
                    <a:lumMod val="75000"/>
                  </a:schemeClr>
                </a:solidFill>
              </a:rPr>
              <a:t>Immagine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2">
                    <a:lumMod val="75000"/>
                  </a:schemeClr>
                </a:solidFill>
              </a:rPr>
              <a:t>Coordinata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”</a:t>
            </a:r>
            <a:endParaRPr lang="it-IT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Gallone 10"/>
          <p:cNvSpPr/>
          <p:nvPr/>
        </p:nvSpPr>
        <p:spPr>
          <a:xfrm>
            <a:off x="539553" y="4796484"/>
            <a:ext cx="2736304" cy="324036"/>
          </a:xfrm>
          <a:prstGeom prst="chevr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it-IT" b="1" dirty="0">
                <a:solidFill>
                  <a:schemeClr val="tx1"/>
                </a:solidFill>
              </a:rPr>
              <a:t>VANTAGGI</a:t>
            </a:r>
          </a:p>
        </p:txBody>
      </p:sp>
    </p:spTree>
    <p:extLst>
      <p:ext uri="{BB962C8B-B14F-4D97-AF65-F5344CB8AC3E}">
        <p14:creationId xmlns:p14="http://schemas.microsoft.com/office/powerpoint/2010/main" val="2256368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7B136-3938-4D08-9B8B-B82E471C7CD4}" type="datetime1">
              <a:rPr lang="en-US" smtClean="0"/>
              <a:t>2/8/2021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433D9-B6F0-4A50-9A88-4022112AD1EC}" type="slidenum">
              <a:rPr lang="it-IT" smtClean="0"/>
              <a:pPr/>
              <a:t>27</a:t>
            </a:fld>
            <a:endParaRPr lang="it-IT"/>
          </a:p>
        </p:txBody>
      </p:sp>
      <p:sp>
        <p:nvSpPr>
          <p:cNvPr id="13" name="Titolo 1"/>
          <p:cNvSpPr>
            <a:spLocks noGrp="1"/>
          </p:cNvSpPr>
          <p:nvPr>
            <p:ph type="title"/>
          </p:nvPr>
        </p:nvSpPr>
        <p:spPr>
          <a:xfrm>
            <a:off x="107504" y="166864"/>
            <a:ext cx="5832648" cy="623276"/>
          </a:xfrm>
        </p:spPr>
        <p:txBody>
          <a:bodyPr/>
          <a:lstStyle/>
          <a:p>
            <a:r>
              <a:rPr lang="en-US" sz="2400" dirty="0">
                <a:solidFill>
                  <a:srgbClr val="FFC000"/>
                </a:solidFill>
              </a:rPr>
              <a:t>COMMUNICATION RULES – LOGO </a:t>
            </a:r>
            <a:endParaRPr lang="it-IT" sz="2400" dirty="0">
              <a:solidFill>
                <a:srgbClr val="FFC000"/>
              </a:solidFill>
            </a:endParaRPr>
          </a:p>
        </p:txBody>
      </p:sp>
      <p:pic>
        <p:nvPicPr>
          <p:cNvPr id="12" name="Immagine 11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54" t="16577" r="19306" b="7219"/>
          <a:stretch/>
        </p:blipFill>
        <p:spPr bwMode="auto">
          <a:xfrm>
            <a:off x="1" y="1"/>
            <a:ext cx="9143999" cy="602128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" name="Immagin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560" y="314511"/>
            <a:ext cx="8320197" cy="5392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167027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7B136-3938-4D08-9B8B-B82E471C7CD4}" type="datetime1">
              <a:rPr lang="en-US" smtClean="0"/>
              <a:t>2/8/2021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433D9-B6F0-4A50-9A88-4022112AD1EC}" type="slidenum">
              <a:rPr lang="it-IT" smtClean="0"/>
              <a:pPr/>
              <a:t>28</a:t>
            </a:fld>
            <a:endParaRPr lang="it-IT"/>
          </a:p>
        </p:txBody>
      </p:sp>
      <p:sp>
        <p:nvSpPr>
          <p:cNvPr id="13" name="Titolo 1"/>
          <p:cNvSpPr>
            <a:spLocks noGrp="1"/>
          </p:cNvSpPr>
          <p:nvPr>
            <p:ph type="title"/>
          </p:nvPr>
        </p:nvSpPr>
        <p:spPr>
          <a:xfrm>
            <a:off x="107504" y="166864"/>
            <a:ext cx="5832648" cy="623276"/>
          </a:xfrm>
        </p:spPr>
        <p:txBody>
          <a:bodyPr/>
          <a:lstStyle/>
          <a:p>
            <a:r>
              <a:rPr lang="en-US" sz="2400" dirty="0">
                <a:solidFill>
                  <a:srgbClr val="FFC000"/>
                </a:solidFill>
              </a:rPr>
              <a:t>COMMUNICATION RULES – LOGO </a:t>
            </a:r>
            <a:endParaRPr lang="it-IT" sz="2400" dirty="0">
              <a:solidFill>
                <a:srgbClr val="FFC000"/>
              </a:solidFill>
            </a:endParaRPr>
          </a:p>
        </p:txBody>
      </p:sp>
      <p:pic>
        <p:nvPicPr>
          <p:cNvPr id="14" name="Immagine 13"/>
          <p:cNvPicPr/>
          <p:nvPr/>
        </p:nvPicPr>
        <p:blipFill rotWithShape="1">
          <a:blip r:embed="rId2"/>
          <a:srcRect l="16994" t="17113" r="15178" b="5882"/>
          <a:stretch/>
        </p:blipFill>
        <p:spPr bwMode="auto">
          <a:xfrm>
            <a:off x="0" y="0"/>
            <a:ext cx="9144000" cy="609329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" name="Immagin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620" y="72268"/>
            <a:ext cx="8657852" cy="6061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304521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7B136-3938-4D08-9B8B-B82E471C7CD4}" type="datetime1">
              <a:rPr lang="en-US" smtClean="0"/>
              <a:t>2/8/2021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433D9-B6F0-4A50-9A88-4022112AD1EC}" type="slidenum">
              <a:rPr lang="it-IT" smtClean="0"/>
              <a:pPr/>
              <a:t>29</a:t>
            </a:fld>
            <a:endParaRPr lang="it-IT"/>
          </a:p>
        </p:txBody>
      </p:sp>
      <p:sp>
        <p:nvSpPr>
          <p:cNvPr id="13" name="Titolo 1"/>
          <p:cNvSpPr>
            <a:spLocks noGrp="1"/>
          </p:cNvSpPr>
          <p:nvPr>
            <p:ph type="title"/>
          </p:nvPr>
        </p:nvSpPr>
        <p:spPr>
          <a:xfrm>
            <a:off x="107504" y="166864"/>
            <a:ext cx="5832648" cy="623276"/>
          </a:xfrm>
        </p:spPr>
        <p:txBody>
          <a:bodyPr/>
          <a:lstStyle/>
          <a:p>
            <a:r>
              <a:rPr lang="en-US" sz="2400" dirty="0">
                <a:solidFill>
                  <a:srgbClr val="FFC000"/>
                </a:solidFill>
              </a:rPr>
              <a:t>REGOLE PER LA COMUNICAZIONE – ICONE SPECIFICHE</a:t>
            </a:r>
            <a:endParaRPr lang="it-IT" sz="2400" dirty="0">
              <a:solidFill>
                <a:srgbClr val="FFC000"/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539552" y="1268761"/>
            <a:ext cx="7848872" cy="101565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91428" tIns="45715" rIns="91428" bIns="45715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2">
                    <a:lumMod val="75000"/>
                  </a:schemeClr>
                </a:solidFill>
              </a:rPr>
              <a:t>ICONE SPECIFICHE E COLORI</a:t>
            </a:r>
          </a:p>
          <a:p>
            <a:pPr algn="ctr"/>
            <a:r>
              <a:rPr lang="en-US" sz="1600" b="1" dirty="0">
                <a:solidFill>
                  <a:schemeClr val="tx2">
                    <a:lumMod val="75000"/>
                  </a:schemeClr>
                </a:solidFill>
              </a:rPr>
              <a:t>Per </a:t>
            </a:r>
            <a:r>
              <a:rPr lang="en-US" sz="1600" b="1" dirty="0" err="1">
                <a:solidFill>
                  <a:schemeClr val="tx2">
                    <a:lumMod val="75000"/>
                  </a:schemeClr>
                </a:solidFill>
              </a:rPr>
              <a:t>identificare</a:t>
            </a:r>
            <a:r>
              <a:rPr lang="en-US" sz="16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600" b="1" dirty="0" err="1">
                <a:solidFill>
                  <a:schemeClr val="tx2">
                    <a:lumMod val="75000"/>
                  </a:schemeClr>
                </a:solidFill>
              </a:rPr>
              <a:t>immediatamente</a:t>
            </a:r>
            <a:r>
              <a:rPr lang="en-US" sz="16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600" b="1" dirty="0" err="1">
                <a:solidFill>
                  <a:schemeClr val="tx2">
                    <a:lumMod val="75000"/>
                  </a:schemeClr>
                </a:solidFill>
              </a:rPr>
              <a:t>gli</a:t>
            </a:r>
            <a:r>
              <a:rPr lang="en-US" sz="16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600" b="1" u="sng" dirty="0" err="1">
                <a:solidFill>
                  <a:schemeClr val="tx2">
                    <a:lumMod val="75000"/>
                  </a:schemeClr>
                </a:solidFill>
              </a:rPr>
              <a:t>obiettivi</a:t>
            </a:r>
            <a:r>
              <a:rPr lang="en-US" sz="1600" b="1" u="sng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600" b="1" u="sng" dirty="0" err="1">
                <a:solidFill>
                  <a:schemeClr val="tx2">
                    <a:lumMod val="75000"/>
                  </a:schemeClr>
                </a:solidFill>
              </a:rPr>
              <a:t>tematici</a:t>
            </a:r>
            <a:r>
              <a:rPr lang="en-US" sz="1600" b="1" u="sng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600" b="1" dirty="0">
                <a:solidFill>
                  <a:schemeClr val="tx2">
                    <a:lumMod val="75000"/>
                  </a:schemeClr>
                </a:solidFill>
              </a:rPr>
              <a:t>del </a:t>
            </a:r>
            <a:r>
              <a:rPr lang="en-US" sz="1600" b="1" dirty="0" err="1">
                <a:solidFill>
                  <a:schemeClr val="tx2">
                    <a:lumMod val="75000"/>
                  </a:schemeClr>
                </a:solidFill>
              </a:rPr>
              <a:t>programma</a:t>
            </a:r>
            <a:r>
              <a:rPr lang="en-US" sz="1600" b="1" dirty="0">
                <a:solidFill>
                  <a:schemeClr val="tx2">
                    <a:lumMod val="75000"/>
                  </a:schemeClr>
                </a:solidFill>
              </a:rPr>
              <a:t> a cui </a:t>
            </a:r>
            <a:r>
              <a:rPr lang="en-US" sz="1600" b="1" dirty="0" err="1">
                <a:solidFill>
                  <a:schemeClr val="tx2">
                    <a:lumMod val="75000"/>
                  </a:schemeClr>
                </a:solidFill>
              </a:rPr>
              <a:t>i</a:t>
            </a:r>
            <a:r>
              <a:rPr lang="en-US" sz="16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600" b="1" dirty="0" err="1">
                <a:solidFill>
                  <a:schemeClr val="tx2">
                    <a:lumMod val="75000"/>
                  </a:schemeClr>
                </a:solidFill>
              </a:rPr>
              <a:t>progetti</a:t>
            </a:r>
            <a:r>
              <a:rPr lang="en-US" sz="16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600" b="1" dirty="0" err="1">
                <a:solidFill>
                  <a:schemeClr val="tx2">
                    <a:lumMod val="75000"/>
                  </a:schemeClr>
                </a:solidFill>
              </a:rPr>
              <a:t>contribuiscono</a:t>
            </a:r>
            <a:endParaRPr lang="en-US" sz="1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1128437" y="2492897"/>
            <a:ext cx="6671104" cy="523210"/>
          </a:xfrm>
          <a:prstGeom prst="rect">
            <a:avLst/>
          </a:prstGeom>
          <a:ln>
            <a:solidFill>
              <a:srgbClr val="EA6647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1428" tIns="45715" rIns="91428" bIns="45715">
            <a:spAutoFit/>
          </a:bodyPr>
          <a:lstStyle/>
          <a:p>
            <a:pPr algn="ctr"/>
            <a:r>
              <a:rPr lang="it-IT" sz="2800" b="1" dirty="0">
                <a:solidFill>
                  <a:schemeClr val="tx2">
                    <a:lumMod val="75000"/>
                  </a:schemeClr>
                </a:solidFill>
              </a:rPr>
              <a:t>Occupazione e mobilità dei lavoratori</a:t>
            </a:r>
          </a:p>
        </p:txBody>
      </p:sp>
      <p:pic>
        <p:nvPicPr>
          <p:cNvPr id="14" name="Immagine 13" descr="Q:\ITALIA_MALTA 2014-2020\7_COMUNICAZIONE\LOGO_ICONE_FONT_MANUALE IMMAGINE\LOGO e ICONE PC 2014 2020_DEF\Obiettivo tematico 8 - Occupazione e Mobilita\PNG\interreg_icon_employment_neg_RGB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140969"/>
            <a:ext cx="1188132" cy="12241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magine 14" descr="Q:\ITALIA_MALTA 2014-2020\7_COMUNICAZIONE\LOGO_ICONE_FONT_MANUALE IMMAGINE\LOGO e ICONE PC 2014 2020_DEF\Obiettivo tematico 8 - Occupazione e Mobilita\PNG\interreg_icon_employment_RGB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1654" y="3140969"/>
            <a:ext cx="652475" cy="1224137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Rettangolo 23"/>
          <p:cNvSpPr/>
          <p:nvPr/>
        </p:nvSpPr>
        <p:spPr>
          <a:xfrm>
            <a:off x="2195736" y="4725094"/>
            <a:ext cx="6192688" cy="346675"/>
          </a:xfrm>
          <a:prstGeom prst="rect">
            <a:avLst/>
          </a:prstGeom>
          <a:gradFill>
            <a:gsLst>
              <a:gs pos="0">
                <a:srgbClr val="EA6647"/>
              </a:gs>
              <a:gs pos="35000">
                <a:schemeClr val="accent2">
                  <a:tint val="37000"/>
                  <a:satMod val="300000"/>
                </a:schemeClr>
              </a:gs>
              <a:gs pos="100000">
                <a:schemeClr val="accent2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28" tIns="45715" rIns="91428" bIns="45715">
            <a:spAutoFit/>
          </a:bodyPr>
          <a:lstStyle/>
          <a:p>
            <a:r>
              <a:rPr lang="it-IT" sz="1600" b="1" dirty="0">
                <a:solidFill>
                  <a:schemeClr val="tx2">
                    <a:lumMod val="75000"/>
                  </a:schemeClr>
                </a:solidFill>
              </a:rPr>
              <a:t>MEN - EXCELLENT MEDITERRANEAN NET </a:t>
            </a:r>
          </a:p>
        </p:txBody>
      </p:sp>
      <p:sp>
        <p:nvSpPr>
          <p:cNvPr id="25" name="Rettangolo 24"/>
          <p:cNvSpPr/>
          <p:nvPr/>
        </p:nvSpPr>
        <p:spPr>
          <a:xfrm>
            <a:off x="2195736" y="5440683"/>
            <a:ext cx="6192688" cy="346675"/>
          </a:xfrm>
          <a:prstGeom prst="rect">
            <a:avLst/>
          </a:prstGeom>
          <a:gradFill>
            <a:gsLst>
              <a:gs pos="0">
                <a:srgbClr val="EA6647"/>
              </a:gs>
              <a:gs pos="35000">
                <a:schemeClr val="accent2">
                  <a:tint val="37000"/>
                  <a:satMod val="300000"/>
                </a:schemeClr>
              </a:gs>
              <a:gs pos="100000">
                <a:schemeClr val="accent2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28" tIns="45715" rIns="91428" bIns="45715">
            <a:spAutoFit/>
          </a:bodyPr>
          <a:lstStyle/>
          <a:p>
            <a:pPr algn="ctr"/>
            <a:r>
              <a:rPr lang="it-IT" sz="1600" b="1" dirty="0">
                <a:solidFill>
                  <a:schemeClr val="tx2">
                    <a:lumMod val="75000"/>
                  </a:schemeClr>
                </a:solidFill>
              </a:rPr>
              <a:t>MOVE ON - Mobilità transfrontaliera attraverso l’erogazione di voucher</a:t>
            </a:r>
          </a:p>
        </p:txBody>
      </p:sp>
      <p:sp>
        <p:nvSpPr>
          <p:cNvPr id="27" name="Rettangolo 26"/>
          <p:cNvSpPr/>
          <p:nvPr/>
        </p:nvSpPr>
        <p:spPr>
          <a:xfrm>
            <a:off x="538777" y="5079630"/>
            <a:ext cx="1152128" cy="369322"/>
          </a:xfrm>
          <a:prstGeom prst="rect">
            <a:avLst/>
          </a:prstGeom>
          <a:ln>
            <a:solidFill>
              <a:srgbClr val="EA6647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1428" tIns="45715" rIns="91428" bIns="45715">
            <a:spAutoFit/>
          </a:bodyPr>
          <a:lstStyle/>
          <a:p>
            <a:pPr algn="ctr"/>
            <a:r>
              <a:rPr lang="it-IT" b="1" dirty="0">
                <a:solidFill>
                  <a:schemeClr val="tx2">
                    <a:lumMod val="75000"/>
                  </a:schemeClr>
                </a:solidFill>
              </a:rPr>
              <a:t>PROGETTI</a:t>
            </a:r>
          </a:p>
        </p:txBody>
      </p:sp>
    </p:spTree>
    <p:extLst>
      <p:ext uri="{BB962C8B-B14F-4D97-AF65-F5344CB8AC3E}">
        <p14:creationId xmlns:p14="http://schemas.microsoft.com/office/powerpoint/2010/main" val="1788063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2" grpId="0" animBg="1"/>
      <p:bldP spid="24" grpId="0" animBg="1"/>
      <p:bldP spid="25" grpId="0" animBg="1"/>
      <p:bldP spid="2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8245" y="261675"/>
            <a:ext cx="6131947" cy="720081"/>
          </a:xfrm>
        </p:spPr>
        <p:txBody>
          <a:bodyPr/>
          <a:lstStyle/>
          <a:p>
            <a:r>
              <a:rPr lang="it-IT" sz="2400" dirty="0">
                <a:solidFill>
                  <a:srgbClr val="FFC000"/>
                </a:solidFill>
              </a:rPr>
              <a:t>PERCHE’ UNA SESSIONE INFORMATIVA SULLA RENDICONTAZIONE DELLE SPESE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13070" y="980729"/>
            <a:ext cx="7355160" cy="85864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200" dirty="0" err="1"/>
              <a:t>Chiarire</a:t>
            </a:r>
            <a:r>
              <a:rPr lang="en-US" sz="2200" dirty="0"/>
              <a:t> </a:t>
            </a:r>
            <a:r>
              <a:rPr lang="en-US" sz="2200" dirty="0" err="1"/>
              <a:t>i</a:t>
            </a:r>
            <a:r>
              <a:rPr lang="en-US" sz="2200" dirty="0"/>
              <a:t> </a:t>
            </a:r>
            <a:r>
              <a:rPr lang="en-US" sz="2200" dirty="0" err="1">
                <a:solidFill>
                  <a:srgbClr val="FF0000"/>
                </a:solidFill>
              </a:rPr>
              <a:t>principali</a:t>
            </a:r>
            <a:r>
              <a:rPr lang="en-US" sz="2200" dirty="0">
                <a:solidFill>
                  <a:srgbClr val="FF0000"/>
                </a:solidFill>
              </a:rPr>
              <a:t> </a:t>
            </a:r>
            <a:r>
              <a:rPr lang="en-US" sz="2200" dirty="0" err="1">
                <a:solidFill>
                  <a:srgbClr val="FF0000"/>
                </a:solidFill>
              </a:rPr>
              <a:t>doveri</a:t>
            </a:r>
            <a:r>
              <a:rPr lang="en-US" sz="2200" dirty="0">
                <a:solidFill>
                  <a:srgbClr val="FF0000"/>
                </a:solidFill>
              </a:rPr>
              <a:t> </a:t>
            </a:r>
            <a:r>
              <a:rPr lang="en-US" sz="2200" dirty="0" err="1"/>
              <a:t>dei</a:t>
            </a:r>
            <a:r>
              <a:rPr lang="en-US" sz="2200" dirty="0"/>
              <a:t> PP e del LP in </a:t>
            </a:r>
            <a:r>
              <a:rPr lang="en-US" sz="2200" dirty="0" err="1"/>
              <a:t>merito</a:t>
            </a:r>
            <a:r>
              <a:rPr lang="en-US" sz="2200" dirty="0"/>
              <a:t> </a:t>
            </a:r>
            <a:r>
              <a:rPr lang="en-US" sz="2200" dirty="0" err="1"/>
              <a:t>agli</a:t>
            </a:r>
            <a:r>
              <a:rPr lang="en-US" sz="2200" dirty="0"/>
              <a:t> </a:t>
            </a:r>
            <a:r>
              <a:rPr lang="en-US" sz="2200" dirty="0" err="1"/>
              <a:t>adempimenti</a:t>
            </a:r>
            <a:r>
              <a:rPr lang="en-US" sz="2200" dirty="0"/>
              <a:t> </a:t>
            </a:r>
            <a:r>
              <a:rPr lang="en-US" sz="2200" dirty="0" err="1"/>
              <a:t>finanziari</a:t>
            </a:r>
            <a:r>
              <a:rPr lang="en-US" sz="2200" dirty="0"/>
              <a:t> e </a:t>
            </a:r>
            <a:r>
              <a:rPr lang="en-US" sz="2200" dirty="0" err="1"/>
              <a:t>amministrativi</a:t>
            </a:r>
            <a:r>
              <a:rPr lang="en-US" sz="2200" dirty="0"/>
              <a:t> del </a:t>
            </a:r>
            <a:r>
              <a:rPr lang="en-US" sz="2200" dirty="0" err="1"/>
              <a:t>progetto</a:t>
            </a:r>
            <a:r>
              <a:rPr lang="en-US" sz="2200" dirty="0"/>
              <a:t>;</a:t>
            </a:r>
          </a:p>
          <a:p>
            <a:pPr algn="just"/>
            <a:endParaRPr lang="it-IT" sz="2200" dirty="0"/>
          </a:p>
          <a:p>
            <a:endParaRPr lang="it-IT" sz="220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610835" y="5924302"/>
            <a:ext cx="2133600" cy="365125"/>
          </a:xfrm>
        </p:spPr>
        <p:txBody>
          <a:bodyPr/>
          <a:lstStyle/>
          <a:p>
            <a:fld id="{1CDEBFD1-81A4-49E8-83F0-75407BA31039}" type="datetime1">
              <a:rPr lang="en-US" smtClean="0"/>
              <a:t>2/8/2021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277835" y="5924302"/>
            <a:ext cx="2895600" cy="365125"/>
          </a:xfrm>
        </p:spPr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706835" y="5924302"/>
            <a:ext cx="2133600" cy="365125"/>
          </a:xfrm>
        </p:spPr>
        <p:txBody>
          <a:bodyPr/>
          <a:lstStyle/>
          <a:p>
            <a:fld id="{C35433D9-B6F0-4A50-9A88-4022112AD1EC}" type="slidenum">
              <a:rPr lang="it-IT" smtClean="0"/>
              <a:pPr/>
              <a:t>3</a:t>
            </a:fld>
            <a:endParaRPr lang="it-IT" dirty="0"/>
          </a:p>
        </p:txBody>
      </p:sp>
      <p:pic>
        <p:nvPicPr>
          <p:cNvPr id="1028" name="Picture 4" descr="C:\Program Files\Microsoft Office\MEDIA\CAGCAT10\j0195812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9612" y="711239"/>
            <a:ext cx="1096471" cy="1128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Program Files\Microsoft Office\MEDIA\CAGCAT10\j0300840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496" y="1735720"/>
            <a:ext cx="1267582" cy="1067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Program Files\Microsoft Office\MEDIA\CAGCAT10\j0301252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480" y="4076281"/>
            <a:ext cx="1170426" cy="1001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Program Files\Microsoft Office\MEDIA\CAGCAT10\j0222021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2440" y="4978039"/>
            <a:ext cx="1057283" cy="1061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Program Files\Microsoft Office\MEDIA\CAGCAT10\j0292982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5519" y="2729621"/>
            <a:ext cx="1064204" cy="1050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ttangolo 7"/>
          <p:cNvSpPr/>
          <p:nvPr/>
        </p:nvSpPr>
        <p:spPr>
          <a:xfrm>
            <a:off x="1528720" y="1884853"/>
            <a:ext cx="7461003" cy="769431"/>
          </a:xfrm>
          <a:prstGeom prst="rect">
            <a:avLst/>
          </a:prstGeom>
        </p:spPr>
        <p:txBody>
          <a:bodyPr wrap="square" lIns="91428" tIns="45715" rIns="91428" bIns="45715">
            <a:spAutoFit/>
          </a:bodyPr>
          <a:lstStyle/>
          <a:p>
            <a:pPr algn="just"/>
            <a:r>
              <a:rPr lang="en-US" sz="2200" dirty="0" err="1">
                <a:solidFill>
                  <a:schemeClr val="tx2">
                    <a:lumMod val="75000"/>
                  </a:schemeClr>
                </a:solidFill>
              </a:rPr>
              <a:t>Chiarire</a:t>
            </a:r>
            <a:r>
              <a:rPr lang="en-US" sz="2200" dirty="0">
                <a:solidFill>
                  <a:schemeClr val="tx2">
                    <a:lumMod val="75000"/>
                  </a:schemeClr>
                </a:solidFill>
              </a:rPr>
              <a:t> le </a:t>
            </a:r>
            <a:r>
              <a:rPr lang="en-US" sz="2200" dirty="0" err="1">
                <a:solidFill>
                  <a:schemeClr val="tx2">
                    <a:lumMod val="75000"/>
                  </a:schemeClr>
                </a:solidFill>
              </a:rPr>
              <a:t>regole</a:t>
            </a:r>
            <a:r>
              <a:rPr lang="en-US" sz="22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75000"/>
                  </a:schemeClr>
                </a:solidFill>
              </a:rPr>
              <a:t>principali</a:t>
            </a:r>
            <a:r>
              <a:rPr lang="en-US" sz="2200" dirty="0">
                <a:solidFill>
                  <a:schemeClr val="tx2">
                    <a:lumMod val="75000"/>
                  </a:schemeClr>
                </a:solidFill>
              </a:rPr>
              <a:t> di una </a:t>
            </a:r>
            <a:r>
              <a:rPr lang="en-US" sz="2200" dirty="0" err="1">
                <a:solidFill>
                  <a:srgbClr val="FF0000"/>
                </a:solidFill>
              </a:rPr>
              <a:t>sana</a:t>
            </a:r>
            <a:r>
              <a:rPr lang="en-US" sz="2200" dirty="0">
                <a:solidFill>
                  <a:srgbClr val="FF0000"/>
                </a:solidFill>
              </a:rPr>
              <a:t> </a:t>
            </a:r>
            <a:r>
              <a:rPr lang="en-US" sz="2200" dirty="0" err="1">
                <a:solidFill>
                  <a:srgbClr val="FF0000"/>
                </a:solidFill>
              </a:rPr>
              <a:t>gestione</a:t>
            </a:r>
            <a:r>
              <a:rPr lang="en-US" sz="2200" dirty="0">
                <a:solidFill>
                  <a:srgbClr val="FF0000"/>
                </a:solidFill>
              </a:rPr>
              <a:t> </a:t>
            </a:r>
            <a:r>
              <a:rPr lang="en-US" sz="2200" dirty="0" err="1">
                <a:solidFill>
                  <a:srgbClr val="FF0000"/>
                </a:solidFill>
              </a:rPr>
              <a:t>finanziaria</a:t>
            </a:r>
            <a:r>
              <a:rPr lang="en-US" sz="2200" dirty="0">
                <a:solidFill>
                  <a:srgbClr val="FF0000"/>
                </a:solidFill>
              </a:rPr>
              <a:t> </a:t>
            </a:r>
            <a:r>
              <a:rPr lang="en-US" sz="2200" dirty="0">
                <a:solidFill>
                  <a:schemeClr val="tx2">
                    <a:lumMod val="75000"/>
                  </a:schemeClr>
                </a:solidFill>
              </a:rPr>
              <a:t>in </a:t>
            </a:r>
            <a:r>
              <a:rPr lang="en-US" sz="2200" dirty="0" err="1">
                <a:solidFill>
                  <a:schemeClr val="tx2">
                    <a:lumMod val="75000"/>
                  </a:schemeClr>
                </a:solidFill>
              </a:rPr>
              <a:t>relazione</a:t>
            </a:r>
            <a:r>
              <a:rPr lang="en-US" sz="22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75000"/>
                  </a:schemeClr>
                </a:solidFill>
              </a:rPr>
              <a:t>agli</a:t>
            </a:r>
            <a:r>
              <a:rPr lang="en-US" sz="22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75000"/>
                  </a:schemeClr>
                </a:solidFill>
              </a:rPr>
              <a:t>obblighi</a:t>
            </a:r>
            <a:r>
              <a:rPr lang="en-US" sz="22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75000"/>
                  </a:schemeClr>
                </a:solidFill>
              </a:rPr>
              <a:t>derivanti</a:t>
            </a:r>
            <a:r>
              <a:rPr lang="en-US" sz="2200" dirty="0">
                <a:solidFill>
                  <a:schemeClr val="tx2">
                    <a:lumMod val="75000"/>
                  </a:schemeClr>
                </a:solidFill>
              </a:rPr>
              <a:t> dal </a:t>
            </a:r>
            <a:r>
              <a:rPr lang="en-US" sz="2200" dirty="0" err="1">
                <a:solidFill>
                  <a:schemeClr val="tx2">
                    <a:lumMod val="75000"/>
                  </a:schemeClr>
                </a:solidFill>
              </a:rPr>
              <a:t>Contratto</a:t>
            </a:r>
            <a:r>
              <a:rPr lang="en-US" sz="2200" dirty="0">
                <a:solidFill>
                  <a:schemeClr val="tx2">
                    <a:lumMod val="75000"/>
                  </a:schemeClr>
                </a:solidFill>
              </a:rPr>
              <a:t> di </a:t>
            </a:r>
            <a:r>
              <a:rPr lang="en-US" sz="2200" dirty="0" err="1">
                <a:solidFill>
                  <a:schemeClr val="tx2">
                    <a:lumMod val="75000"/>
                  </a:schemeClr>
                </a:solidFill>
              </a:rPr>
              <a:t>Sovvenzione</a:t>
            </a:r>
            <a:r>
              <a:rPr lang="it-IT" sz="2200" dirty="0">
                <a:solidFill>
                  <a:schemeClr val="tx2">
                    <a:lumMod val="75000"/>
                  </a:schemeClr>
                </a:solidFill>
              </a:rPr>
              <a:t>;</a:t>
            </a:r>
          </a:p>
        </p:txBody>
      </p:sp>
      <p:sp>
        <p:nvSpPr>
          <p:cNvPr id="9" name="Rettangolo 8"/>
          <p:cNvSpPr/>
          <p:nvPr/>
        </p:nvSpPr>
        <p:spPr>
          <a:xfrm>
            <a:off x="849169" y="3010974"/>
            <a:ext cx="6998323" cy="793222"/>
          </a:xfrm>
          <a:prstGeom prst="rect">
            <a:avLst/>
          </a:prstGeom>
        </p:spPr>
        <p:txBody>
          <a:bodyPr wrap="square" lIns="91428" tIns="45715" rIns="91428" bIns="45715">
            <a:spAutoFit/>
          </a:bodyPr>
          <a:lstStyle/>
          <a:p>
            <a:pPr algn="just"/>
            <a:r>
              <a:rPr lang="en-US" sz="2200" dirty="0" err="1">
                <a:solidFill>
                  <a:schemeClr val="tx2">
                    <a:lumMod val="75000"/>
                  </a:schemeClr>
                </a:solidFill>
              </a:rPr>
              <a:t>Chiarire</a:t>
            </a:r>
            <a:r>
              <a:rPr lang="en-US" sz="22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75000"/>
                  </a:schemeClr>
                </a:solidFill>
              </a:rPr>
              <a:t>il</a:t>
            </a:r>
            <a:r>
              <a:rPr lang="en-US" sz="22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75000"/>
                  </a:schemeClr>
                </a:solidFill>
              </a:rPr>
              <a:t>corretto</a:t>
            </a:r>
            <a:r>
              <a:rPr lang="en-US" sz="22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75000"/>
                  </a:schemeClr>
                </a:solidFill>
              </a:rPr>
              <a:t>funzionamento</a:t>
            </a:r>
            <a:r>
              <a:rPr lang="en-US" sz="2200" dirty="0">
                <a:solidFill>
                  <a:schemeClr val="tx2">
                    <a:lumMod val="75000"/>
                  </a:schemeClr>
                </a:solidFill>
              </a:rPr>
              <a:t> del </a:t>
            </a:r>
            <a:r>
              <a:rPr lang="en-US" sz="2200" dirty="0">
                <a:solidFill>
                  <a:srgbClr val="FF0000"/>
                </a:solidFill>
              </a:rPr>
              <a:t>Sistema di </a:t>
            </a:r>
            <a:r>
              <a:rPr lang="en-US" sz="2200" dirty="0" err="1">
                <a:solidFill>
                  <a:srgbClr val="FF0000"/>
                </a:solidFill>
              </a:rPr>
              <a:t>monitoraggio</a:t>
            </a:r>
            <a:r>
              <a:rPr lang="en-US" sz="2200" dirty="0">
                <a:solidFill>
                  <a:srgbClr val="FF0000"/>
                </a:solidFill>
              </a:rPr>
              <a:t> </a:t>
            </a:r>
            <a:r>
              <a:rPr lang="en-US" sz="2200" dirty="0">
                <a:solidFill>
                  <a:schemeClr val="tx2">
                    <a:lumMod val="75000"/>
                  </a:schemeClr>
                </a:solidFill>
              </a:rPr>
              <a:t>del </a:t>
            </a:r>
            <a:r>
              <a:rPr lang="en-US" sz="2200" dirty="0" err="1">
                <a:solidFill>
                  <a:schemeClr val="tx2">
                    <a:lumMod val="75000"/>
                  </a:schemeClr>
                </a:solidFill>
              </a:rPr>
              <a:t>progetto</a:t>
            </a:r>
            <a:r>
              <a:rPr lang="en-US" sz="2200" dirty="0">
                <a:solidFill>
                  <a:schemeClr val="tx2">
                    <a:lumMod val="75000"/>
                  </a:schemeClr>
                </a:solidFill>
              </a:rPr>
              <a:t>;</a:t>
            </a:r>
          </a:p>
        </p:txBody>
      </p:sp>
      <p:sp>
        <p:nvSpPr>
          <p:cNvPr id="10" name="Rettangolo 9"/>
          <p:cNvSpPr/>
          <p:nvPr/>
        </p:nvSpPr>
        <p:spPr>
          <a:xfrm>
            <a:off x="1624490" y="3940537"/>
            <a:ext cx="7282404" cy="1107986"/>
          </a:xfrm>
          <a:prstGeom prst="rect">
            <a:avLst/>
          </a:prstGeom>
        </p:spPr>
        <p:txBody>
          <a:bodyPr wrap="square" lIns="91428" tIns="45715" rIns="91428" bIns="45715">
            <a:spAutoFit/>
          </a:bodyPr>
          <a:lstStyle/>
          <a:p>
            <a:pPr algn="just"/>
            <a:r>
              <a:rPr lang="en-US" sz="2200" dirty="0" err="1">
                <a:solidFill>
                  <a:schemeClr val="tx2">
                    <a:lumMod val="75000"/>
                  </a:schemeClr>
                </a:solidFill>
              </a:rPr>
              <a:t>Migliorare</a:t>
            </a:r>
            <a:r>
              <a:rPr lang="en-US" sz="2200" dirty="0">
                <a:solidFill>
                  <a:schemeClr val="tx2">
                    <a:lumMod val="75000"/>
                  </a:schemeClr>
                </a:solidFill>
              </a:rPr>
              <a:t> la </a:t>
            </a:r>
            <a:r>
              <a:rPr lang="en-US" sz="2200" dirty="0" err="1">
                <a:solidFill>
                  <a:srgbClr val="FF0000"/>
                </a:solidFill>
              </a:rPr>
              <a:t>procedura</a:t>
            </a:r>
            <a:r>
              <a:rPr lang="en-US" sz="2200" dirty="0">
                <a:solidFill>
                  <a:srgbClr val="FF0000"/>
                </a:solidFill>
              </a:rPr>
              <a:t> di </a:t>
            </a:r>
            <a:r>
              <a:rPr lang="en-US" sz="2200" dirty="0" err="1">
                <a:solidFill>
                  <a:srgbClr val="FF0000"/>
                </a:solidFill>
              </a:rPr>
              <a:t>rendicontazione</a:t>
            </a:r>
            <a:r>
              <a:rPr lang="en-US" sz="2200" dirty="0">
                <a:solidFill>
                  <a:srgbClr val="FF0000"/>
                </a:solidFill>
              </a:rPr>
              <a:t> </a:t>
            </a:r>
            <a:r>
              <a:rPr lang="en-US" sz="2200" dirty="0">
                <a:solidFill>
                  <a:schemeClr val="tx2">
                    <a:lumMod val="75000"/>
                  </a:schemeClr>
                </a:solidFill>
              </a:rPr>
              <a:t>in </a:t>
            </a:r>
            <a:r>
              <a:rPr lang="en-US" sz="2200" dirty="0" err="1">
                <a:solidFill>
                  <a:schemeClr val="tx2">
                    <a:lumMod val="75000"/>
                  </a:schemeClr>
                </a:solidFill>
              </a:rPr>
              <a:t>maniera</a:t>
            </a:r>
            <a:r>
              <a:rPr lang="en-US" sz="2200" dirty="0">
                <a:solidFill>
                  <a:schemeClr val="tx2">
                    <a:lumMod val="75000"/>
                  </a:schemeClr>
                </a:solidFill>
              </a:rPr>
              <a:t> da </a:t>
            </a:r>
            <a:r>
              <a:rPr lang="en-US" sz="2200" dirty="0" err="1">
                <a:solidFill>
                  <a:schemeClr val="tx2">
                    <a:lumMod val="75000"/>
                  </a:schemeClr>
                </a:solidFill>
              </a:rPr>
              <a:t>permettere</a:t>
            </a:r>
            <a:r>
              <a:rPr lang="en-US" sz="2200" dirty="0">
                <a:solidFill>
                  <a:schemeClr val="tx2">
                    <a:lumMod val="75000"/>
                  </a:schemeClr>
                </a:solidFill>
              </a:rPr>
              <a:t> al CPL di </a:t>
            </a:r>
            <a:r>
              <a:rPr lang="en-US" sz="2200" dirty="0" err="1">
                <a:solidFill>
                  <a:schemeClr val="tx2">
                    <a:lumMod val="75000"/>
                  </a:schemeClr>
                </a:solidFill>
              </a:rPr>
              <a:t>verificare</a:t>
            </a:r>
            <a:r>
              <a:rPr lang="en-US" sz="22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75000"/>
                  </a:schemeClr>
                </a:solidFill>
              </a:rPr>
              <a:t>velocemente</a:t>
            </a:r>
            <a:r>
              <a:rPr lang="en-US" sz="2200" dirty="0">
                <a:solidFill>
                  <a:schemeClr val="tx2">
                    <a:lumMod val="75000"/>
                  </a:schemeClr>
                </a:solidFill>
              </a:rPr>
              <a:t> e senza </a:t>
            </a:r>
            <a:r>
              <a:rPr lang="en-US" sz="2200" dirty="0" err="1">
                <a:solidFill>
                  <a:schemeClr val="tx2">
                    <a:lumMod val="75000"/>
                  </a:schemeClr>
                </a:solidFill>
              </a:rPr>
              <a:t>alcun</a:t>
            </a:r>
            <a:r>
              <a:rPr lang="en-US" sz="22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2">
                    <a:lumMod val="75000"/>
                  </a:schemeClr>
                </a:solidFill>
              </a:rPr>
              <a:t>ritardo</a:t>
            </a:r>
            <a:r>
              <a:rPr lang="en-US" sz="2200" dirty="0">
                <a:solidFill>
                  <a:schemeClr val="tx2">
                    <a:lumMod val="75000"/>
                  </a:schemeClr>
                </a:solidFill>
              </a:rPr>
              <a:t> le </a:t>
            </a:r>
            <a:r>
              <a:rPr lang="en-US" sz="2200" dirty="0" err="1">
                <a:solidFill>
                  <a:schemeClr val="tx2">
                    <a:lumMod val="75000"/>
                  </a:schemeClr>
                </a:solidFill>
              </a:rPr>
              <a:t>spese</a:t>
            </a:r>
            <a:r>
              <a:rPr lang="en-US" sz="2200" dirty="0">
                <a:solidFill>
                  <a:schemeClr val="tx2">
                    <a:lumMod val="75000"/>
                  </a:schemeClr>
                </a:solidFill>
              </a:rPr>
              <a:t>; </a:t>
            </a:r>
          </a:p>
        </p:txBody>
      </p:sp>
      <p:sp>
        <p:nvSpPr>
          <p:cNvPr id="11" name="Rettangolo 10"/>
          <p:cNvSpPr/>
          <p:nvPr/>
        </p:nvSpPr>
        <p:spPr>
          <a:xfrm>
            <a:off x="999482" y="5179710"/>
            <a:ext cx="6908570" cy="769431"/>
          </a:xfrm>
          <a:prstGeom prst="rect">
            <a:avLst/>
          </a:prstGeom>
        </p:spPr>
        <p:txBody>
          <a:bodyPr wrap="square" lIns="91428" tIns="45715" rIns="91428" bIns="45715">
            <a:spAutoFit/>
          </a:bodyPr>
          <a:lstStyle/>
          <a:p>
            <a:pPr algn="just"/>
            <a:r>
              <a:rPr lang="en-US" sz="2200" dirty="0" err="1">
                <a:solidFill>
                  <a:schemeClr val="tx2">
                    <a:lumMod val="75000"/>
                  </a:schemeClr>
                </a:solidFill>
              </a:rPr>
              <a:t>Evitare</a:t>
            </a:r>
            <a:r>
              <a:rPr lang="en-US" sz="2200" dirty="0">
                <a:solidFill>
                  <a:schemeClr val="tx2">
                    <a:lumMod val="75000"/>
                  </a:schemeClr>
                </a:solidFill>
              </a:rPr>
              <a:t> il </a:t>
            </a:r>
            <a:r>
              <a:rPr lang="en-US" sz="2200" dirty="0" err="1">
                <a:solidFill>
                  <a:srgbClr val="FF0000"/>
                </a:solidFill>
              </a:rPr>
              <a:t>rischio</a:t>
            </a:r>
            <a:r>
              <a:rPr lang="en-US" sz="2200" dirty="0">
                <a:solidFill>
                  <a:srgbClr val="FF0000"/>
                </a:solidFill>
              </a:rPr>
              <a:t> di </a:t>
            </a:r>
            <a:r>
              <a:rPr lang="en-US" sz="2200" dirty="0" err="1">
                <a:solidFill>
                  <a:srgbClr val="FF0000"/>
                </a:solidFill>
              </a:rPr>
              <a:t>disimpegno</a:t>
            </a:r>
            <a:r>
              <a:rPr lang="en-US" sz="2200" dirty="0">
                <a:solidFill>
                  <a:srgbClr val="FF0000"/>
                </a:solidFill>
              </a:rPr>
              <a:t> </a:t>
            </a:r>
            <a:r>
              <a:rPr lang="en-US" sz="2200" dirty="0">
                <a:solidFill>
                  <a:schemeClr val="tx2">
                    <a:lumMod val="75000"/>
                  </a:schemeClr>
                </a:solidFill>
              </a:rPr>
              <a:t>al 31 </a:t>
            </a:r>
            <a:r>
              <a:rPr lang="en-US" sz="2200" dirty="0" err="1">
                <a:solidFill>
                  <a:schemeClr val="tx2">
                    <a:lumMod val="75000"/>
                  </a:schemeClr>
                </a:solidFill>
              </a:rPr>
              <a:t>Dicembre</a:t>
            </a:r>
            <a:r>
              <a:rPr lang="en-US" sz="2200" dirty="0">
                <a:solidFill>
                  <a:schemeClr val="tx2">
                    <a:lumMod val="75000"/>
                  </a:schemeClr>
                </a:solidFill>
              </a:rPr>
              <a:t> 2021 e al 2022.</a:t>
            </a:r>
          </a:p>
        </p:txBody>
      </p:sp>
    </p:spTree>
    <p:extLst>
      <p:ext uri="{BB962C8B-B14F-4D97-AF65-F5344CB8AC3E}">
        <p14:creationId xmlns:p14="http://schemas.microsoft.com/office/powerpoint/2010/main" val="4075970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/>
      <p:bldP spid="9" grpId="0"/>
      <p:bldP spid="10" grpId="0"/>
      <p:bldP spid="11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7B136-3938-4D08-9B8B-B82E471C7CD4}" type="datetime1">
              <a:rPr lang="en-US" smtClean="0"/>
              <a:t>2/8/2021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433D9-B6F0-4A50-9A88-4022112AD1EC}" type="slidenum">
              <a:rPr lang="it-IT" smtClean="0"/>
              <a:pPr/>
              <a:t>30</a:t>
            </a:fld>
            <a:endParaRPr lang="it-IT"/>
          </a:p>
        </p:txBody>
      </p:sp>
      <p:sp>
        <p:nvSpPr>
          <p:cNvPr id="13" name="Titolo 1"/>
          <p:cNvSpPr>
            <a:spLocks noGrp="1"/>
          </p:cNvSpPr>
          <p:nvPr>
            <p:ph type="title"/>
          </p:nvPr>
        </p:nvSpPr>
        <p:spPr>
          <a:xfrm>
            <a:off x="107504" y="166864"/>
            <a:ext cx="5832648" cy="623276"/>
          </a:xfrm>
        </p:spPr>
        <p:txBody>
          <a:bodyPr/>
          <a:lstStyle/>
          <a:p>
            <a:r>
              <a:rPr lang="en-US" sz="2400" dirty="0">
                <a:solidFill>
                  <a:srgbClr val="FFC000"/>
                </a:solidFill>
              </a:rPr>
              <a:t>REGOLE PER LA COMUNICAZIONE – ICONE SPECIFICHE</a:t>
            </a:r>
            <a:endParaRPr lang="it-IT" sz="2400" dirty="0">
              <a:solidFill>
                <a:srgbClr val="FFC000"/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179512" y="1124744"/>
            <a:ext cx="8536272" cy="67709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91428" tIns="45715" rIns="91428" bIns="45715" rtlCol="0">
            <a:spAutoFit/>
          </a:bodyPr>
          <a:lstStyle/>
          <a:p>
            <a:pPr lvl="0" algn="ctr"/>
            <a:r>
              <a:rPr lang="en-US" sz="2400" b="1" dirty="0">
                <a:solidFill>
                  <a:srgbClr val="1F497D">
                    <a:lumMod val="75000"/>
                  </a:srgbClr>
                </a:solidFill>
              </a:rPr>
              <a:t>ICONE SPECIFICHE E COLORI</a:t>
            </a:r>
            <a:endParaRPr lang="en-US" sz="1400" b="1" dirty="0">
              <a:solidFill>
                <a:srgbClr val="1F497D">
                  <a:lumMod val="75000"/>
                </a:srgbClr>
              </a:solidFill>
            </a:endParaRPr>
          </a:p>
          <a:p>
            <a:pPr lvl="0" algn="ctr"/>
            <a:r>
              <a:rPr lang="en-US" sz="1400" b="1" dirty="0">
                <a:solidFill>
                  <a:srgbClr val="1F497D">
                    <a:lumMod val="75000"/>
                  </a:srgbClr>
                </a:solidFill>
              </a:rPr>
              <a:t>Per </a:t>
            </a:r>
            <a:r>
              <a:rPr lang="en-US" sz="1400" b="1" dirty="0" err="1">
                <a:solidFill>
                  <a:srgbClr val="1F497D">
                    <a:lumMod val="75000"/>
                  </a:srgbClr>
                </a:solidFill>
              </a:rPr>
              <a:t>identificare</a:t>
            </a:r>
            <a:r>
              <a:rPr lang="en-US" sz="1400" b="1" dirty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1400" b="1" dirty="0" err="1">
                <a:solidFill>
                  <a:srgbClr val="1F497D">
                    <a:lumMod val="75000"/>
                  </a:srgbClr>
                </a:solidFill>
              </a:rPr>
              <a:t>immediatamente</a:t>
            </a:r>
            <a:r>
              <a:rPr lang="en-US" sz="1400" b="1" dirty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1400" b="1" dirty="0" err="1">
                <a:solidFill>
                  <a:srgbClr val="1F497D">
                    <a:lumMod val="75000"/>
                  </a:srgbClr>
                </a:solidFill>
              </a:rPr>
              <a:t>gli</a:t>
            </a:r>
            <a:r>
              <a:rPr lang="en-US" sz="1400" b="1" dirty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1400" b="1" u="sng" dirty="0" err="1">
                <a:solidFill>
                  <a:srgbClr val="1F497D">
                    <a:lumMod val="75000"/>
                  </a:srgbClr>
                </a:solidFill>
              </a:rPr>
              <a:t>obiettivi</a:t>
            </a:r>
            <a:r>
              <a:rPr lang="en-US" sz="1400" b="1" u="sng" dirty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1400" b="1" u="sng" dirty="0" err="1">
                <a:solidFill>
                  <a:srgbClr val="1F497D">
                    <a:lumMod val="75000"/>
                  </a:srgbClr>
                </a:solidFill>
              </a:rPr>
              <a:t>tematici</a:t>
            </a:r>
            <a:r>
              <a:rPr lang="en-US" sz="1400" b="1" u="sng" dirty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1400" b="1" dirty="0">
                <a:solidFill>
                  <a:srgbClr val="1F497D">
                    <a:lumMod val="75000"/>
                  </a:srgbClr>
                </a:solidFill>
              </a:rPr>
              <a:t>del </a:t>
            </a:r>
            <a:r>
              <a:rPr lang="en-US" sz="1400" b="1" dirty="0" err="1">
                <a:solidFill>
                  <a:srgbClr val="1F497D">
                    <a:lumMod val="75000"/>
                  </a:srgbClr>
                </a:solidFill>
              </a:rPr>
              <a:t>programma</a:t>
            </a:r>
            <a:r>
              <a:rPr lang="en-US" sz="1400" b="1" dirty="0">
                <a:solidFill>
                  <a:srgbClr val="1F497D">
                    <a:lumMod val="75000"/>
                  </a:srgbClr>
                </a:solidFill>
              </a:rPr>
              <a:t> a cui </a:t>
            </a:r>
            <a:r>
              <a:rPr lang="en-US" sz="1400" b="1" dirty="0" err="1">
                <a:solidFill>
                  <a:srgbClr val="1F497D">
                    <a:lumMod val="75000"/>
                  </a:srgbClr>
                </a:solidFill>
              </a:rPr>
              <a:t>i</a:t>
            </a:r>
            <a:r>
              <a:rPr lang="en-US" sz="1400" b="1" dirty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1400" b="1" dirty="0" err="1">
                <a:solidFill>
                  <a:srgbClr val="1F497D">
                    <a:lumMod val="75000"/>
                  </a:srgbClr>
                </a:solidFill>
              </a:rPr>
              <a:t>progetti</a:t>
            </a:r>
            <a:r>
              <a:rPr lang="en-US" sz="1400" b="1" dirty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1400" b="1" dirty="0" err="1">
                <a:solidFill>
                  <a:srgbClr val="1F497D">
                    <a:lumMod val="75000"/>
                  </a:srgbClr>
                </a:solidFill>
              </a:rPr>
              <a:t>contribuiscono</a:t>
            </a:r>
            <a:endParaRPr lang="en-US" sz="1400" b="1" dirty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1073373" y="1988841"/>
            <a:ext cx="6671104" cy="542039"/>
          </a:xfrm>
          <a:prstGeom prst="rect">
            <a:avLst/>
          </a:prstGeom>
          <a:ln>
            <a:solidFill>
              <a:srgbClr val="98C22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1428" tIns="45715" rIns="91428" bIns="45715">
            <a:spAutoFit/>
          </a:bodyPr>
          <a:lstStyle/>
          <a:p>
            <a:pPr algn="ctr"/>
            <a:r>
              <a:rPr lang="it-IT" sz="2800" b="1" dirty="0">
                <a:solidFill>
                  <a:schemeClr val="tx2">
                    <a:lumMod val="75000"/>
                  </a:schemeClr>
                </a:solidFill>
              </a:rPr>
              <a:t>Protezione dell’Ambiente</a:t>
            </a:r>
          </a:p>
        </p:txBody>
      </p:sp>
      <p:sp>
        <p:nvSpPr>
          <p:cNvPr id="24" name="Rettangolo 23"/>
          <p:cNvSpPr/>
          <p:nvPr/>
        </p:nvSpPr>
        <p:spPr>
          <a:xfrm>
            <a:off x="1439385" y="3922483"/>
            <a:ext cx="7381086" cy="346675"/>
          </a:xfrm>
          <a:prstGeom prst="rect">
            <a:avLst/>
          </a:prstGeom>
          <a:gradFill>
            <a:gsLst>
              <a:gs pos="0">
                <a:srgbClr val="98C222"/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28" tIns="45715" rIns="91428" bIns="45715">
            <a:spAutoFit/>
          </a:bodyPr>
          <a:lstStyle/>
          <a:p>
            <a:r>
              <a:rPr lang="it-IT" sz="1600" b="1" dirty="0">
                <a:solidFill>
                  <a:schemeClr val="tx2">
                    <a:lumMod val="75000"/>
                  </a:schemeClr>
                </a:solidFill>
              </a:rPr>
              <a:t>CORALLO - </a:t>
            </a:r>
            <a:r>
              <a:rPr lang="en-GB" sz="1600" b="1" dirty="0">
                <a:solidFill>
                  <a:schemeClr val="tx2">
                    <a:lumMod val="75000"/>
                  </a:schemeClr>
                </a:solidFill>
              </a:rPr>
              <a:t>Correct Enjoyment (and Awareness Raising) of Natura 2000 Locations </a:t>
            </a:r>
            <a:endParaRPr lang="it-IT" sz="1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7" name="Rettangolo 26"/>
          <p:cNvSpPr/>
          <p:nvPr/>
        </p:nvSpPr>
        <p:spPr>
          <a:xfrm>
            <a:off x="179512" y="4786731"/>
            <a:ext cx="1152128" cy="369322"/>
          </a:xfrm>
          <a:prstGeom prst="rect">
            <a:avLst/>
          </a:prstGeom>
          <a:ln>
            <a:solidFill>
              <a:srgbClr val="98C22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1428" tIns="45715" rIns="91428" bIns="45715">
            <a:spAutoFit/>
          </a:bodyPr>
          <a:lstStyle/>
          <a:p>
            <a:pPr algn="ctr"/>
            <a:r>
              <a:rPr lang="it-IT" b="1" dirty="0">
                <a:solidFill>
                  <a:schemeClr val="tx2">
                    <a:lumMod val="75000"/>
                  </a:schemeClr>
                </a:solidFill>
              </a:rPr>
              <a:t>PROGETTI</a:t>
            </a:r>
          </a:p>
        </p:txBody>
      </p:sp>
      <p:pic>
        <p:nvPicPr>
          <p:cNvPr id="16" name="Immagine 15" descr="Q:\ITALIA_MALTA 2014-2020\7_COMUNICAZIONE\LOGO_ICONE_FONT_MANUALE IMMAGINE\LOGO e ICONE PC 2014 2020_DEF\Obiettivo Tematico 6 - Ambiente ed Efficienza Energetica\JPEG\interreg_icon_enviroment_RGB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1" y="2591263"/>
            <a:ext cx="1008113" cy="12241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magine 16" descr="Q:\ITALIA_MALTA 2014-2020\7_COMUNICAZIONE\LOGO_ICONE_FONT_MANUALE IMMAGINE\LOGO e ICONE PC 2014 2020_DEF\Obiettivo Tematico 6 - Ambiente ed Efficienza Energetica\PNG\interreg_icon_enviroment_neg_RGB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2782" y="2559362"/>
            <a:ext cx="1296144" cy="1224138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Rettangolo 17"/>
          <p:cNvSpPr/>
          <p:nvPr/>
        </p:nvSpPr>
        <p:spPr>
          <a:xfrm>
            <a:off x="1439384" y="4275141"/>
            <a:ext cx="7381087" cy="346675"/>
          </a:xfrm>
          <a:prstGeom prst="rect">
            <a:avLst/>
          </a:prstGeom>
          <a:gradFill>
            <a:gsLst>
              <a:gs pos="0">
                <a:srgbClr val="98C222"/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28" tIns="45715" rIns="91428" bIns="45715">
            <a:spAutoFit/>
          </a:bodyPr>
          <a:lstStyle/>
          <a:p>
            <a:r>
              <a:rPr lang="it-IT" sz="1600" b="1" dirty="0">
                <a:solidFill>
                  <a:schemeClr val="tx2">
                    <a:lumMod val="75000"/>
                  </a:schemeClr>
                </a:solidFill>
              </a:rPr>
              <a:t>SEA MARVEL - </a:t>
            </a:r>
            <a:r>
              <a:rPr lang="en-GB" sz="1600" b="1" dirty="0">
                <a:solidFill>
                  <a:schemeClr val="tx2">
                    <a:lumMod val="75000"/>
                  </a:schemeClr>
                </a:solidFill>
              </a:rPr>
              <a:t>Save, Enhance, Admire Marine Versatile Life</a:t>
            </a:r>
            <a:endParaRPr lang="it-IT" sz="1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9" name="Rettangolo 18"/>
          <p:cNvSpPr/>
          <p:nvPr/>
        </p:nvSpPr>
        <p:spPr>
          <a:xfrm>
            <a:off x="1437782" y="4650648"/>
            <a:ext cx="7382690" cy="346675"/>
          </a:xfrm>
          <a:prstGeom prst="rect">
            <a:avLst/>
          </a:prstGeom>
          <a:gradFill>
            <a:gsLst>
              <a:gs pos="0">
                <a:srgbClr val="98C222"/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28" tIns="45715" rIns="91428" bIns="45715">
            <a:spAutoFit/>
          </a:bodyPr>
          <a:lstStyle/>
          <a:p>
            <a:r>
              <a:rPr lang="it-IT" sz="1600" b="1" dirty="0" err="1">
                <a:solidFill>
                  <a:schemeClr val="tx2">
                    <a:lumMod val="75000"/>
                  </a:schemeClr>
                </a:solidFill>
              </a:rPr>
              <a:t>SenHAR</a:t>
            </a:r>
            <a:r>
              <a:rPr lang="it-IT" sz="1600" b="1" dirty="0">
                <a:solidFill>
                  <a:schemeClr val="tx2">
                    <a:lumMod val="75000"/>
                  </a:schemeClr>
                </a:solidFill>
              </a:rPr>
              <a:t> - Campagne di sensibilizzazione per una armonizzazione Italo-Maltese…</a:t>
            </a:r>
          </a:p>
        </p:txBody>
      </p:sp>
      <p:sp>
        <p:nvSpPr>
          <p:cNvPr id="22" name="Rettangolo 21"/>
          <p:cNvSpPr/>
          <p:nvPr/>
        </p:nvSpPr>
        <p:spPr>
          <a:xfrm>
            <a:off x="1423734" y="5017112"/>
            <a:ext cx="7396737" cy="346675"/>
          </a:xfrm>
          <a:prstGeom prst="rect">
            <a:avLst/>
          </a:prstGeom>
          <a:gradFill>
            <a:gsLst>
              <a:gs pos="0">
                <a:srgbClr val="98C222"/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28" tIns="45715" rIns="91428" bIns="45715">
            <a:spAutoFit/>
          </a:bodyPr>
          <a:lstStyle/>
          <a:p>
            <a:r>
              <a:rPr lang="it-IT" sz="1600" b="1" dirty="0">
                <a:solidFill>
                  <a:schemeClr val="tx2">
                    <a:lumMod val="75000"/>
                  </a:schemeClr>
                </a:solidFill>
              </a:rPr>
              <a:t>AMPPA - Aree Marine Protette e Pesca Artigianale Gestione integrata…</a:t>
            </a:r>
          </a:p>
        </p:txBody>
      </p:sp>
      <p:sp>
        <p:nvSpPr>
          <p:cNvPr id="23" name="Rettangolo 22"/>
          <p:cNvSpPr/>
          <p:nvPr/>
        </p:nvSpPr>
        <p:spPr>
          <a:xfrm>
            <a:off x="1409866" y="5380923"/>
            <a:ext cx="7410606" cy="346675"/>
          </a:xfrm>
          <a:prstGeom prst="rect">
            <a:avLst/>
          </a:prstGeom>
          <a:gradFill>
            <a:gsLst>
              <a:gs pos="0">
                <a:srgbClr val="98C222"/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28" tIns="45715" rIns="91428" bIns="45715">
            <a:spAutoFit/>
          </a:bodyPr>
          <a:lstStyle/>
          <a:p>
            <a:r>
              <a:rPr lang="it-IT" sz="1600" b="1" dirty="0">
                <a:solidFill>
                  <a:schemeClr val="tx2">
                    <a:lumMod val="75000"/>
                  </a:schemeClr>
                </a:solidFill>
              </a:rPr>
              <a:t>FAST - </a:t>
            </a:r>
            <a:r>
              <a:rPr lang="it-IT" sz="1600" b="1" dirty="0" err="1">
                <a:solidFill>
                  <a:schemeClr val="tx2">
                    <a:lumMod val="75000"/>
                  </a:schemeClr>
                </a:solidFill>
              </a:rPr>
              <a:t>Fight</a:t>
            </a:r>
            <a:r>
              <a:rPr lang="it-IT" sz="1600" b="1" dirty="0">
                <a:solidFill>
                  <a:schemeClr val="tx2">
                    <a:lumMod val="75000"/>
                  </a:schemeClr>
                </a:solidFill>
              </a:rPr>
              <a:t> Alien </a:t>
            </a:r>
            <a:r>
              <a:rPr lang="it-IT" sz="1600" b="1" dirty="0" err="1">
                <a:solidFill>
                  <a:schemeClr val="tx2">
                    <a:lumMod val="75000"/>
                  </a:schemeClr>
                </a:solidFill>
              </a:rPr>
              <a:t>Species</a:t>
            </a:r>
            <a:r>
              <a:rPr lang="it-IT" sz="16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it-IT" sz="1600" b="1" dirty="0" err="1">
                <a:solidFill>
                  <a:schemeClr val="tx2">
                    <a:lumMod val="75000"/>
                  </a:schemeClr>
                </a:solidFill>
              </a:rPr>
              <a:t>Transborder</a:t>
            </a:r>
            <a:endParaRPr lang="it-IT" sz="1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6" name="Rettangolo 25"/>
          <p:cNvSpPr/>
          <p:nvPr/>
        </p:nvSpPr>
        <p:spPr>
          <a:xfrm>
            <a:off x="1416840" y="5695333"/>
            <a:ext cx="7403632" cy="338544"/>
          </a:xfrm>
          <a:prstGeom prst="rect">
            <a:avLst/>
          </a:prstGeom>
          <a:gradFill>
            <a:gsLst>
              <a:gs pos="0">
                <a:srgbClr val="98C222"/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28" tIns="45715" rIns="91428" bIns="45715">
            <a:spAutoFit/>
          </a:bodyPr>
          <a:lstStyle/>
          <a:p>
            <a:r>
              <a:rPr lang="it-IT" sz="1600" b="1" dirty="0">
                <a:solidFill>
                  <a:schemeClr val="tx2">
                    <a:lumMod val="75000"/>
                  </a:schemeClr>
                </a:solidFill>
              </a:rPr>
              <a:t>BIOBLU - </a:t>
            </a:r>
            <a:r>
              <a:rPr lang="en-US" sz="1600" b="1" dirty="0">
                <a:solidFill>
                  <a:schemeClr val="tx2">
                    <a:lumMod val="75000"/>
                  </a:schemeClr>
                </a:solidFill>
              </a:rPr>
              <a:t>Robotic </a:t>
            </a:r>
            <a:r>
              <a:rPr lang="en-US" sz="1600" b="1" dirty="0" err="1">
                <a:solidFill>
                  <a:schemeClr val="tx2">
                    <a:lumMod val="75000"/>
                  </a:schemeClr>
                </a:solidFill>
              </a:rPr>
              <a:t>BIOremediation</a:t>
            </a:r>
            <a:r>
              <a:rPr lang="en-US" sz="1600" b="1" dirty="0">
                <a:solidFill>
                  <a:schemeClr val="tx2">
                    <a:lumMod val="75000"/>
                  </a:schemeClr>
                </a:solidFill>
              </a:rPr>
              <a:t> for coastal debris in BLUE Flag beach and in a MPA</a:t>
            </a:r>
            <a:endParaRPr lang="it-IT" sz="16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9486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2" grpId="0" animBg="1"/>
      <p:bldP spid="24" grpId="0" animBg="1"/>
      <p:bldP spid="27" grpId="0" animBg="1"/>
      <p:bldP spid="18" grpId="0" animBg="1"/>
      <p:bldP spid="19" grpId="0" animBg="1"/>
      <p:bldP spid="22" grpId="0" animBg="1"/>
      <p:bldP spid="23" grpId="0" animBg="1"/>
      <p:bldP spid="26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7B136-3938-4D08-9B8B-B82E471C7CD4}" type="datetime1">
              <a:rPr lang="en-US" smtClean="0"/>
              <a:t>2/8/2021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433D9-B6F0-4A50-9A88-4022112AD1EC}" type="slidenum">
              <a:rPr lang="it-IT" smtClean="0"/>
              <a:pPr/>
              <a:t>31</a:t>
            </a:fld>
            <a:endParaRPr lang="it-IT"/>
          </a:p>
        </p:txBody>
      </p:sp>
      <p:sp>
        <p:nvSpPr>
          <p:cNvPr id="13" name="Titolo 1"/>
          <p:cNvSpPr>
            <a:spLocks noGrp="1"/>
          </p:cNvSpPr>
          <p:nvPr>
            <p:ph type="title"/>
          </p:nvPr>
        </p:nvSpPr>
        <p:spPr>
          <a:xfrm>
            <a:off x="107504" y="166864"/>
            <a:ext cx="5832648" cy="623276"/>
          </a:xfrm>
        </p:spPr>
        <p:txBody>
          <a:bodyPr/>
          <a:lstStyle/>
          <a:p>
            <a:r>
              <a:rPr lang="en-US" sz="2400" dirty="0">
                <a:solidFill>
                  <a:srgbClr val="FFC000"/>
                </a:solidFill>
              </a:rPr>
              <a:t>REGOLE PER LA COMUNICAZIONE – ICONE SPECIFICHE</a:t>
            </a:r>
            <a:endParaRPr lang="it-IT" sz="2400" dirty="0">
              <a:solidFill>
                <a:srgbClr val="FFC000"/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179512" y="1268761"/>
            <a:ext cx="8208912" cy="101565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91428" tIns="45715" rIns="91428" bIns="45715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2">
                    <a:lumMod val="75000"/>
                  </a:schemeClr>
                </a:solidFill>
              </a:rPr>
              <a:t>ICONE SPECIFICHE E COLORI</a:t>
            </a:r>
          </a:p>
          <a:p>
            <a:pPr lvl="0" algn="ctr"/>
            <a:r>
              <a:rPr lang="en-US" sz="1600" b="1" dirty="0">
                <a:solidFill>
                  <a:srgbClr val="1F497D">
                    <a:lumMod val="75000"/>
                  </a:srgbClr>
                </a:solidFill>
              </a:rPr>
              <a:t>Per </a:t>
            </a:r>
            <a:r>
              <a:rPr lang="en-US" sz="1600" b="1" dirty="0" err="1">
                <a:solidFill>
                  <a:srgbClr val="1F497D">
                    <a:lumMod val="75000"/>
                  </a:srgbClr>
                </a:solidFill>
              </a:rPr>
              <a:t>identificare</a:t>
            </a:r>
            <a:r>
              <a:rPr lang="en-US" sz="1600" b="1" dirty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1600" b="1" dirty="0" err="1">
                <a:solidFill>
                  <a:srgbClr val="1F497D">
                    <a:lumMod val="75000"/>
                  </a:srgbClr>
                </a:solidFill>
              </a:rPr>
              <a:t>immediatamente</a:t>
            </a:r>
            <a:r>
              <a:rPr lang="en-US" sz="1600" b="1" dirty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1600" b="1" dirty="0" err="1">
                <a:solidFill>
                  <a:srgbClr val="1F497D">
                    <a:lumMod val="75000"/>
                  </a:srgbClr>
                </a:solidFill>
              </a:rPr>
              <a:t>gli</a:t>
            </a:r>
            <a:r>
              <a:rPr lang="en-US" sz="1600" b="1" dirty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1600" b="1" u="sng" dirty="0" err="1">
                <a:solidFill>
                  <a:srgbClr val="1F497D">
                    <a:lumMod val="75000"/>
                  </a:srgbClr>
                </a:solidFill>
              </a:rPr>
              <a:t>obiettivi</a:t>
            </a:r>
            <a:r>
              <a:rPr lang="en-US" sz="1600" b="1" u="sng" dirty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1600" b="1" u="sng" dirty="0" err="1">
                <a:solidFill>
                  <a:srgbClr val="1F497D">
                    <a:lumMod val="75000"/>
                  </a:srgbClr>
                </a:solidFill>
              </a:rPr>
              <a:t>tematici</a:t>
            </a:r>
            <a:r>
              <a:rPr lang="en-US" sz="1600" b="1" u="sng" dirty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1600" b="1" dirty="0">
                <a:solidFill>
                  <a:srgbClr val="1F497D">
                    <a:lumMod val="75000"/>
                  </a:srgbClr>
                </a:solidFill>
              </a:rPr>
              <a:t>del </a:t>
            </a:r>
            <a:r>
              <a:rPr lang="en-US" sz="1600" b="1" dirty="0" err="1">
                <a:solidFill>
                  <a:srgbClr val="1F497D">
                    <a:lumMod val="75000"/>
                  </a:srgbClr>
                </a:solidFill>
              </a:rPr>
              <a:t>programma</a:t>
            </a:r>
            <a:r>
              <a:rPr lang="en-US" sz="1600" b="1" dirty="0">
                <a:solidFill>
                  <a:srgbClr val="1F497D">
                    <a:lumMod val="75000"/>
                  </a:srgbClr>
                </a:solidFill>
              </a:rPr>
              <a:t> a cui </a:t>
            </a:r>
            <a:r>
              <a:rPr lang="en-US" sz="1600" b="1" dirty="0" err="1">
                <a:solidFill>
                  <a:srgbClr val="1F497D">
                    <a:lumMod val="75000"/>
                  </a:srgbClr>
                </a:solidFill>
              </a:rPr>
              <a:t>i</a:t>
            </a:r>
            <a:r>
              <a:rPr lang="en-US" sz="1600" b="1" dirty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1600" b="1" dirty="0" err="1">
                <a:solidFill>
                  <a:srgbClr val="1F497D">
                    <a:lumMod val="75000"/>
                  </a:srgbClr>
                </a:solidFill>
              </a:rPr>
              <a:t>progetti</a:t>
            </a:r>
            <a:r>
              <a:rPr lang="en-US" sz="1600" b="1" dirty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1600" b="1" dirty="0" err="1">
                <a:solidFill>
                  <a:srgbClr val="1F497D">
                    <a:lumMod val="75000"/>
                  </a:srgbClr>
                </a:solidFill>
              </a:rPr>
              <a:t>contribuiscono</a:t>
            </a:r>
            <a:endParaRPr lang="en-US" sz="1600" b="1" dirty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1128437" y="2492897"/>
            <a:ext cx="6671104" cy="707876"/>
          </a:xfrm>
          <a:prstGeom prst="rect">
            <a:avLst/>
          </a:prstGeom>
          <a:ln>
            <a:solidFill>
              <a:srgbClr val="E34063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1428" tIns="45715" rIns="91428" bIns="45715">
            <a:spAutoFit/>
          </a:bodyPr>
          <a:lstStyle/>
          <a:p>
            <a:pPr algn="ctr"/>
            <a:r>
              <a:rPr lang="it-IT" sz="2000" b="1" dirty="0">
                <a:solidFill>
                  <a:schemeClr val="tx2">
                    <a:lumMod val="75000"/>
                  </a:schemeClr>
                </a:solidFill>
              </a:rPr>
              <a:t>Combattere il cambiamento climatico &amp; Prevenzione dei Rischi</a:t>
            </a:r>
          </a:p>
        </p:txBody>
      </p:sp>
      <p:sp>
        <p:nvSpPr>
          <p:cNvPr id="24" name="Rettangolo 23"/>
          <p:cNvSpPr/>
          <p:nvPr/>
        </p:nvSpPr>
        <p:spPr>
          <a:xfrm>
            <a:off x="1492068" y="4694315"/>
            <a:ext cx="6912768" cy="597858"/>
          </a:xfrm>
          <a:prstGeom prst="rect">
            <a:avLst/>
          </a:prstGeom>
          <a:gradFill>
            <a:gsLst>
              <a:gs pos="0">
                <a:schemeClr val="accent2">
                  <a:tint val="50000"/>
                  <a:satMod val="300000"/>
                </a:schemeClr>
              </a:gs>
              <a:gs pos="14000">
                <a:srgbClr val="E34063"/>
              </a:gs>
              <a:gs pos="100000">
                <a:schemeClr val="accent2">
                  <a:tint val="15000"/>
                  <a:satMod val="350000"/>
                </a:schemeClr>
              </a:gs>
            </a:gsLst>
            <a:lin ang="16200000" scaled="1"/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28" tIns="45715" rIns="91428" bIns="45715">
            <a:spAutoFit/>
          </a:bodyPr>
          <a:lstStyle/>
          <a:p>
            <a:pPr algn="ctr"/>
            <a:r>
              <a:rPr lang="it-IT" sz="1600" b="1" dirty="0">
                <a:solidFill>
                  <a:schemeClr val="tx2">
                    <a:lumMod val="75000"/>
                  </a:schemeClr>
                </a:solidFill>
              </a:rPr>
              <a:t>i-</a:t>
            </a:r>
            <a:r>
              <a:rPr lang="it-IT" sz="1600" b="1" dirty="0" err="1">
                <a:solidFill>
                  <a:schemeClr val="tx2">
                    <a:lumMod val="75000"/>
                  </a:schemeClr>
                </a:solidFill>
              </a:rPr>
              <a:t>WaveNET</a:t>
            </a:r>
            <a:r>
              <a:rPr lang="it-IT" sz="1600" b="1" dirty="0">
                <a:solidFill>
                  <a:schemeClr val="tx2">
                    <a:lumMod val="75000"/>
                  </a:schemeClr>
                </a:solidFill>
              </a:rPr>
              <a:t>- Implementazione di un sistema innovativo di monitoraggio dello stato del mare in scenari di cambiamento climatico</a:t>
            </a:r>
          </a:p>
        </p:txBody>
      </p:sp>
      <p:sp>
        <p:nvSpPr>
          <p:cNvPr id="27" name="Rettangolo 26"/>
          <p:cNvSpPr/>
          <p:nvPr/>
        </p:nvSpPr>
        <p:spPr>
          <a:xfrm>
            <a:off x="179512" y="4792804"/>
            <a:ext cx="1152128" cy="369322"/>
          </a:xfrm>
          <a:prstGeom prst="rect">
            <a:avLst/>
          </a:prstGeom>
          <a:ln>
            <a:solidFill>
              <a:srgbClr val="E34063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1428" tIns="45715" rIns="91428" bIns="45715">
            <a:spAutoFit/>
          </a:bodyPr>
          <a:lstStyle/>
          <a:p>
            <a:pPr algn="ctr"/>
            <a:r>
              <a:rPr lang="it-IT" b="1" dirty="0">
                <a:solidFill>
                  <a:schemeClr val="tx2">
                    <a:lumMod val="75000"/>
                  </a:schemeClr>
                </a:solidFill>
              </a:rPr>
              <a:t>PROGETTI</a:t>
            </a:r>
          </a:p>
        </p:txBody>
      </p:sp>
      <p:pic>
        <p:nvPicPr>
          <p:cNvPr id="16" name="Immagine 15" descr="Q:\ITALIA_MALTA 2014-2020\7_COMUNICAZIONE\LOGO_ICONE_FONT_MANUALE IMMAGINE\LOGO e ICONE PC 2014 2020_DEF\Obiettivo Tematico 5 - Lotta al Cambiamento climatico\PNG\interreg_icon_combating-climate_neg_RGB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140969"/>
            <a:ext cx="1188132" cy="12241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magine 16" descr="Q:\ITALIA_MALTA 2014-2020\7_COMUNICAZIONE\LOGO_ICONE_FONT_MANUALE IMMAGINE\LOGO e ICONE PC 2014 2020_DEF\Obiettivo Tematico 5 - Lotta al Cambiamento climatico\JPEG\interreg_icon_combating-climate_RGB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176972"/>
            <a:ext cx="1224136" cy="11521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41632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2" grpId="0" animBg="1"/>
      <p:bldP spid="24" grpId="0" animBg="1"/>
      <p:bldP spid="27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7B136-3938-4D08-9B8B-B82E471C7CD4}" type="datetime1">
              <a:rPr lang="en-US" smtClean="0"/>
              <a:t>2/8/2021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433D9-B6F0-4A50-9A88-4022112AD1EC}" type="slidenum">
              <a:rPr lang="it-IT" smtClean="0"/>
              <a:pPr/>
              <a:t>32</a:t>
            </a:fld>
            <a:endParaRPr lang="it-IT"/>
          </a:p>
        </p:txBody>
      </p:sp>
      <p:sp>
        <p:nvSpPr>
          <p:cNvPr id="13" name="Titolo 1"/>
          <p:cNvSpPr>
            <a:spLocks noGrp="1"/>
          </p:cNvSpPr>
          <p:nvPr>
            <p:ph type="title"/>
          </p:nvPr>
        </p:nvSpPr>
        <p:spPr>
          <a:xfrm>
            <a:off x="107504" y="166864"/>
            <a:ext cx="5832648" cy="623276"/>
          </a:xfrm>
        </p:spPr>
        <p:txBody>
          <a:bodyPr/>
          <a:lstStyle/>
          <a:p>
            <a:r>
              <a:rPr lang="it-IT" sz="2400" dirty="0">
                <a:solidFill>
                  <a:srgbClr val="FFC000"/>
                </a:solidFill>
              </a:rPr>
              <a:t>REGOLE PER LA COMUNICAZIONE – ICONE SPECIFICHE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179512" y="1268761"/>
            <a:ext cx="8208912" cy="52321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91428" tIns="45715" rIns="91428" bIns="45715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2">
                    <a:lumMod val="75000"/>
                  </a:schemeClr>
                </a:solidFill>
              </a:rPr>
              <a:t>TIPOLOGIA DI LOGO</a:t>
            </a:r>
          </a:p>
        </p:txBody>
      </p:sp>
      <p:pic>
        <p:nvPicPr>
          <p:cNvPr id="14" name="Immagine 13" descr="Q:\ITALIA_MALTA 2014-2020\7_COMUNICAZIONE\LOGHI Progetti\HARMONY\Harmony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420888"/>
            <a:ext cx="3672408" cy="19442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magine 14" descr="C:\Users\chiara.dibella\AppData\Local\Microsoft\Windows\INetCache\Content.Outlook\Z4LKPRRJ\LOGO_GRAFICO_I-waveNET_Rev2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600908"/>
            <a:ext cx="3600400" cy="17641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26429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7B136-3938-4D08-9B8B-B82E471C7CD4}" type="datetime1">
              <a:rPr lang="en-US" smtClean="0"/>
              <a:t>2/8/2021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433D9-B6F0-4A50-9A88-4022112AD1EC}" type="slidenum">
              <a:rPr lang="it-IT" smtClean="0"/>
              <a:pPr/>
              <a:t>33</a:t>
            </a:fld>
            <a:endParaRPr lang="it-IT"/>
          </a:p>
        </p:txBody>
      </p:sp>
      <p:sp>
        <p:nvSpPr>
          <p:cNvPr id="13" name="Titolo 1"/>
          <p:cNvSpPr>
            <a:spLocks noGrp="1"/>
          </p:cNvSpPr>
          <p:nvPr>
            <p:ph type="title"/>
          </p:nvPr>
        </p:nvSpPr>
        <p:spPr>
          <a:xfrm>
            <a:off x="107504" y="166864"/>
            <a:ext cx="5832648" cy="623276"/>
          </a:xfrm>
        </p:spPr>
        <p:txBody>
          <a:bodyPr/>
          <a:lstStyle/>
          <a:p>
            <a:r>
              <a:rPr lang="it-IT" sz="2400" dirty="0">
                <a:solidFill>
                  <a:srgbClr val="FFC000"/>
                </a:solidFill>
              </a:rPr>
              <a:t>REGOLE PER LA COMUNICAZIONE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251520" y="1268760"/>
            <a:ext cx="8476728" cy="107720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91428" tIns="45715" rIns="91428" bIns="45715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2">
                    <a:lumMod val="75000"/>
                  </a:schemeClr>
                </a:solidFill>
              </a:rPr>
              <a:t>PIANO DI COMUNICAZION </a:t>
            </a:r>
          </a:p>
          <a:p>
            <a:pPr algn="ctr"/>
            <a:r>
              <a:rPr lang="it-IT" b="1" dirty="0">
                <a:solidFill>
                  <a:schemeClr val="tx2">
                    <a:lumMod val="75000"/>
                  </a:schemeClr>
                </a:solidFill>
              </a:rPr>
              <a:t>Il Partner responsabile del WP "Attività di comunicazione" è responsabile dell'elaborazione del Piano di Comunicazione del progetto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Rettangolo arrotondato 8"/>
          <p:cNvSpPr/>
          <p:nvPr/>
        </p:nvSpPr>
        <p:spPr>
          <a:xfrm>
            <a:off x="3962490" y="2532036"/>
            <a:ext cx="3940224" cy="46805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en-US" b="1" dirty="0" err="1">
                <a:solidFill>
                  <a:schemeClr val="tx2">
                    <a:lumMod val="75000"/>
                  </a:schemeClr>
                </a:solidFill>
              </a:rPr>
              <a:t>Strategia</a:t>
            </a:r>
            <a:endParaRPr lang="it-IT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Rettangolo arrotondato 9"/>
          <p:cNvSpPr/>
          <p:nvPr/>
        </p:nvSpPr>
        <p:spPr>
          <a:xfrm>
            <a:off x="3951010" y="3115620"/>
            <a:ext cx="3940225" cy="46805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en-US" b="1" dirty="0" err="1">
                <a:solidFill>
                  <a:schemeClr val="tx2">
                    <a:lumMod val="75000"/>
                  </a:schemeClr>
                </a:solidFill>
              </a:rPr>
              <a:t>Obiettivi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2">
                    <a:lumMod val="75000"/>
                  </a:schemeClr>
                </a:solidFill>
              </a:rPr>
              <a:t>specifici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b="1" dirty="0" err="1">
                <a:solidFill>
                  <a:schemeClr val="tx2">
                    <a:lumMod val="75000"/>
                  </a:schemeClr>
                </a:solidFill>
              </a:rPr>
              <a:t>generali</a:t>
            </a:r>
            <a:endParaRPr lang="it-IT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Gallone 10"/>
          <p:cNvSpPr/>
          <p:nvPr/>
        </p:nvSpPr>
        <p:spPr>
          <a:xfrm>
            <a:off x="251520" y="4041068"/>
            <a:ext cx="2736304" cy="324036"/>
          </a:xfrm>
          <a:prstGeom prst="chevr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it-IT" b="1" dirty="0">
                <a:solidFill>
                  <a:schemeClr val="tx1"/>
                </a:solidFill>
              </a:rPr>
              <a:t>CONTENUTI PRINCIPALI</a:t>
            </a:r>
          </a:p>
        </p:txBody>
      </p:sp>
      <p:sp>
        <p:nvSpPr>
          <p:cNvPr id="12" name="Rettangolo arrotondato 11"/>
          <p:cNvSpPr/>
          <p:nvPr/>
        </p:nvSpPr>
        <p:spPr>
          <a:xfrm>
            <a:off x="3951010" y="3711631"/>
            <a:ext cx="3940224" cy="46805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Target group</a:t>
            </a:r>
            <a:endParaRPr lang="it-IT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Rettangolo arrotondato 13"/>
          <p:cNvSpPr/>
          <p:nvPr/>
        </p:nvSpPr>
        <p:spPr>
          <a:xfrm>
            <a:off x="3951012" y="4336120"/>
            <a:ext cx="3940224" cy="42550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en-US" b="1" dirty="0" err="1">
                <a:solidFill>
                  <a:schemeClr val="tx2">
                    <a:lumMod val="75000"/>
                  </a:schemeClr>
                </a:solidFill>
              </a:rPr>
              <a:t>Azioni</a:t>
            </a:r>
            <a:endParaRPr lang="it-IT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" name="Rettangolo arrotondato 14"/>
          <p:cNvSpPr/>
          <p:nvPr/>
        </p:nvSpPr>
        <p:spPr>
          <a:xfrm>
            <a:off x="3951010" y="4883046"/>
            <a:ext cx="3940226" cy="46805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en-US" b="1" dirty="0" err="1">
                <a:solidFill>
                  <a:schemeClr val="tx2">
                    <a:lumMod val="75000"/>
                  </a:schemeClr>
                </a:solidFill>
              </a:rPr>
              <a:t>Costi</a:t>
            </a:r>
            <a:endParaRPr lang="it-IT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6" name="Rettangolo arrotondato 15"/>
          <p:cNvSpPr/>
          <p:nvPr/>
        </p:nvSpPr>
        <p:spPr>
          <a:xfrm>
            <a:off x="3962488" y="5476028"/>
            <a:ext cx="3940226" cy="46805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en-US" b="1" dirty="0" err="1">
                <a:solidFill>
                  <a:schemeClr val="tx2">
                    <a:lumMod val="75000"/>
                  </a:schemeClr>
                </a:solidFill>
              </a:rPr>
              <a:t>Indicatori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 per </a:t>
            </a:r>
            <a:r>
              <a:rPr lang="en-US" b="1" dirty="0" err="1">
                <a:solidFill>
                  <a:schemeClr val="tx2">
                    <a:lumMod val="75000"/>
                  </a:schemeClr>
                </a:solidFill>
              </a:rPr>
              <a:t>il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2">
                    <a:lumMod val="75000"/>
                  </a:schemeClr>
                </a:solidFill>
              </a:rPr>
              <a:t>monitoraggio</a:t>
            </a:r>
            <a:endParaRPr lang="it-IT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1515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  <p:bldP spid="12" grpId="0" animBg="1"/>
      <p:bldP spid="14" grpId="0" animBg="1"/>
      <p:bldP spid="15" grpId="0" animBg="1"/>
      <p:bldP spid="16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7B136-3938-4D08-9B8B-B82E471C7CD4}" type="datetime1">
              <a:rPr lang="en-US" smtClean="0"/>
              <a:t>2/8/2021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433D9-B6F0-4A50-9A88-4022112AD1EC}" type="slidenum">
              <a:rPr lang="it-IT" smtClean="0"/>
              <a:pPr/>
              <a:t>34</a:t>
            </a:fld>
            <a:endParaRPr lang="it-IT"/>
          </a:p>
        </p:txBody>
      </p:sp>
      <p:sp>
        <p:nvSpPr>
          <p:cNvPr id="13" name="Titolo 1"/>
          <p:cNvSpPr>
            <a:spLocks noGrp="1"/>
          </p:cNvSpPr>
          <p:nvPr>
            <p:ph type="title"/>
          </p:nvPr>
        </p:nvSpPr>
        <p:spPr>
          <a:xfrm>
            <a:off x="107504" y="166864"/>
            <a:ext cx="5832648" cy="623276"/>
          </a:xfrm>
        </p:spPr>
        <p:txBody>
          <a:bodyPr/>
          <a:lstStyle/>
          <a:p>
            <a:r>
              <a:rPr lang="it-IT" sz="2400" dirty="0">
                <a:solidFill>
                  <a:srgbClr val="FFC000"/>
                </a:solidFill>
              </a:rPr>
              <a:t>REGOLE PER LA COMUNICAZIONE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259128" y="1170148"/>
            <a:ext cx="8784976" cy="54203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91428" tIns="45715" rIns="91428" bIns="45715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2">
                    <a:lumMod val="75000"/>
                  </a:schemeClr>
                </a:solidFill>
              </a:rPr>
              <a:t>OBBLIGHI - HIGHLIGHTS</a:t>
            </a:r>
          </a:p>
        </p:txBody>
      </p:sp>
      <p:sp>
        <p:nvSpPr>
          <p:cNvPr id="9" name="Rettangolo arrotondato 8"/>
          <p:cNvSpPr/>
          <p:nvPr/>
        </p:nvSpPr>
        <p:spPr>
          <a:xfrm>
            <a:off x="251521" y="2072089"/>
            <a:ext cx="2520280" cy="46805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Website di </a:t>
            </a:r>
            <a:r>
              <a:rPr lang="en-US" b="1" dirty="0" err="1">
                <a:solidFill>
                  <a:schemeClr val="tx2">
                    <a:lumMod val="75000"/>
                  </a:schemeClr>
                </a:solidFill>
              </a:rPr>
              <a:t>progetto</a:t>
            </a:r>
            <a:endParaRPr lang="it-IT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3502466" y="1817075"/>
            <a:ext cx="5534031" cy="101830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28" tIns="45715" rIns="91428" bIns="45715" rtlCol="0" anchor="ctr"/>
          <a:lstStyle/>
          <a:p>
            <a:r>
              <a:rPr lang="it-IT" sz="1600" dirty="0"/>
              <a:t>fornendo, tra l'altro, una descrizione dell'operazione, i suoi obiettivi e risultati sul sito web del progetto, evidenziando il sostegno finanziario ricevuto dall'Unione Europea</a:t>
            </a:r>
          </a:p>
        </p:txBody>
      </p:sp>
      <p:sp>
        <p:nvSpPr>
          <p:cNvPr id="3" name="Freccia a destra 2"/>
          <p:cNvSpPr/>
          <p:nvPr/>
        </p:nvSpPr>
        <p:spPr>
          <a:xfrm>
            <a:off x="3004818" y="2217657"/>
            <a:ext cx="340134" cy="1769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endParaRPr lang="it-IT"/>
          </a:p>
        </p:txBody>
      </p:sp>
      <p:sp>
        <p:nvSpPr>
          <p:cNvPr id="19" name="Rettangolo arrotondato 18"/>
          <p:cNvSpPr/>
          <p:nvPr/>
        </p:nvSpPr>
        <p:spPr>
          <a:xfrm>
            <a:off x="251519" y="4990071"/>
            <a:ext cx="2520281" cy="896601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en-US" sz="1600" b="1" dirty="0" err="1">
                <a:solidFill>
                  <a:schemeClr val="tx2">
                    <a:lumMod val="75000"/>
                  </a:schemeClr>
                </a:solidFill>
              </a:rPr>
              <a:t>Infrastrutture</a:t>
            </a:r>
            <a:r>
              <a:rPr lang="en-US" sz="1600" b="1" dirty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it-IT" sz="1600" b="1" dirty="0">
                <a:solidFill>
                  <a:schemeClr val="tx2">
                    <a:lumMod val="75000"/>
                  </a:schemeClr>
                </a:solidFill>
              </a:rPr>
              <a:t>operazioni di costruzione, acquisto di attrezzature</a:t>
            </a:r>
          </a:p>
        </p:txBody>
      </p:sp>
      <p:sp>
        <p:nvSpPr>
          <p:cNvPr id="20" name="Rettangolo 19"/>
          <p:cNvSpPr/>
          <p:nvPr/>
        </p:nvSpPr>
        <p:spPr>
          <a:xfrm>
            <a:off x="3491880" y="4581129"/>
            <a:ext cx="5544616" cy="149281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28" tIns="45715" rIns="91428" bIns="45715" rtlCol="0" anchor="ctr"/>
          <a:lstStyle/>
          <a:p>
            <a:pPr marL="285715" indent="-285715">
              <a:buFont typeface="Arial" panose="020B0604020202020204" pitchFamily="34" charset="0"/>
              <a:buChar char="•"/>
            </a:pPr>
            <a:r>
              <a:rPr lang="it-IT" sz="1600" dirty="0"/>
              <a:t>collocare un tabellone temporaneo relativamente grande in un luogo facilmente visibile al pubblico, </a:t>
            </a:r>
            <a:r>
              <a:rPr lang="it-IT" sz="1600" u="sng" dirty="0"/>
              <a:t>durante l'attuazione dell'operazione</a:t>
            </a:r>
          </a:p>
          <a:p>
            <a:pPr marL="285715" indent="-285715">
              <a:buFont typeface="Arial" panose="020B0604020202020204" pitchFamily="34" charset="0"/>
              <a:buChar char="•"/>
            </a:pPr>
            <a:r>
              <a:rPr lang="it-IT" sz="1600" dirty="0"/>
              <a:t>posizionare una targa permanente o una grande tavola in un luogo facilmente visibile al pubblico </a:t>
            </a:r>
            <a:r>
              <a:rPr lang="it-IT" sz="1600" u="sng" dirty="0"/>
              <a:t>entro tre mesi dal completamento di un'operazione</a:t>
            </a:r>
          </a:p>
        </p:txBody>
      </p:sp>
      <p:sp>
        <p:nvSpPr>
          <p:cNvPr id="21" name="Freccia a destra 20"/>
          <p:cNvSpPr/>
          <p:nvPr/>
        </p:nvSpPr>
        <p:spPr>
          <a:xfrm>
            <a:off x="3004818" y="5349914"/>
            <a:ext cx="340134" cy="1769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endParaRPr lang="it-IT"/>
          </a:p>
        </p:txBody>
      </p:sp>
      <p:sp>
        <p:nvSpPr>
          <p:cNvPr id="22" name="Rettangolo arrotondato 21"/>
          <p:cNvSpPr/>
          <p:nvPr/>
        </p:nvSpPr>
        <p:spPr>
          <a:xfrm>
            <a:off x="283745" y="3464816"/>
            <a:ext cx="2503822" cy="46805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en-US" b="1" dirty="0" err="1">
                <a:solidFill>
                  <a:schemeClr val="tx2">
                    <a:lumMod val="75000"/>
                  </a:schemeClr>
                </a:solidFill>
              </a:rPr>
              <a:t>Pubblicazioni</a:t>
            </a:r>
            <a:endParaRPr lang="it-IT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3" name="Rettangolo 22"/>
          <p:cNvSpPr/>
          <p:nvPr/>
        </p:nvSpPr>
        <p:spPr>
          <a:xfrm>
            <a:off x="3510136" y="2952433"/>
            <a:ext cx="5526360" cy="149281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28" tIns="45715" rIns="91428" bIns="45715" rtlCol="0" anchor="ctr"/>
          <a:lstStyle/>
          <a:p>
            <a:pPr marL="285715" indent="-285715">
              <a:buFont typeface="Arial" panose="020B0604020202020204" pitchFamily="34" charset="0"/>
              <a:buChar char="•"/>
            </a:pPr>
            <a:r>
              <a:rPr lang="it-IT" sz="1600" dirty="0"/>
              <a:t>“Copia gratuita”, il materiale prodotto nell'ambito del progetto non può essere venduto</a:t>
            </a:r>
          </a:p>
          <a:p>
            <a:pPr marL="285715" indent="-285715">
              <a:buFont typeface="Arial" panose="020B0604020202020204" pitchFamily="34" charset="0"/>
              <a:buChar char="•"/>
            </a:pPr>
            <a:r>
              <a:rPr lang="it-IT" sz="1600" dirty="0"/>
              <a:t>“Il contenuto di questa pubblicazione non riflette l'opinione ufficiale dell'Unione Europea. La responsabilità per le informazioni e le opinioni espresse ricade interamente sull'autore (nome e cognome )</a:t>
            </a:r>
            <a:endParaRPr lang="it-IT" sz="1600" u="sng" dirty="0"/>
          </a:p>
        </p:txBody>
      </p:sp>
      <p:sp>
        <p:nvSpPr>
          <p:cNvPr id="24" name="Freccia a destra 23"/>
          <p:cNvSpPr/>
          <p:nvPr/>
        </p:nvSpPr>
        <p:spPr>
          <a:xfrm>
            <a:off x="3004818" y="3610386"/>
            <a:ext cx="340134" cy="1769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64737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2" grpId="0" animBg="1"/>
      <p:bldP spid="3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tangolo arrotondato 14"/>
          <p:cNvSpPr/>
          <p:nvPr/>
        </p:nvSpPr>
        <p:spPr>
          <a:xfrm>
            <a:off x="179512" y="1268760"/>
            <a:ext cx="8280920" cy="5256584"/>
          </a:xfrm>
          <a:prstGeom prst="roundRect">
            <a:avLst/>
          </a:prstGeom>
          <a:solidFill>
            <a:schemeClr val="bg1"/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742FC-A1E8-4514-A324-5253DE1CEF46}" type="datetime1">
              <a:rPr lang="en-US" smtClean="0"/>
              <a:t>2/8/2021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433D9-B6F0-4A50-9A88-4022112AD1EC}" type="slidenum">
              <a:rPr lang="it-IT" smtClean="0"/>
              <a:pPr/>
              <a:t>35</a:t>
            </a:fld>
            <a:endParaRPr lang="it-IT" dirty="0"/>
          </a:p>
        </p:txBody>
      </p:sp>
      <p:sp>
        <p:nvSpPr>
          <p:cNvPr id="8" name="Rettangolo arrotondato 7"/>
          <p:cNvSpPr/>
          <p:nvPr/>
        </p:nvSpPr>
        <p:spPr>
          <a:xfrm>
            <a:off x="610320" y="1844825"/>
            <a:ext cx="3231852" cy="936104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en-US" sz="2400" b="1" dirty="0">
                <a:solidFill>
                  <a:schemeClr val="tx2">
                    <a:lumMod val="75000"/>
                  </a:schemeClr>
                </a:solidFill>
              </a:rPr>
              <a:t>MONITORAGGIO</a:t>
            </a:r>
          </a:p>
          <a:p>
            <a:pPr algn="ctr"/>
            <a:r>
              <a:rPr lang="it-IT" sz="2400" b="1" dirty="0">
                <a:solidFill>
                  <a:schemeClr val="tx2">
                    <a:lumMod val="75000"/>
                  </a:schemeClr>
                </a:solidFill>
              </a:rPr>
              <a:t>FINANZIARIO</a:t>
            </a:r>
          </a:p>
        </p:txBody>
      </p:sp>
      <p:sp>
        <p:nvSpPr>
          <p:cNvPr id="9" name="Rettangolo arrotondato 8"/>
          <p:cNvSpPr/>
          <p:nvPr/>
        </p:nvSpPr>
        <p:spPr>
          <a:xfrm>
            <a:off x="552476" y="5187901"/>
            <a:ext cx="3243932" cy="91045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en-US" sz="2400" b="1" dirty="0">
                <a:solidFill>
                  <a:schemeClr val="tx2">
                    <a:lumMod val="75000"/>
                  </a:schemeClr>
                </a:solidFill>
              </a:rPr>
              <a:t>MONITORAGGIO</a:t>
            </a:r>
          </a:p>
          <a:p>
            <a:pPr algn="ctr"/>
            <a:r>
              <a:rPr lang="it-IT" sz="2400" b="1" dirty="0">
                <a:solidFill>
                  <a:schemeClr val="tx2">
                    <a:lumMod val="75000"/>
                  </a:schemeClr>
                </a:solidFill>
              </a:rPr>
              <a:t>FISICO</a:t>
            </a:r>
          </a:p>
        </p:txBody>
      </p:sp>
      <p:sp>
        <p:nvSpPr>
          <p:cNvPr id="10" name="Rettangolo arrotondato 9"/>
          <p:cNvSpPr/>
          <p:nvPr/>
        </p:nvSpPr>
        <p:spPr>
          <a:xfrm>
            <a:off x="574304" y="3356992"/>
            <a:ext cx="3222104" cy="91045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en-US" sz="2400" b="1" dirty="0">
                <a:solidFill>
                  <a:schemeClr val="tx2">
                    <a:lumMod val="75000"/>
                  </a:schemeClr>
                </a:solidFill>
              </a:rPr>
              <a:t>MONITORAGGIO</a:t>
            </a:r>
          </a:p>
          <a:p>
            <a:pPr algn="ctr"/>
            <a:r>
              <a:rPr lang="it-IT" sz="2400" b="1" dirty="0">
                <a:solidFill>
                  <a:schemeClr val="tx2">
                    <a:lumMod val="75000"/>
                  </a:schemeClr>
                </a:solidFill>
              </a:rPr>
              <a:t>PROCEDURALE</a:t>
            </a:r>
          </a:p>
        </p:txBody>
      </p:sp>
      <p:sp>
        <p:nvSpPr>
          <p:cNvPr id="12" name="Callout 9 11"/>
          <p:cNvSpPr/>
          <p:nvPr/>
        </p:nvSpPr>
        <p:spPr>
          <a:xfrm>
            <a:off x="5004048" y="1448780"/>
            <a:ext cx="3168352" cy="1404156"/>
          </a:xfrm>
          <a:prstGeom prst="callout1">
            <a:avLst>
              <a:gd name="adj1" fmla="val 18750"/>
              <a:gd name="adj2" fmla="val -8333"/>
              <a:gd name="adj3" fmla="val 64358"/>
              <a:gd name="adj4" fmla="val -36329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it-IT" sz="2000" dirty="0"/>
              <a:t>Prende in considerazione l'andamento delle spese di ciascun beneficiario</a:t>
            </a:r>
            <a:endParaRPr lang="en-US" sz="2000" dirty="0"/>
          </a:p>
        </p:txBody>
      </p:sp>
      <p:sp>
        <p:nvSpPr>
          <p:cNvPr id="13" name="Callout 9 12"/>
          <p:cNvSpPr/>
          <p:nvPr/>
        </p:nvSpPr>
        <p:spPr>
          <a:xfrm>
            <a:off x="5017492" y="3005336"/>
            <a:ext cx="3168352" cy="1404156"/>
          </a:xfrm>
          <a:prstGeom prst="callout1">
            <a:avLst>
              <a:gd name="adj1" fmla="val 18750"/>
              <a:gd name="adj2" fmla="val -8333"/>
              <a:gd name="adj3" fmla="val 64358"/>
              <a:gd name="adj4" fmla="val -36329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it-IT" dirty="0"/>
              <a:t>Prende in considerazione lo stato di avanzamento dell'impegno di ciascun beneficiario (contratto firmato, lettere di ordine ecc.)</a:t>
            </a:r>
          </a:p>
        </p:txBody>
      </p:sp>
      <p:sp>
        <p:nvSpPr>
          <p:cNvPr id="14" name="Callout 9 13"/>
          <p:cNvSpPr/>
          <p:nvPr/>
        </p:nvSpPr>
        <p:spPr>
          <a:xfrm>
            <a:off x="5017492" y="4694200"/>
            <a:ext cx="3125812" cy="1463582"/>
          </a:xfrm>
          <a:prstGeom prst="callout1">
            <a:avLst>
              <a:gd name="adj1" fmla="val 18750"/>
              <a:gd name="adj2" fmla="val -8333"/>
              <a:gd name="adj3" fmla="val 64358"/>
              <a:gd name="adj4" fmla="val -36329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it-IT" sz="2000" dirty="0"/>
              <a:t>Prende in considerazione i progressi nell'attuazione del progetto per quanto riguarda gli output e i risultati</a:t>
            </a:r>
          </a:p>
        </p:txBody>
      </p:sp>
      <p:sp>
        <p:nvSpPr>
          <p:cNvPr id="16" name="Rettangolo arrotondato 15"/>
          <p:cNvSpPr/>
          <p:nvPr/>
        </p:nvSpPr>
        <p:spPr>
          <a:xfrm>
            <a:off x="3361160" y="1126793"/>
            <a:ext cx="1611052" cy="60762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en-US" sz="1400" b="1" dirty="0">
                <a:solidFill>
                  <a:schemeClr val="tx2">
                    <a:lumMod val="75000"/>
                  </a:schemeClr>
                </a:solidFill>
              </a:rPr>
              <a:t>Sistema di </a:t>
            </a:r>
            <a:r>
              <a:rPr lang="en-US" sz="1400" b="1" dirty="0" err="1">
                <a:solidFill>
                  <a:schemeClr val="tx2">
                    <a:lumMod val="75000"/>
                  </a:schemeClr>
                </a:solidFill>
              </a:rPr>
              <a:t>Monitoraggio</a:t>
            </a:r>
            <a:r>
              <a:rPr lang="en-US" sz="1400" b="1" dirty="0">
                <a:solidFill>
                  <a:schemeClr val="tx2">
                    <a:lumMod val="75000"/>
                  </a:schemeClr>
                </a:solidFill>
              </a:rPr>
              <a:t> Ulysses </a:t>
            </a:r>
          </a:p>
        </p:txBody>
      </p:sp>
      <p:sp>
        <p:nvSpPr>
          <p:cNvPr id="19" name="Rettangolo arrotondato 18"/>
          <p:cNvSpPr/>
          <p:nvPr/>
        </p:nvSpPr>
        <p:spPr>
          <a:xfrm>
            <a:off x="3441181" y="6157782"/>
            <a:ext cx="1611052" cy="60762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en-US" sz="1600" b="1" dirty="0" err="1">
                <a:solidFill>
                  <a:schemeClr val="tx2">
                    <a:lumMod val="75000"/>
                  </a:schemeClr>
                </a:solidFill>
              </a:rPr>
              <a:t>Domanda</a:t>
            </a:r>
            <a:r>
              <a:rPr lang="en-US" sz="1600" b="1" dirty="0">
                <a:solidFill>
                  <a:schemeClr val="tx2">
                    <a:lumMod val="75000"/>
                  </a:schemeClr>
                </a:solidFill>
              </a:rPr>
              <a:t> di </a:t>
            </a:r>
            <a:r>
              <a:rPr lang="en-US" sz="1600" b="1" dirty="0" err="1">
                <a:solidFill>
                  <a:schemeClr val="tx2">
                    <a:lumMod val="75000"/>
                  </a:schemeClr>
                </a:solidFill>
              </a:rPr>
              <a:t>Reimborso</a:t>
            </a:r>
            <a:endParaRPr lang="en-US" sz="1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Titolo 6">
            <a:extLst>
              <a:ext uri="{FF2B5EF4-FFF2-40B4-BE49-F238E27FC236}">
                <a16:creationId xmlns:a16="http://schemas.microsoft.com/office/drawing/2014/main" id="{E4A6C2B9-3420-48FD-A7C2-0C350C7FA9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8" name="Titolo 1">
            <a:extLst>
              <a:ext uri="{FF2B5EF4-FFF2-40B4-BE49-F238E27FC236}">
                <a16:creationId xmlns:a16="http://schemas.microsoft.com/office/drawing/2014/main" id="{C6856575-56CB-4D7F-B866-91A0DA1702CF}"/>
              </a:ext>
            </a:extLst>
          </p:cNvPr>
          <p:cNvSpPr txBox="1">
            <a:spLocks/>
          </p:cNvSpPr>
          <p:nvPr/>
        </p:nvSpPr>
        <p:spPr>
          <a:xfrm>
            <a:off x="179512" y="136526"/>
            <a:ext cx="8229600" cy="623276"/>
          </a:xfrm>
          <a:prstGeom prst="rect">
            <a:avLst/>
          </a:prstGeom>
        </p:spPr>
        <p:txBody>
          <a:bodyPr vert="horz" lIns="91428" tIns="45715" rIns="91428" bIns="45715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1" kern="1200">
                <a:solidFill>
                  <a:srgbClr val="0070C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400" dirty="0">
                <a:solidFill>
                  <a:srgbClr val="FFC000"/>
                </a:solidFill>
              </a:rPr>
              <a:t>SISTEMA DI MONITORAGGIO DEL PROGETTO </a:t>
            </a:r>
          </a:p>
        </p:txBody>
      </p:sp>
    </p:spTree>
    <p:extLst>
      <p:ext uri="{BB962C8B-B14F-4D97-AF65-F5344CB8AC3E}">
        <p14:creationId xmlns:p14="http://schemas.microsoft.com/office/powerpoint/2010/main" val="1697562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8" grpId="0" animBg="1"/>
      <p:bldP spid="9" grpId="0" animBg="1"/>
      <p:bldP spid="10" grpId="0" animBg="1"/>
      <p:bldP spid="12" grpId="0" animBg="1"/>
      <p:bldP spid="13" grpId="0" animBg="1"/>
      <p:bldP spid="14" grpId="0" animBg="1"/>
      <p:bldP spid="16" grpId="0" animBg="1"/>
      <p:bldP spid="19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Italia-Malta PowerPoint(01)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0058"/>
            <a:ext cx="9144000" cy="6849190"/>
          </a:xfrm>
          <a:prstGeom prst="rect">
            <a:avLst/>
          </a:prstGeom>
        </p:spPr>
      </p:pic>
      <p:sp>
        <p:nvSpPr>
          <p:cNvPr id="5" name="Titolo 1"/>
          <p:cNvSpPr txBox="1">
            <a:spLocks/>
          </p:cNvSpPr>
          <p:nvPr/>
        </p:nvSpPr>
        <p:spPr>
          <a:xfrm>
            <a:off x="592673" y="1395414"/>
            <a:ext cx="7772400" cy="735012"/>
          </a:xfrm>
          <a:prstGeom prst="rect">
            <a:avLst/>
          </a:prstGeom>
        </p:spPr>
        <p:txBody>
          <a:bodyPr lIns="80165" tIns="40083" rIns="80165" bIns="40083"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b="1" dirty="0">
                <a:solidFill>
                  <a:schemeClr val="tx2"/>
                </a:solidFill>
                <a:latin typeface="Open Sans"/>
                <a:cs typeface="Open Sans"/>
              </a:rPr>
              <a:t>Ulysses</a:t>
            </a:r>
          </a:p>
          <a:p>
            <a:endParaRPr lang="it-IT" b="1" dirty="0">
              <a:solidFill>
                <a:schemeClr val="tx2"/>
              </a:solidFill>
              <a:latin typeface="Open Sans"/>
              <a:cs typeface="Open Sans"/>
            </a:endParaRPr>
          </a:p>
        </p:txBody>
      </p:sp>
      <p:sp>
        <p:nvSpPr>
          <p:cNvPr id="6" name="Sottotitolo 2"/>
          <p:cNvSpPr txBox="1">
            <a:spLocks/>
          </p:cNvSpPr>
          <p:nvPr/>
        </p:nvSpPr>
        <p:spPr>
          <a:xfrm>
            <a:off x="37238" y="2367334"/>
            <a:ext cx="8883270" cy="634098"/>
          </a:xfrm>
          <a:prstGeom prst="rect">
            <a:avLst/>
          </a:prstGeom>
        </p:spPr>
        <p:txBody>
          <a:bodyPr lIns="80165" tIns="40083" rIns="80165" bIns="40083"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sz="2800" dirty="0">
                <a:solidFill>
                  <a:schemeClr val="tx2"/>
                </a:solidFill>
                <a:latin typeface="Open Sans"/>
                <a:cs typeface="Open Sans"/>
              </a:rPr>
              <a:t>Sistema Informatico di scambio dati elettronico</a:t>
            </a:r>
            <a:endParaRPr lang="it-IT" sz="2800" dirty="0">
              <a:solidFill>
                <a:schemeClr val="tx2"/>
              </a:solidFill>
              <a:latin typeface="Open Sans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3014" y="3078081"/>
            <a:ext cx="4677252" cy="1874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258576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2449FD09-6BB1-46D4-BBDB-4FD120443307}"/>
              </a:ext>
            </a:extLst>
          </p:cNvPr>
          <p:cNvSpPr txBox="1"/>
          <p:nvPr/>
        </p:nvSpPr>
        <p:spPr>
          <a:xfrm>
            <a:off x="513878" y="3613108"/>
            <a:ext cx="3986113" cy="2327708"/>
          </a:xfrm>
          <a:prstGeom prst="rect">
            <a:avLst/>
          </a:prstGeom>
          <a:noFill/>
        </p:spPr>
        <p:txBody>
          <a:bodyPr wrap="square" lIns="80155" tIns="40078" rIns="80155" bIns="40078" rtlCol="0">
            <a:spAutoFit/>
          </a:bodyPr>
          <a:lstStyle/>
          <a:p>
            <a:pPr defTabSz="801555">
              <a:buFont typeface="Arial" pitchFamily="34" charset="0"/>
              <a:buChar char="•"/>
              <a:defRPr/>
            </a:pPr>
            <a:r>
              <a:rPr lang="it-IT" sz="2500" kern="0" dirty="0">
                <a:solidFill>
                  <a:srgbClr val="1F497D"/>
                </a:solidFill>
              </a:rPr>
              <a:t>  </a:t>
            </a:r>
            <a:r>
              <a:rPr lang="en-US" sz="2500" kern="0" dirty="0">
                <a:solidFill>
                  <a:srgbClr val="1F497D"/>
                </a:solidFill>
              </a:rPr>
              <a:t>Accesso al </a:t>
            </a:r>
            <a:r>
              <a:rPr lang="en-US" sz="2500" kern="0" dirty="0" err="1">
                <a:solidFill>
                  <a:srgbClr val="1F497D"/>
                </a:solidFill>
              </a:rPr>
              <a:t>sistema</a:t>
            </a:r>
            <a:endParaRPr lang="en-US" sz="2500" kern="0" dirty="0">
              <a:solidFill>
                <a:srgbClr val="1F497D"/>
              </a:solidFill>
            </a:endParaRPr>
          </a:p>
          <a:p>
            <a:pPr defTabSz="801555">
              <a:buFont typeface="Arial" pitchFamily="34" charset="0"/>
              <a:buChar char="•"/>
              <a:defRPr/>
            </a:pPr>
            <a:endParaRPr lang="en-US" sz="2500" kern="0" dirty="0">
              <a:solidFill>
                <a:srgbClr val="1F497D"/>
              </a:solidFill>
            </a:endParaRPr>
          </a:p>
          <a:p>
            <a:pPr defTabSz="801555">
              <a:buFont typeface="Arial" pitchFamily="34" charset="0"/>
              <a:buChar char="•"/>
              <a:defRPr/>
            </a:pPr>
            <a:r>
              <a:rPr lang="en-US" sz="2500" kern="0" dirty="0">
                <a:solidFill>
                  <a:srgbClr val="1F497D"/>
                </a:solidFill>
              </a:rPr>
              <a:t>  </a:t>
            </a:r>
            <a:r>
              <a:rPr lang="en-US" sz="2500" kern="0" dirty="0" err="1">
                <a:solidFill>
                  <a:srgbClr val="1F497D"/>
                </a:solidFill>
              </a:rPr>
              <a:t>Struttura</a:t>
            </a:r>
            <a:r>
              <a:rPr lang="en-US" sz="2500" kern="0" dirty="0">
                <a:solidFill>
                  <a:srgbClr val="1F497D"/>
                </a:solidFill>
              </a:rPr>
              <a:t> del </a:t>
            </a:r>
            <a:r>
              <a:rPr lang="en-US" sz="2500" kern="0" dirty="0" err="1">
                <a:solidFill>
                  <a:srgbClr val="1F497D"/>
                </a:solidFill>
              </a:rPr>
              <a:t>sistema</a:t>
            </a:r>
            <a:endParaRPr lang="en-US" sz="2500" kern="0" dirty="0">
              <a:solidFill>
                <a:srgbClr val="1F497D"/>
              </a:solidFill>
            </a:endParaRPr>
          </a:p>
          <a:p>
            <a:pPr defTabSz="801555">
              <a:buFont typeface="Arial" pitchFamily="34" charset="0"/>
              <a:buChar char="•"/>
              <a:defRPr/>
            </a:pPr>
            <a:endParaRPr lang="en-US" sz="2500" kern="0" dirty="0">
              <a:solidFill>
                <a:srgbClr val="1F497D"/>
              </a:solidFill>
            </a:endParaRPr>
          </a:p>
          <a:p>
            <a:pPr defTabSz="801555">
              <a:buFont typeface="Arial" pitchFamily="34" charset="0"/>
              <a:buChar char="•"/>
              <a:defRPr/>
            </a:pPr>
            <a:r>
              <a:rPr lang="en-US" sz="2500" kern="0" dirty="0">
                <a:solidFill>
                  <a:srgbClr val="1F497D"/>
                </a:solidFill>
              </a:rPr>
              <a:t> </a:t>
            </a:r>
            <a:r>
              <a:rPr lang="en-US" sz="2500" kern="0" dirty="0" err="1">
                <a:solidFill>
                  <a:srgbClr val="1F497D"/>
                </a:solidFill>
              </a:rPr>
              <a:t>Profilo</a:t>
            </a:r>
            <a:r>
              <a:rPr lang="en-US" sz="2500" kern="0" dirty="0">
                <a:solidFill>
                  <a:srgbClr val="1F497D"/>
                </a:solidFill>
              </a:rPr>
              <a:t> </a:t>
            </a:r>
            <a:r>
              <a:rPr lang="en-US" sz="2500" kern="0" dirty="0" err="1">
                <a:solidFill>
                  <a:srgbClr val="1F497D"/>
                </a:solidFill>
              </a:rPr>
              <a:t>Utente</a:t>
            </a:r>
            <a:endParaRPr lang="en-US" sz="2500" kern="0" dirty="0">
              <a:solidFill>
                <a:srgbClr val="1F497D"/>
              </a:solidFill>
            </a:endParaRPr>
          </a:p>
          <a:p>
            <a:pPr defTabSz="801555">
              <a:buFont typeface="Arial" pitchFamily="34" charset="0"/>
              <a:buChar char="•"/>
              <a:defRPr/>
            </a:pPr>
            <a:endParaRPr lang="it-IT" sz="2100" kern="0" dirty="0">
              <a:solidFill>
                <a:srgbClr val="1F497D"/>
              </a:solidFill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2914127" y="435141"/>
            <a:ext cx="2832210" cy="573381"/>
          </a:xfrm>
          <a:prstGeom prst="rect">
            <a:avLst/>
          </a:prstGeom>
          <a:noFill/>
        </p:spPr>
        <p:txBody>
          <a:bodyPr wrap="square" lIns="80155" tIns="40078" rIns="80155" bIns="40078" rtlCol="0">
            <a:spAutoFit/>
          </a:bodyPr>
          <a:lstStyle/>
          <a:p>
            <a:pPr defTabSz="400777"/>
            <a:r>
              <a:rPr lang="it-IT" sz="3200" b="1" dirty="0">
                <a:solidFill>
                  <a:srgbClr val="1F497D"/>
                </a:solidFill>
              </a:rPr>
              <a:t>Sistema Ulysses 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2449FD09-6BB1-46D4-BBDB-4FD120443307}"/>
              </a:ext>
            </a:extLst>
          </p:cNvPr>
          <p:cNvSpPr txBox="1"/>
          <p:nvPr/>
        </p:nvSpPr>
        <p:spPr>
          <a:xfrm>
            <a:off x="513878" y="1852840"/>
            <a:ext cx="8444838" cy="850380"/>
          </a:xfrm>
          <a:prstGeom prst="rect">
            <a:avLst/>
          </a:prstGeom>
          <a:noFill/>
        </p:spPr>
        <p:txBody>
          <a:bodyPr wrap="square" lIns="80155" tIns="40078" rIns="80155" bIns="40078" rtlCol="0">
            <a:spAutoFit/>
          </a:bodyPr>
          <a:lstStyle/>
          <a:p>
            <a:pPr algn="ctr" defTabSz="801555">
              <a:defRPr/>
            </a:pPr>
            <a:r>
              <a:rPr lang="it-IT" sz="2500" dirty="0">
                <a:solidFill>
                  <a:srgbClr val="1F497D"/>
                </a:solidFill>
              </a:rPr>
              <a:t>Ulysses è un'applicazione web per la gestione, il monitoraggio, la rendicontazione e la verifica del Programma</a:t>
            </a:r>
            <a:endParaRPr lang="it-IT" sz="2500" kern="0" dirty="0">
              <a:solidFill>
                <a:srgbClr val="1F497D"/>
              </a:solidFill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2449FD09-6BB1-46D4-BBDB-4FD120443307}"/>
              </a:ext>
            </a:extLst>
          </p:cNvPr>
          <p:cNvSpPr txBox="1"/>
          <p:nvPr/>
        </p:nvSpPr>
        <p:spPr>
          <a:xfrm>
            <a:off x="4987738" y="3721692"/>
            <a:ext cx="3386310" cy="1619822"/>
          </a:xfrm>
          <a:prstGeom prst="rect">
            <a:avLst/>
          </a:prstGeom>
          <a:noFill/>
        </p:spPr>
        <p:txBody>
          <a:bodyPr wrap="square" lIns="80155" tIns="40078" rIns="80155" bIns="40078" rtlCol="0">
            <a:spAutoFit/>
          </a:bodyPr>
          <a:lstStyle/>
          <a:p>
            <a:pPr defTabSz="801555">
              <a:buFont typeface="Arial" pitchFamily="34" charset="0"/>
              <a:buChar char="•"/>
              <a:defRPr/>
            </a:pPr>
            <a:r>
              <a:rPr lang="en-US" sz="2500" kern="0" dirty="0">
                <a:solidFill>
                  <a:srgbClr val="1F497D"/>
                </a:solidFill>
              </a:rPr>
              <a:t>  </a:t>
            </a:r>
            <a:r>
              <a:rPr lang="en-US" sz="2500" kern="0" dirty="0" err="1">
                <a:solidFill>
                  <a:srgbClr val="1F497D"/>
                </a:solidFill>
              </a:rPr>
              <a:t>Ciclo</a:t>
            </a:r>
            <a:r>
              <a:rPr lang="en-US" sz="2500" kern="0" dirty="0">
                <a:solidFill>
                  <a:srgbClr val="1F497D"/>
                </a:solidFill>
              </a:rPr>
              <a:t> di Vita del </a:t>
            </a:r>
            <a:r>
              <a:rPr lang="en-US" sz="2500" kern="0" dirty="0" err="1">
                <a:solidFill>
                  <a:srgbClr val="1F497D"/>
                </a:solidFill>
              </a:rPr>
              <a:t>Progetto</a:t>
            </a:r>
            <a:endParaRPr lang="en-US" sz="2500" kern="0" dirty="0">
              <a:solidFill>
                <a:srgbClr val="1F497D"/>
              </a:solidFill>
            </a:endParaRPr>
          </a:p>
          <a:p>
            <a:pPr defTabSz="801555">
              <a:buFont typeface="Arial" pitchFamily="34" charset="0"/>
              <a:buChar char="•"/>
              <a:defRPr/>
            </a:pPr>
            <a:endParaRPr lang="en-US" sz="2500" kern="0" dirty="0">
              <a:solidFill>
                <a:srgbClr val="1F497D"/>
              </a:solidFill>
            </a:endParaRPr>
          </a:p>
          <a:p>
            <a:pPr defTabSz="801555">
              <a:buFont typeface="Arial" pitchFamily="34" charset="0"/>
              <a:buChar char="•"/>
              <a:defRPr/>
            </a:pPr>
            <a:r>
              <a:rPr lang="en-US" sz="2500" kern="0" dirty="0">
                <a:solidFill>
                  <a:srgbClr val="1F497D"/>
                </a:solidFill>
              </a:rPr>
              <a:t>  </a:t>
            </a:r>
            <a:r>
              <a:rPr lang="en-US" sz="2500" kern="0" dirty="0" err="1">
                <a:solidFill>
                  <a:srgbClr val="1F497D"/>
                </a:solidFill>
              </a:rPr>
              <a:t>Archivio</a:t>
            </a:r>
            <a:r>
              <a:rPr lang="en-US" sz="2500" kern="0" dirty="0">
                <a:solidFill>
                  <a:srgbClr val="1F497D"/>
                </a:solidFill>
              </a:rPr>
              <a:t> </a:t>
            </a:r>
            <a:r>
              <a:rPr lang="en-US" sz="2500" kern="0" dirty="0" err="1">
                <a:solidFill>
                  <a:srgbClr val="1F497D"/>
                </a:solidFill>
              </a:rPr>
              <a:t>Documentale</a:t>
            </a:r>
            <a:endParaRPr lang="it-IT" sz="2100" kern="0" dirty="0">
              <a:solidFill>
                <a:srgbClr val="1F497D"/>
              </a:solidFill>
            </a:endParaRPr>
          </a:p>
        </p:txBody>
      </p:sp>
      <p:pic>
        <p:nvPicPr>
          <p:cNvPr id="1030" name="Picture 6" descr="C:\Program Files\Microsoft Office\MEDIA\CAGCAT10\j0300520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879" y="435141"/>
            <a:ext cx="1338630" cy="1220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asellaDiTesto 10"/>
          <p:cNvSpPr txBox="1"/>
          <p:nvPr/>
        </p:nvSpPr>
        <p:spPr>
          <a:xfrm>
            <a:off x="3291163" y="2850031"/>
            <a:ext cx="2078141" cy="850380"/>
          </a:xfrm>
          <a:prstGeom prst="rect">
            <a:avLst/>
          </a:prstGeom>
          <a:noFill/>
        </p:spPr>
        <p:txBody>
          <a:bodyPr wrap="square" lIns="80155" tIns="40078" rIns="80155" bIns="40078" rtlCol="0">
            <a:spAutoFit/>
          </a:bodyPr>
          <a:lstStyle/>
          <a:p>
            <a:pPr algn="ctr" defTabSz="400777"/>
            <a:r>
              <a:rPr lang="it-IT" sz="2500" b="1" dirty="0">
                <a:solidFill>
                  <a:srgbClr val="FFC000"/>
                </a:solidFill>
              </a:rPr>
              <a:t>Principali caratteristiche</a:t>
            </a:r>
          </a:p>
        </p:txBody>
      </p:sp>
    </p:spTree>
    <p:extLst>
      <p:ext uri="{BB962C8B-B14F-4D97-AF65-F5344CB8AC3E}">
        <p14:creationId xmlns:p14="http://schemas.microsoft.com/office/powerpoint/2010/main" val="1934062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asellaDiTesto 10"/>
          <p:cNvSpPr txBox="1"/>
          <p:nvPr/>
        </p:nvSpPr>
        <p:spPr>
          <a:xfrm>
            <a:off x="176888" y="808050"/>
            <a:ext cx="3799591" cy="850380"/>
          </a:xfrm>
          <a:prstGeom prst="rect">
            <a:avLst/>
          </a:prstGeom>
          <a:noFill/>
        </p:spPr>
        <p:txBody>
          <a:bodyPr wrap="square" lIns="80155" tIns="40078" rIns="80155" bIns="40078" rtlCol="0">
            <a:spAutoFit/>
          </a:bodyPr>
          <a:lstStyle/>
          <a:p>
            <a:pPr defTabSz="801555">
              <a:defRPr/>
            </a:pPr>
            <a:r>
              <a:rPr lang="en-US" sz="2500" b="1" kern="0" dirty="0">
                <a:solidFill>
                  <a:srgbClr val="FFC000"/>
                </a:solidFill>
              </a:rPr>
              <a:t>ACCESSO AL SISTEMA</a:t>
            </a:r>
          </a:p>
          <a:p>
            <a:pPr defTabSz="801555">
              <a:defRPr/>
            </a:pPr>
            <a:endParaRPr lang="en-US" sz="2500" b="1" kern="0" dirty="0">
              <a:solidFill>
                <a:srgbClr val="FFC000"/>
              </a:solidFill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266" y="2447436"/>
            <a:ext cx="4294271" cy="1528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asellaDiTesto 12"/>
          <p:cNvSpPr txBox="1"/>
          <p:nvPr/>
        </p:nvSpPr>
        <p:spPr>
          <a:xfrm>
            <a:off x="307265" y="1607615"/>
            <a:ext cx="7012436" cy="465659"/>
          </a:xfrm>
          <a:prstGeom prst="rect">
            <a:avLst/>
          </a:prstGeom>
          <a:noFill/>
        </p:spPr>
        <p:txBody>
          <a:bodyPr wrap="square" lIns="80155" tIns="40078" rIns="80155" bIns="40078" rtlCol="0">
            <a:spAutoFit/>
          </a:bodyPr>
          <a:lstStyle/>
          <a:p>
            <a:pPr defTabSz="801555">
              <a:defRPr/>
            </a:pPr>
            <a:r>
              <a:rPr lang="en-US" sz="2500" b="1" kern="0" dirty="0">
                <a:solidFill>
                  <a:srgbClr val="1F497D"/>
                </a:solidFill>
              </a:rPr>
              <a:t>https://ulysses.regione.sicilia.it/ITMAL14-20/</a:t>
            </a:r>
          </a:p>
        </p:txBody>
      </p:sp>
      <p:sp>
        <p:nvSpPr>
          <p:cNvPr id="14" name="CasellaDiTesto 13"/>
          <p:cNvSpPr txBox="1"/>
          <p:nvPr/>
        </p:nvSpPr>
        <p:spPr>
          <a:xfrm>
            <a:off x="5419933" y="3501778"/>
            <a:ext cx="2374763" cy="465659"/>
          </a:xfrm>
          <a:prstGeom prst="rect">
            <a:avLst/>
          </a:prstGeom>
          <a:noFill/>
        </p:spPr>
        <p:txBody>
          <a:bodyPr wrap="square" lIns="80155" tIns="40078" rIns="80155" bIns="40078" rtlCol="0">
            <a:spAutoFit/>
          </a:bodyPr>
          <a:lstStyle/>
          <a:p>
            <a:pPr defTabSz="801555">
              <a:defRPr/>
            </a:pPr>
            <a:r>
              <a:rPr lang="en-US" sz="2500" b="1" kern="0" dirty="0">
                <a:solidFill>
                  <a:srgbClr val="FFC000"/>
                </a:solidFill>
              </a:rPr>
              <a:t>PROFILI UTENTE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2449FD09-6BB1-46D4-BBDB-4FD120443307}"/>
              </a:ext>
            </a:extLst>
          </p:cNvPr>
          <p:cNvSpPr txBox="1"/>
          <p:nvPr/>
        </p:nvSpPr>
        <p:spPr>
          <a:xfrm>
            <a:off x="5419931" y="3976235"/>
            <a:ext cx="2885116" cy="2288546"/>
          </a:xfrm>
          <a:prstGeom prst="rect">
            <a:avLst/>
          </a:prstGeom>
          <a:noFill/>
        </p:spPr>
        <p:txBody>
          <a:bodyPr wrap="square" lIns="80155" tIns="40078" rIns="80155" bIns="40078" rtlCol="0">
            <a:spAutoFit/>
          </a:bodyPr>
          <a:lstStyle/>
          <a:p>
            <a:pPr defTabSz="801555">
              <a:defRPr/>
            </a:pPr>
            <a:endParaRPr lang="it-IT" kern="0" dirty="0">
              <a:solidFill>
                <a:srgbClr val="1F497D"/>
              </a:solidFill>
            </a:endParaRPr>
          </a:p>
          <a:p>
            <a:pPr defTabSz="801555">
              <a:buFont typeface="Arial" pitchFamily="34" charset="0"/>
              <a:buChar char="•"/>
              <a:defRPr/>
            </a:pPr>
            <a:r>
              <a:rPr lang="it-IT" sz="2500" kern="0" dirty="0">
                <a:solidFill>
                  <a:srgbClr val="1F497D"/>
                </a:solidFill>
              </a:rPr>
              <a:t>Lead Partner</a:t>
            </a:r>
          </a:p>
          <a:p>
            <a:pPr defTabSz="801555">
              <a:buFont typeface="Arial" pitchFamily="34" charset="0"/>
              <a:buChar char="•"/>
              <a:defRPr/>
            </a:pPr>
            <a:endParaRPr lang="en-US" sz="2500" kern="0" dirty="0">
              <a:solidFill>
                <a:srgbClr val="1F497D"/>
              </a:solidFill>
            </a:endParaRPr>
          </a:p>
          <a:p>
            <a:pPr defTabSz="801555">
              <a:buFont typeface="Arial" pitchFamily="34" charset="0"/>
              <a:buChar char="•"/>
              <a:defRPr/>
            </a:pPr>
            <a:r>
              <a:rPr lang="en-US" sz="2500" kern="0" dirty="0">
                <a:solidFill>
                  <a:srgbClr val="1F497D"/>
                </a:solidFill>
              </a:rPr>
              <a:t>  Partner</a:t>
            </a:r>
          </a:p>
          <a:p>
            <a:pPr defTabSz="801555">
              <a:buFont typeface="Arial" pitchFamily="34" charset="0"/>
              <a:buChar char="•"/>
              <a:defRPr/>
            </a:pPr>
            <a:endParaRPr lang="en-US" sz="2500" kern="0" dirty="0">
              <a:solidFill>
                <a:srgbClr val="1F497D"/>
              </a:solidFill>
            </a:endParaRPr>
          </a:p>
          <a:p>
            <a:pPr defTabSz="801555">
              <a:defRPr/>
            </a:pPr>
            <a:endParaRPr lang="it-IT" sz="2100" kern="0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8948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2449FD09-6BB1-46D4-BBDB-4FD120443307}"/>
              </a:ext>
            </a:extLst>
          </p:cNvPr>
          <p:cNvSpPr txBox="1"/>
          <p:nvPr/>
        </p:nvSpPr>
        <p:spPr>
          <a:xfrm>
            <a:off x="796808" y="3552349"/>
            <a:ext cx="3030644" cy="404104"/>
          </a:xfrm>
          <a:prstGeom prst="rect">
            <a:avLst/>
          </a:prstGeom>
          <a:noFill/>
        </p:spPr>
        <p:txBody>
          <a:bodyPr wrap="square" lIns="80155" tIns="40078" rIns="80155" bIns="40078" rtlCol="0">
            <a:spAutoFit/>
          </a:bodyPr>
          <a:lstStyle/>
          <a:p>
            <a:pPr defTabSz="400777"/>
            <a:r>
              <a:rPr lang="it-IT" sz="2100" dirty="0">
                <a:solidFill>
                  <a:srgbClr val="1F497D"/>
                </a:solidFill>
              </a:rPr>
              <a:t>Gestione del Programma</a:t>
            </a:r>
            <a:endParaRPr lang="it-IT" sz="2100" kern="0" dirty="0">
              <a:solidFill>
                <a:srgbClr val="1F497D"/>
              </a:solidFill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1611054" y="165606"/>
            <a:ext cx="3609017" cy="850380"/>
          </a:xfrm>
          <a:prstGeom prst="rect">
            <a:avLst/>
          </a:prstGeom>
          <a:noFill/>
        </p:spPr>
        <p:txBody>
          <a:bodyPr wrap="square" lIns="80155" tIns="40078" rIns="80155" bIns="40078" rtlCol="0">
            <a:spAutoFit/>
          </a:bodyPr>
          <a:lstStyle/>
          <a:p>
            <a:pPr defTabSz="801555">
              <a:defRPr/>
            </a:pPr>
            <a:r>
              <a:rPr lang="en-US" sz="2500" b="1" kern="0" dirty="0">
                <a:solidFill>
                  <a:srgbClr val="FFC000"/>
                </a:solidFill>
              </a:rPr>
              <a:t>STRUTTURA DEL SISTEMA</a:t>
            </a:r>
          </a:p>
          <a:p>
            <a:pPr defTabSz="801555">
              <a:defRPr/>
            </a:pPr>
            <a:endParaRPr lang="en-US" sz="2500" b="1" kern="0" dirty="0">
              <a:solidFill>
                <a:srgbClr val="FFC000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461582" y="1015986"/>
            <a:ext cx="2574326" cy="404104"/>
          </a:xfrm>
          <a:prstGeom prst="rect">
            <a:avLst/>
          </a:prstGeom>
          <a:noFill/>
        </p:spPr>
        <p:txBody>
          <a:bodyPr wrap="square" lIns="80155" tIns="40078" rIns="80155" bIns="40078" rtlCol="0">
            <a:spAutoFit/>
          </a:bodyPr>
          <a:lstStyle/>
          <a:p>
            <a:pPr defTabSz="801555">
              <a:defRPr/>
            </a:pPr>
            <a:r>
              <a:rPr lang="en-US" sz="2100" b="1" kern="0" dirty="0">
                <a:solidFill>
                  <a:srgbClr val="1F497D"/>
                </a:solidFill>
              </a:rPr>
              <a:t> SEZIONI PRINCIPALI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927210" y="1993231"/>
            <a:ext cx="2443950" cy="418638"/>
          </a:xfrm>
          <a:prstGeom prst="rect">
            <a:avLst/>
          </a:prstGeom>
          <a:noFill/>
        </p:spPr>
        <p:txBody>
          <a:bodyPr wrap="square" lIns="80155" tIns="40078" rIns="80155" bIns="40078" rtlCol="0">
            <a:spAutoFit/>
          </a:bodyPr>
          <a:lstStyle/>
          <a:p>
            <a:pPr defTabSz="801555">
              <a:defRPr/>
            </a:pPr>
            <a:r>
              <a:rPr lang="en-US" sz="2100" kern="0" dirty="0" err="1">
                <a:solidFill>
                  <a:srgbClr val="1F497D"/>
                </a:solidFill>
              </a:rPr>
              <a:t>Amministrazione</a:t>
            </a:r>
            <a:endParaRPr lang="en-US" sz="2100" kern="0" dirty="0">
              <a:solidFill>
                <a:srgbClr val="1F497D"/>
              </a:solidFill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815408" y="5187929"/>
            <a:ext cx="2443950" cy="727270"/>
          </a:xfrm>
          <a:prstGeom prst="rect">
            <a:avLst/>
          </a:prstGeom>
          <a:noFill/>
        </p:spPr>
        <p:txBody>
          <a:bodyPr wrap="square" lIns="80155" tIns="40078" rIns="80155" bIns="40078" rtlCol="0">
            <a:spAutoFit/>
          </a:bodyPr>
          <a:lstStyle/>
          <a:p>
            <a:pPr defTabSz="801555">
              <a:defRPr/>
            </a:pPr>
            <a:r>
              <a:rPr lang="en-US" sz="2100" b="1" kern="0" dirty="0" err="1">
                <a:solidFill>
                  <a:srgbClr val="1F497D"/>
                </a:solidFill>
              </a:rPr>
              <a:t>Gestione</a:t>
            </a:r>
            <a:r>
              <a:rPr lang="en-US" sz="2100" b="1" kern="0" dirty="0">
                <a:solidFill>
                  <a:srgbClr val="1F497D"/>
                </a:solidFill>
              </a:rPr>
              <a:t> del </a:t>
            </a:r>
            <a:r>
              <a:rPr lang="en-US" sz="2100" b="1" kern="0" dirty="0" err="1">
                <a:solidFill>
                  <a:srgbClr val="1F497D"/>
                </a:solidFill>
              </a:rPr>
              <a:t>Progetto</a:t>
            </a:r>
            <a:endParaRPr lang="en-US" sz="2100" b="1" kern="0" dirty="0">
              <a:solidFill>
                <a:srgbClr val="1F497D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174" y="1814801"/>
            <a:ext cx="1874160" cy="3791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74751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21692" y="238323"/>
            <a:ext cx="8229600" cy="623276"/>
          </a:xfrm>
        </p:spPr>
        <p:txBody>
          <a:bodyPr/>
          <a:lstStyle/>
          <a:p>
            <a:r>
              <a:rPr lang="it-IT" sz="2800" dirty="0">
                <a:solidFill>
                  <a:srgbClr val="FFC000"/>
                </a:solidFill>
              </a:rPr>
              <a:t>CONTRIBUTI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it-IT" sz="2400" dirty="0"/>
              <a:t>Il programma INTERREG V-A Italia Malta prevede un </a:t>
            </a:r>
            <a:r>
              <a:rPr lang="it-IT" sz="2400" dirty="0">
                <a:solidFill>
                  <a:srgbClr val="FF0000"/>
                </a:solidFill>
              </a:rPr>
              <a:t>contributo</a:t>
            </a:r>
            <a:r>
              <a:rPr lang="it-IT" sz="2400" dirty="0"/>
              <a:t> FESR ( e CN per i beneficiari IT ) come  </a:t>
            </a:r>
            <a:r>
              <a:rPr lang="it-IT" sz="2400" dirty="0">
                <a:solidFill>
                  <a:srgbClr val="FF0000"/>
                </a:solidFill>
              </a:rPr>
              <a:t>rimborso di spese </a:t>
            </a:r>
            <a:r>
              <a:rPr lang="it-IT" sz="2400" dirty="0"/>
              <a:t>a fronte delle seguenti condizioni:</a:t>
            </a:r>
          </a:p>
          <a:p>
            <a:pPr marL="0" indent="0" algn="just">
              <a:buNone/>
            </a:pPr>
            <a:endParaRPr lang="it-IT" sz="2400" dirty="0"/>
          </a:p>
          <a:p>
            <a:pPr algn="just">
              <a:spcAft>
                <a:spcPts val="600"/>
              </a:spcAft>
            </a:pPr>
            <a:r>
              <a:rPr lang="it-IT" sz="2400" dirty="0"/>
              <a:t>Che le spese di un beneficiario (LP e PP) siano </a:t>
            </a:r>
            <a:r>
              <a:rPr lang="it-IT" sz="2400" dirty="0">
                <a:solidFill>
                  <a:srgbClr val="FF0000"/>
                </a:solidFill>
              </a:rPr>
              <a:t>correttamente rendicontate </a:t>
            </a:r>
            <a:r>
              <a:rPr lang="it-IT" sz="2400" dirty="0"/>
              <a:t>e</a:t>
            </a:r>
            <a:r>
              <a:rPr lang="it-IT" sz="2400" dirty="0">
                <a:solidFill>
                  <a:srgbClr val="FF0000"/>
                </a:solidFill>
              </a:rPr>
              <a:t> verificate </a:t>
            </a:r>
            <a:r>
              <a:rPr lang="it-IT" sz="2400" dirty="0"/>
              <a:t>dal Controllore di Primo Livello; </a:t>
            </a:r>
          </a:p>
          <a:p>
            <a:pPr algn="just">
              <a:spcAft>
                <a:spcPts val="600"/>
              </a:spcAft>
            </a:pPr>
            <a:r>
              <a:rPr lang="it-IT" sz="2400" dirty="0"/>
              <a:t>Che il LP validi la verifica del CPL e inserisca tali spese all’interno della </a:t>
            </a:r>
            <a:r>
              <a:rPr lang="it-IT" sz="2400" dirty="0">
                <a:solidFill>
                  <a:srgbClr val="FF0000"/>
                </a:solidFill>
              </a:rPr>
              <a:t>Domanda di rimborso</a:t>
            </a:r>
            <a:r>
              <a:rPr lang="it-IT" sz="2400" dirty="0"/>
              <a:t>; </a:t>
            </a:r>
            <a:endParaRPr lang="it-IT" sz="2400" dirty="0">
              <a:solidFill>
                <a:srgbClr val="FF0000"/>
              </a:solidFill>
            </a:endParaRPr>
          </a:p>
          <a:p>
            <a:pPr algn="just">
              <a:spcAft>
                <a:spcPts val="600"/>
              </a:spcAft>
            </a:pPr>
            <a:r>
              <a:rPr lang="it-IT" sz="2400" dirty="0"/>
              <a:t>Che </a:t>
            </a:r>
            <a:r>
              <a:rPr lang="it-IT" sz="2400" dirty="0" err="1"/>
              <a:t>AdG</a:t>
            </a:r>
            <a:r>
              <a:rPr lang="it-IT" sz="2400" dirty="0"/>
              <a:t>\SC validino positivamente la </a:t>
            </a:r>
            <a:r>
              <a:rPr lang="it-IT" sz="2400" dirty="0">
                <a:solidFill>
                  <a:srgbClr val="FF0000"/>
                </a:solidFill>
              </a:rPr>
              <a:t>Domanda di rimborso</a:t>
            </a:r>
            <a:r>
              <a:rPr lang="it-IT" sz="2400" dirty="0"/>
              <a:t>.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288BE-806A-4F1E-A472-2C45EDE366B2}" type="datetime1">
              <a:rPr lang="en-US" smtClean="0"/>
              <a:t>2/8/2021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433D9-B6F0-4A50-9A88-4022112AD1EC}" type="slidenum">
              <a:rPr lang="it-IT" smtClean="0"/>
              <a:pPr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80023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asellaDiTesto 10"/>
          <p:cNvSpPr txBox="1"/>
          <p:nvPr/>
        </p:nvSpPr>
        <p:spPr>
          <a:xfrm>
            <a:off x="2721319" y="1299478"/>
            <a:ext cx="4060187" cy="465659"/>
          </a:xfrm>
          <a:prstGeom prst="rect">
            <a:avLst/>
          </a:prstGeom>
          <a:noFill/>
        </p:spPr>
        <p:txBody>
          <a:bodyPr wrap="none" lIns="80155" tIns="40078" rIns="80155" bIns="40078" rtlCol="0">
            <a:spAutoFit/>
          </a:bodyPr>
          <a:lstStyle/>
          <a:p>
            <a:pPr defTabSz="400777"/>
            <a:r>
              <a:rPr lang="it-IT" sz="2500" b="1" dirty="0">
                <a:solidFill>
                  <a:srgbClr val="FFC000"/>
                </a:solidFill>
              </a:rPr>
              <a:t>CICLO DI VITA DEL PROGETTO</a:t>
            </a:r>
          </a:p>
        </p:txBody>
      </p:sp>
      <p:grpSp>
        <p:nvGrpSpPr>
          <p:cNvPr id="15" name="Gruppo 14"/>
          <p:cNvGrpSpPr/>
          <p:nvPr/>
        </p:nvGrpSpPr>
        <p:grpSpPr>
          <a:xfrm>
            <a:off x="443016" y="2717887"/>
            <a:ext cx="2635220" cy="870346"/>
            <a:chOff x="1785" y="1596826"/>
            <a:chExt cx="2175867" cy="870346"/>
          </a:xfrm>
        </p:grpSpPr>
        <p:sp>
          <p:nvSpPr>
            <p:cNvPr id="16" name="Gallone 15"/>
            <p:cNvSpPr/>
            <p:nvPr/>
          </p:nvSpPr>
          <p:spPr>
            <a:xfrm>
              <a:off x="1785" y="1596826"/>
              <a:ext cx="2175867" cy="870346"/>
            </a:xfrm>
            <a:prstGeom prst="chevr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Gallone 4"/>
            <p:cNvSpPr/>
            <p:nvPr/>
          </p:nvSpPr>
          <p:spPr>
            <a:xfrm>
              <a:off x="436958" y="1596826"/>
              <a:ext cx="1305521" cy="87034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233" tIns="29411" rIns="29411" bIns="29411" numCol="1" spcCol="1270" anchor="ctr" anchorCtr="0">
              <a:noAutofit/>
            </a:bodyPr>
            <a:lstStyle/>
            <a:p>
              <a:pPr algn="ctr" defTabSz="85940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b="1" dirty="0">
                  <a:solidFill>
                    <a:prstClr val="black"/>
                  </a:solidFill>
                </a:rPr>
                <a:t>Inizio del  progetto</a:t>
              </a:r>
              <a:r>
                <a:rPr lang="it-IT" b="1" dirty="0">
                  <a:solidFill>
                    <a:prstClr val="white"/>
                  </a:solidFill>
                </a:rPr>
                <a:t> </a:t>
              </a:r>
            </a:p>
          </p:txBody>
        </p:sp>
      </p:grpSp>
      <p:grpSp>
        <p:nvGrpSpPr>
          <p:cNvPr id="18" name="Gruppo 17"/>
          <p:cNvGrpSpPr/>
          <p:nvPr/>
        </p:nvGrpSpPr>
        <p:grpSpPr>
          <a:xfrm>
            <a:off x="2914844" y="2717887"/>
            <a:ext cx="2597027" cy="864096"/>
            <a:chOff x="5357" y="1391443"/>
            <a:chExt cx="3202781" cy="1281112"/>
          </a:xfrm>
        </p:grpSpPr>
        <p:sp>
          <p:nvSpPr>
            <p:cNvPr id="19" name="Gallone 18"/>
            <p:cNvSpPr/>
            <p:nvPr/>
          </p:nvSpPr>
          <p:spPr>
            <a:xfrm>
              <a:off x="5357" y="1391443"/>
              <a:ext cx="3202781" cy="1281112"/>
            </a:xfrm>
            <a:prstGeom prst="chevron">
              <a:avLst/>
            </a:prstGeom>
            <a:solidFill>
              <a:srgbClr val="F2B8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Gallone 4"/>
            <p:cNvSpPr/>
            <p:nvPr/>
          </p:nvSpPr>
          <p:spPr>
            <a:xfrm>
              <a:off x="645913" y="1391443"/>
              <a:ext cx="1921669" cy="12811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0587" tIns="23529" rIns="23529" bIns="23529" numCol="1" spcCol="1270" anchor="ctr" anchorCtr="0">
              <a:noAutofit/>
            </a:bodyPr>
            <a:lstStyle/>
            <a:p>
              <a:pPr algn="ctr" defTabSz="68752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b="1" dirty="0">
                  <a:solidFill>
                    <a:prstClr val="black"/>
                  </a:solidFill>
                </a:rPr>
                <a:t>Ammissibilità al contributo</a:t>
              </a:r>
            </a:p>
          </p:txBody>
        </p:sp>
      </p:grpSp>
      <p:grpSp>
        <p:nvGrpSpPr>
          <p:cNvPr id="21" name="Gruppo 20"/>
          <p:cNvGrpSpPr/>
          <p:nvPr/>
        </p:nvGrpSpPr>
        <p:grpSpPr>
          <a:xfrm>
            <a:off x="5191774" y="2717887"/>
            <a:ext cx="2789123" cy="864096"/>
            <a:chOff x="8685249" y="3187581"/>
            <a:chExt cx="6753069" cy="2438400"/>
          </a:xfrm>
        </p:grpSpPr>
        <p:sp>
          <p:nvSpPr>
            <p:cNvPr id="23" name="Gallone 22"/>
            <p:cNvSpPr/>
            <p:nvPr/>
          </p:nvSpPr>
          <p:spPr>
            <a:xfrm>
              <a:off x="8685249" y="3187581"/>
              <a:ext cx="6753069" cy="2438400"/>
            </a:xfrm>
            <a:prstGeom prst="chevron">
              <a:avLst/>
            </a:prstGeom>
            <a:solidFill>
              <a:srgbClr val="79D0EF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Gallone 4"/>
            <p:cNvSpPr/>
            <p:nvPr/>
          </p:nvSpPr>
          <p:spPr>
            <a:xfrm>
              <a:off x="9592815" y="3187581"/>
              <a:ext cx="4937938" cy="2438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55876" tIns="85292" rIns="85292" bIns="85292" numCol="1" spcCol="1270" anchor="ctr" anchorCtr="0">
              <a:noAutofit/>
            </a:bodyPr>
            <a:lstStyle/>
            <a:p>
              <a:pPr algn="ctr" defTabSz="2492263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b="1" dirty="0">
                  <a:solidFill>
                    <a:prstClr val="black"/>
                  </a:solidFill>
                </a:rPr>
                <a:t>Implementazione</a:t>
              </a:r>
            </a:p>
          </p:txBody>
        </p:sp>
      </p:grpSp>
      <p:sp>
        <p:nvSpPr>
          <p:cNvPr id="22" name="CasellaDiTesto 21"/>
          <p:cNvSpPr txBox="1"/>
          <p:nvPr/>
        </p:nvSpPr>
        <p:spPr>
          <a:xfrm>
            <a:off x="3078233" y="5295721"/>
            <a:ext cx="378281" cy="342549"/>
          </a:xfrm>
          <a:prstGeom prst="rect">
            <a:avLst/>
          </a:prstGeom>
          <a:noFill/>
        </p:spPr>
        <p:txBody>
          <a:bodyPr wrap="none" lIns="80155" tIns="40078" rIns="80155" bIns="40078" rtlCol="0">
            <a:spAutoFit/>
          </a:bodyPr>
          <a:lstStyle/>
          <a:p>
            <a:pPr defTabSz="400777"/>
            <a:r>
              <a:rPr lang="it-IT" sz="1700" dirty="0">
                <a:solidFill>
                  <a:prstClr val="black"/>
                </a:solidFill>
              </a:rPr>
              <a:t>SC</a:t>
            </a:r>
          </a:p>
        </p:txBody>
      </p:sp>
      <p:sp>
        <p:nvSpPr>
          <p:cNvPr id="25" name="CasellaDiTesto 24"/>
          <p:cNvSpPr txBox="1"/>
          <p:nvPr/>
        </p:nvSpPr>
        <p:spPr>
          <a:xfrm>
            <a:off x="5667749" y="4741721"/>
            <a:ext cx="1441924" cy="613993"/>
          </a:xfrm>
          <a:prstGeom prst="rect">
            <a:avLst/>
          </a:prstGeom>
          <a:noFill/>
        </p:spPr>
        <p:txBody>
          <a:bodyPr wrap="square" lIns="80155" tIns="40078" rIns="80155" bIns="40078" rtlCol="0">
            <a:spAutoFit/>
          </a:bodyPr>
          <a:lstStyle/>
          <a:p>
            <a:pPr algn="ctr" defTabSz="400777"/>
            <a:r>
              <a:rPr lang="it-IT" sz="1700" dirty="0">
                <a:solidFill>
                  <a:prstClr val="black"/>
                </a:solidFill>
              </a:rPr>
              <a:t>Lead Partner</a:t>
            </a:r>
          </a:p>
          <a:p>
            <a:pPr algn="ctr" defTabSz="400777"/>
            <a:r>
              <a:rPr lang="it-IT" sz="1700" dirty="0">
                <a:solidFill>
                  <a:prstClr val="black"/>
                </a:solidFill>
              </a:rPr>
              <a:t>Partner</a:t>
            </a:r>
          </a:p>
        </p:txBody>
      </p:sp>
      <p:sp>
        <p:nvSpPr>
          <p:cNvPr id="27" name="Parentesi graffa aperta 26"/>
          <p:cNvSpPr/>
          <p:nvPr/>
        </p:nvSpPr>
        <p:spPr>
          <a:xfrm rot="16200000">
            <a:off x="2709332" y="3222517"/>
            <a:ext cx="1212128" cy="2513209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80155" tIns="40078" rIns="80155" bIns="40078" rtlCol="0" anchor="ctr"/>
          <a:lstStyle/>
          <a:p>
            <a:pPr algn="ctr" defTabSz="400777"/>
            <a:endParaRPr lang="it-IT" sz="1700">
              <a:solidFill>
                <a:prstClr val="black"/>
              </a:solidFill>
            </a:endParaRPr>
          </a:p>
        </p:txBody>
      </p:sp>
      <p:cxnSp>
        <p:nvCxnSpPr>
          <p:cNvPr id="29" name="Connettore 2 28"/>
          <p:cNvCxnSpPr/>
          <p:nvPr/>
        </p:nvCxnSpPr>
        <p:spPr>
          <a:xfrm>
            <a:off x="6388711" y="3759039"/>
            <a:ext cx="0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451508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5" grpId="0"/>
      <p:bldP spid="27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a 1">
            <a:extLst>
              <a:ext uri="{FF2B5EF4-FFF2-40B4-BE49-F238E27FC236}">
                <a16:creationId xmlns:a16="http://schemas.microsoft.com/office/drawing/2014/main" id="{C70407F5-F303-4AC9-80EE-EBB0DBF17A3F}"/>
              </a:ext>
            </a:extLst>
          </p:cNvPr>
          <p:cNvGraphicFramePr/>
          <p:nvPr/>
        </p:nvGraphicFramePr>
        <p:xfrm>
          <a:off x="0" y="0"/>
          <a:ext cx="0" cy="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CasellaDiTesto 9"/>
          <p:cNvSpPr txBox="1"/>
          <p:nvPr/>
        </p:nvSpPr>
        <p:spPr>
          <a:xfrm>
            <a:off x="3485068" y="3501010"/>
            <a:ext cx="2905896" cy="2420041"/>
          </a:xfrm>
          <a:prstGeom prst="rect">
            <a:avLst/>
          </a:prstGeom>
          <a:noFill/>
        </p:spPr>
        <p:txBody>
          <a:bodyPr wrap="none" lIns="80155" tIns="40078" rIns="80155" bIns="40078" rtlCol="0">
            <a:spAutoFit/>
          </a:bodyPr>
          <a:lstStyle/>
          <a:p>
            <a:pPr defTabSz="400777"/>
            <a:r>
              <a:rPr lang="it-IT" sz="1900" b="1" dirty="0">
                <a:solidFill>
                  <a:prstClr val="black"/>
                </a:solidFill>
              </a:rPr>
              <a:t>	</a:t>
            </a:r>
            <a:r>
              <a:rPr lang="it-IT" sz="1900" b="1" dirty="0">
                <a:solidFill>
                  <a:srgbClr val="1F497D"/>
                </a:solidFill>
              </a:rPr>
              <a:t>Implementazione</a:t>
            </a:r>
          </a:p>
          <a:p>
            <a:pPr marL="400777" lvl="1" defTabSz="400777">
              <a:buFont typeface="Arial" pitchFamily="34" charset="0"/>
              <a:buChar char="•"/>
            </a:pPr>
            <a:r>
              <a:rPr lang="it-IT" sz="1900" dirty="0">
                <a:solidFill>
                  <a:srgbClr val="1F497D"/>
                </a:solidFill>
              </a:rPr>
              <a:t> Affidi</a:t>
            </a:r>
          </a:p>
          <a:p>
            <a:pPr marL="400777" lvl="1" defTabSz="400777">
              <a:buFont typeface="Arial" pitchFamily="34" charset="0"/>
              <a:buChar char="•"/>
            </a:pPr>
            <a:r>
              <a:rPr lang="it-IT" sz="1900" dirty="0">
                <a:solidFill>
                  <a:srgbClr val="1F497D"/>
                </a:solidFill>
              </a:rPr>
              <a:t> Spese e pagamenti</a:t>
            </a:r>
          </a:p>
          <a:p>
            <a:pPr marL="400777" lvl="1" defTabSz="400777">
              <a:buFont typeface="Arial" pitchFamily="34" charset="0"/>
              <a:buChar char="•"/>
            </a:pPr>
            <a:r>
              <a:rPr lang="it-IT" sz="1900" dirty="0">
                <a:solidFill>
                  <a:srgbClr val="1F497D"/>
                </a:solidFill>
              </a:rPr>
              <a:t> Flusso di Validazione</a:t>
            </a:r>
          </a:p>
          <a:p>
            <a:pPr marL="400777" lvl="1" defTabSz="400777">
              <a:buFont typeface="Arial" pitchFamily="34" charset="0"/>
              <a:buChar char="•"/>
            </a:pPr>
            <a:r>
              <a:rPr lang="it-IT" sz="1900" dirty="0">
                <a:solidFill>
                  <a:srgbClr val="1F497D"/>
                </a:solidFill>
              </a:rPr>
              <a:t> Domanda di Rimborso</a:t>
            </a:r>
          </a:p>
          <a:p>
            <a:pPr marL="400777" lvl="1" defTabSz="400777">
              <a:buFont typeface="Arial" pitchFamily="34" charset="0"/>
              <a:buChar char="•"/>
            </a:pPr>
            <a:r>
              <a:rPr lang="it-IT" sz="1900" dirty="0">
                <a:solidFill>
                  <a:srgbClr val="1F497D"/>
                </a:solidFill>
              </a:rPr>
              <a:t> Trasferimenti</a:t>
            </a:r>
          </a:p>
          <a:p>
            <a:pPr marL="400777" lvl="1" defTabSz="400777">
              <a:buFont typeface="Arial" pitchFamily="34" charset="0"/>
              <a:buChar char="•"/>
            </a:pPr>
            <a:r>
              <a:rPr lang="it-IT" sz="1900" dirty="0">
                <a:solidFill>
                  <a:srgbClr val="1F497D"/>
                </a:solidFill>
              </a:rPr>
              <a:t> Archivio Documentale</a:t>
            </a:r>
          </a:p>
          <a:p>
            <a:pPr marL="400777" lvl="1" defTabSz="400777">
              <a:buFont typeface="Arial" pitchFamily="34" charset="0"/>
              <a:buChar char="•"/>
            </a:pPr>
            <a:endParaRPr lang="it-IT" sz="1900" dirty="0">
              <a:solidFill>
                <a:prstClr val="black"/>
              </a:solidFill>
            </a:endParaRPr>
          </a:p>
        </p:txBody>
      </p:sp>
      <p:grpSp>
        <p:nvGrpSpPr>
          <p:cNvPr id="15" name="Gruppo 14"/>
          <p:cNvGrpSpPr/>
          <p:nvPr/>
        </p:nvGrpSpPr>
        <p:grpSpPr>
          <a:xfrm>
            <a:off x="1432326" y="2132856"/>
            <a:ext cx="2052741" cy="870346"/>
            <a:chOff x="-13843" y="1596826"/>
            <a:chExt cx="2175867" cy="870346"/>
          </a:xfrm>
        </p:grpSpPr>
        <p:sp>
          <p:nvSpPr>
            <p:cNvPr id="16" name="Gallone 15"/>
            <p:cNvSpPr/>
            <p:nvPr/>
          </p:nvSpPr>
          <p:spPr>
            <a:xfrm>
              <a:off x="-13843" y="1596826"/>
              <a:ext cx="2175867" cy="870346"/>
            </a:xfrm>
            <a:prstGeom prst="chevron">
              <a:avLst/>
            </a:prstGeom>
            <a:solidFill>
              <a:schemeClr val="bg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Gallone 4"/>
            <p:cNvSpPr/>
            <p:nvPr/>
          </p:nvSpPr>
          <p:spPr>
            <a:xfrm>
              <a:off x="436958" y="1596826"/>
              <a:ext cx="1305521" cy="87034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233" tIns="29411" rIns="29411" bIns="29411" numCol="1" spcCol="1270" anchor="ctr" anchorCtr="0">
              <a:noAutofit/>
            </a:bodyPr>
            <a:lstStyle/>
            <a:p>
              <a:pPr algn="ctr" defTabSz="85940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1900" b="1" dirty="0">
                  <a:solidFill>
                    <a:srgbClr val="1F497D"/>
                  </a:solidFill>
                </a:rPr>
                <a:t>Inizio</a:t>
              </a:r>
              <a:r>
                <a:rPr lang="it-IT" sz="1900" b="1" dirty="0">
                  <a:solidFill>
                    <a:prstClr val="black"/>
                  </a:solidFill>
                </a:rPr>
                <a:t> </a:t>
              </a:r>
              <a:r>
                <a:rPr lang="it-IT" sz="1900" b="1" dirty="0">
                  <a:solidFill>
                    <a:prstClr val="white"/>
                  </a:solidFill>
                </a:rPr>
                <a:t> </a:t>
              </a:r>
              <a:endParaRPr lang="it-IT" sz="1500" b="1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8" name="Gruppo 17"/>
          <p:cNvGrpSpPr/>
          <p:nvPr/>
        </p:nvGrpSpPr>
        <p:grpSpPr>
          <a:xfrm>
            <a:off x="3485068" y="2132856"/>
            <a:ext cx="2173865" cy="864096"/>
            <a:chOff x="5357" y="1391443"/>
            <a:chExt cx="3202781" cy="1281112"/>
          </a:xfrm>
        </p:grpSpPr>
        <p:sp>
          <p:nvSpPr>
            <p:cNvPr id="19" name="Gallone 18"/>
            <p:cNvSpPr/>
            <p:nvPr/>
          </p:nvSpPr>
          <p:spPr>
            <a:xfrm>
              <a:off x="5357" y="1391443"/>
              <a:ext cx="3202781" cy="1281112"/>
            </a:xfrm>
            <a:prstGeom prst="chevron">
              <a:avLst/>
            </a:prstGeom>
            <a:solidFill>
              <a:schemeClr val="bg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Gallone 4"/>
            <p:cNvSpPr/>
            <p:nvPr/>
          </p:nvSpPr>
          <p:spPr>
            <a:xfrm>
              <a:off x="645913" y="1391443"/>
              <a:ext cx="1921669" cy="12811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0587" tIns="23529" rIns="23529" bIns="23529" numCol="1" spcCol="1270" anchor="ctr" anchorCtr="0">
              <a:noAutofit/>
            </a:bodyPr>
            <a:lstStyle/>
            <a:p>
              <a:pPr algn="ctr" defTabSz="68752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1500" b="1" dirty="0">
                  <a:solidFill>
                    <a:srgbClr val="1F497D"/>
                  </a:solidFill>
                </a:rPr>
                <a:t>Ammissibilità al contributo</a:t>
              </a:r>
            </a:p>
          </p:txBody>
        </p:sp>
      </p:grpSp>
      <p:grpSp>
        <p:nvGrpSpPr>
          <p:cNvPr id="21" name="Gruppo 20"/>
          <p:cNvGrpSpPr/>
          <p:nvPr/>
        </p:nvGrpSpPr>
        <p:grpSpPr>
          <a:xfrm>
            <a:off x="5523067" y="2132856"/>
            <a:ext cx="2401953" cy="864096"/>
            <a:chOff x="9117866" y="3187581"/>
            <a:chExt cx="6096000" cy="2438400"/>
          </a:xfrm>
        </p:grpSpPr>
        <p:sp>
          <p:nvSpPr>
            <p:cNvPr id="23" name="Gallone 22"/>
            <p:cNvSpPr/>
            <p:nvPr/>
          </p:nvSpPr>
          <p:spPr>
            <a:xfrm>
              <a:off x="9117866" y="3187581"/>
              <a:ext cx="6096000" cy="2438400"/>
            </a:xfrm>
            <a:prstGeom prst="chevron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Gallone 4"/>
            <p:cNvSpPr/>
            <p:nvPr/>
          </p:nvSpPr>
          <p:spPr>
            <a:xfrm>
              <a:off x="10231182" y="3187581"/>
              <a:ext cx="3966386" cy="2438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55876" tIns="85292" rIns="85292" bIns="85292" numCol="1" spcCol="1270" anchor="ctr" anchorCtr="0">
              <a:noAutofit/>
            </a:bodyPr>
            <a:lstStyle/>
            <a:p>
              <a:pPr algn="ctr" defTabSz="2492263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1200" b="1" dirty="0">
                  <a:solidFill>
                    <a:srgbClr val="1F497D"/>
                  </a:solidFill>
                </a:rPr>
                <a:t>Implementazione</a:t>
              </a:r>
            </a:p>
          </p:txBody>
        </p:sp>
      </p:grpSp>
      <p:sp>
        <p:nvSpPr>
          <p:cNvPr id="25" name="Parentesi graffa aperta 24"/>
          <p:cNvSpPr/>
          <p:nvPr/>
        </p:nvSpPr>
        <p:spPr>
          <a:xfrm>
            <a:off x="3009536" y="3933056"/>
            <a:ext cx="611399" cy="172819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80155" tIns="40078" rIns="80155" bIns="40078" rtlCol="0" anchor="ctr"/>
          <a:lstStyle/>
          <a:p>
            <a:pPr algn="ctr" defTabSz="400777"/>
            <a:endParaRPr lang="it-IT" sz="1700">
              <a:solidFill>
                <a:prstClr val="black"/>
              </a:solidFill>
            </a:endParaRPr>
          </a:p>
        </p:txBody>
      </p:sp>
      <p:sp>
        <p:nvSpPr>
          <p:cNvPr id="26" name="Rettangolo 25"/>
          <p:cNvSpPr/>
          <p:nvPr/>
        </p:nvSpPr>
        <p:spPr>
          <a:xfrm>
            <a:off x="767738" y="4551512"/>
            <a:ext cx="2411152" cy="455140"/>
          </a:xfrm>
          <a:prstGeom prst="rect">
            <a:avLst/>
          </a:prstGeom>
          <a:noFill/>
        </p:spPr>
        <p:txBody>
          <a:bodyPr wrap="square" lIns="88394" tIns="44196" rIns="88394" bIns="44196">
            <a:spAutoFit/>
          </a:bodyPr>
          <a:lstStyle/>
          <a:p>
            <a:pPr algn="ctr" defTabSz="400777"/>
            <a:r>
              <a:rPr lang="it-IT" sz="2300" dirty="0">
                <a:ln w="10160">
                  <a:solidFill>
                    <a:srgbClr val="4F81BD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Azioni principali</a:t>
            </a:r>
          </a:p>
        </p:txBody>
      </p:sp>
      <p:sp>
        <p:nvSpPr>
          <p:cNvPr id="22" name="CasellaDiTesto 21"/>
          <p:cNvSpPr txBox="1"/>
          <p:nvPr/>
        </p:nvSpPr>
        <p:spPr>
          <a:xfrm>
            <a:off x="2267745" y="1081212"/>
            <a:ext cx="4248472" cy="465659"/>
          </a:xfrm>
          <a:prstGeom prst="rect">
            <a:avLst/>
          </a:prstGeom>
          <a:noFill/>
        </p:spPr>
        <p:txBody>
          <a:bodyPr wrap="square" lIns="80155" tIns="40078" rIns="80155" bIns="40078" rtlCol="0">
            <a:spAutoFit/>
          </a:bodyPr>
          <a:lstStyle/>
          <a:p>
            <a:pPr defTabSz="400777"/>
            <a:r>
              <a:rPr lang="it-IT" sz="2500" b="1" dirty="0">
                <a:solidFill>
                  <a:srgbClr val="FFC000"/>
                </a:solidFill>
              </a:rPr>
              <a:t>CICLO DI VITA DEL PROGETTO</a:t>
            </a:r>
          </a:p>
        </p:txBody>
      </p:sp>
    </p:spTree>
    <p:extLst>
      <p:ext uri="{BB962C8B-B14F-4D97-AF65-F5344CB8AC3E}">
        <p14:creationId xmlns:p14="http://schemas.microsoft.com/office/powerpoint/2010/main" val="3527579652"/>
      </p:ext>
    </p:extLst>
  </p:cSld>
  <p:clrMapOvr>
    <a:masterClrMapping/>
  </p:clrMapOvr>
  <p:transition spd="slow">
    <p:split orient="vert" dir="in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>
              <a:solidFill>
                <a:prstClr val="black"/>
              </a:solidFill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631870" y="2420890"/>
            <a:ext cx="878547" cy="342549"/>
          </a:xfrm>
          <a:prstGeom prst="rect">
            <a:avLst/>
          </a:prstGeom>
          <a:noFill/>
        </p:spPr>
        <p:txBody>
          <a:bodyPr wrap="none" lIns="80155" tIns="40078" rIns="80155" bIns="40078" rtlCol="0">
            <a:spAutoFit/>
          </a:bodyPr>
          <a:lstStyle/>
          <a:p>
            <a:pPr defTabSz="400777"/>
            <a:r>
              <a:rPr lang="it-IT" sz="1700" dirty="0">
                <a:solidFill>
                  <a:srgbClr val="1F497D"/>
                </a:solidFill>
              </a:rPr>
              <a:t>Partner:</a:t>
            </a:r>
          </a:p>
        </p:txBody>
      </p:sp>
      <p:sp>
        <p:nvSpPr>
          <p:cNvPr id="17" name="CasellaDiTesto 16"/>
          <p:cNvSpPr txBox="1"/>
          <p:nvPr/>
        </p:nvSpPr>
        <p:spPr>
          <a:xfrm>
            <a:off x="699803" y="4365107"/>
            <a:ext cx="1230438" cy="342549"/>
          </a:xfrm>
          <a:prstGeom prst="rect">
            <a:avLst/>
          </a:prstGeom>
          <a:noFill/>
        </p:spPr>
        <p:txBody>
          <a:bodyPr wrap="none" lIns="80155" tIns="40078" rIns="80155" bIns="40078" rtlCol="0">
            <a:spAutoFit/>
          </a:bodyPr>
          <a:lstStyle/>
          <a:p>
            <a:pPr defTabSz="400777"/>
            <a:r>
              <a:rPr lang="it-IT" sz="1700" dirty="0">
                <a:solidFill>
                  <a:srgbClr val="1F497D"/>
                </a:solidFill>
              </a:rPr>
              <a:t>Lead </a:t>
            </a:r>
            <a:r>
              <a:rPr lang="it-IT" sz="1700" dirty="0" err="1">
                <a:solidFill>
                  <a:srgbClr val="1F497D"/>
                </a:solidFill>
              </a:rPr>
              <a:t>Parter</a:t>
            </a:r>
            <a:r>
              <a:rPr lang="it-IT" sz="1700" dirty="0">
                <a:solidFill>
                  <a:srgbClr val="1F497D"/>
                </a:solidFill>
              </a:rPr>
              <a:t>:</a:t>
            </a:r>
          </a:p>
        </p:txBody>
      </p:sp>
      <p:graphicFrame>
        <p:nvGraphicFramePr>
          <p:cNvPr id="18" name="Diagramma 17"/>
          <p:cNvGraphicFramePr/>
          <p:nvPr>
            <p:extLst>
              <p:ext uri="{D42A27DB-BD31-4B8C-83A1-F6EECF244321}">
                <p14:modId xmlns:p14="http://schemas.microsoft.com/office/powerpoint/2010/main" val="2644955938"/>
              </p:ext>
            </p:extLst>
          </p:nvPr>
        </p:nvGraphicFramePr>
        <p:xfrm>
          <a:off x="1243271" y="2708920"/>
          <a:ext cx="5751045" cy="1080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9" name="Diagramma 18"/>
          <p:cNvGraphicFramePr/>
          <p:nvPr>
            <p:extLst>
              <p:ext uri="{D42A27DB-BD31-4B8C-83A1-F6EECF244321}">
                <p14:modId xmlns:p14="http://schemas.microsoft.com/office/powerpoint/2010/main" val="3301575783"/>
              </p:ext>
            </p:extLst>
          </p:nvPr>
        </p:nvGraphicFramePr>
        <p:xfrm>
          <a:off x="1243271" y="4941168"/>
          <a:ext cx="3736330" cy="864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8" name="CasellaDiTesto 7"/>
          <p:cNvSpPr txBox="1"/>
          <p:nvPr/>
        </p:nvSpPr>
        <p:spPr>
          <a:xfrm>
            <a:off x="2850491" y="1318440"/>
            <a:ext cx="2969881" cy="850380"/>
          </a:xfrm>
          <a:prstGeom prst="rect">
            <a:avLst/>
          </a:prstGeom>
          <a:noFill/>
        </p:spPr>
        <p:txBody>
          <a:bodyPr wrap="square" lIns="80155" tIns="40078" rIns="80155" bIns="40078" rtlCol="0">
            <a:spAutoFit/>
          </a:bodyPr>
          <a:lstStyle/>
          <a:p>
            <a:pPr algn="ctr" defTabSz="400777"/>
            <a:r>
              <a:rPr lang="it-IT" sz="2500" b="1" dirty="0">
                <a:solidFill>
                  <a:srgbClr val="FFC000"/>
                </a:solidFill>
              </a:rPr>
              <a:t>FLUSSO DI VALIDAZIONE</a:t>
            </a:r>
          </a:p>
        </p:txBody>
      </p:sp>
    </p:spTree>
    <p:extLst>
      <p:ext uri="{BB962C8B-B14F-4D97-AF65-F5344CB8AC3E}">
        <p14:creationId xmlns:p14="http://schemas.microsoft.com/office/powerpoint/2010/main" val="1274940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Graphic spid="18" grpId="0">
        <p:bldAsOne/>
      </p:bldGraphic>
      <p:bldGraphic spid="19" grpId="0">
        <p:bldAsOne/>
      </p:bldGraphic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>
              <a:solidFill>
                <a:prstClr val="black"/>
              </a:solidFill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631871" y="2564906"/>
            <a:ext cx="4588857" cy="342549"/>
          </a:xfrm>
          <a:prstGeom prst="rect">
            <a:avLst/>
          </a:prstGeom>
          <a:noFill/>
        </p:spPr>
        <p:txBody>
          <a:bodyPr wrap="none" lIns="80155" tIns="40078" rIns="80155" bIns="40078" rtlCol="0">
            <a:spAutoFit/>
          </a:bodyPr>
          <a:lstStyle/>
          <a:p>
            <a:pPr defTabSz="400777"/>
            <a:r>
              <a:rPr lang="it-IT" sz="1700" dirty="0">
                <a:solidFill>
                  <a:srgbClr val="1F497D"/>
                </a:solidFill>
              </a:rPr>
              <a:t>Flusso di validazione della Domanda di Rimborso</a:t>
            </a:r>
            <a:r>
              <a:rPr lang="it-IT" sz="1700" dirty="0">
                <a:solidFill>
                  <a:prstClr val="black"/>
                </a:solidFill>
              </a:rPr>
              <a:t>:</a:t>
            </a:r>
          </a:p>
        </p:txBody>
      </p:sp>
      <p:graphicFrame>
        <p:nvGraphicFramePr>
          <p:cNvPr id="18" name="Diagramma 17"/>
          <p:cNvGraphicFramePr/>
          <p:nvPr>
            <p:extLst>
              <p:ext uri="{D42A27DB-BD31-4B8C-83A1-F6EECF244321}">
                <p14:modId xmlns:p14="http://schemas.microsoft.com/office/powerpoint/2010/main" val="4262461028"/>
              </p:ext>
            </p:extLst>
          </p:nvPr>
        </p:nvGraphicFramePr>
        <p:xfrm>
          <a:off x="1813628" y="3429000"/>
          <a:ext cx="5468822" cy="720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CasellaDiTesto 6"/>
          <p:cNvSpPr txBox="1"/>
          <p:nvPr/>
        </p:nvSpPr>
        <p:spPr>
          <a:xfrm>
            <a:off x="2850491" y="1318440"/>
            <a:ext cx="2969881" cy="850380"/>
          </a:xfrm>
          <a:prstGeom prst="rect">
            <a:avLst/>
          </a:prstGeom>
          <a:noFill/>
        </p:spPr>
        <p:txBody>
          <a:bodyPr wrap="square" lIns="80155" tIns="40078" rIns="80155" bIns="40078" rtlCol="0">
            <a:spAutoFit/>
          </a:bodyPr>
          <a:lstStyle/>
          <a:p>
            <a:pPr algn="ctr" defTabSz="400777"/>
            <a:r>
              <a:rPr lang="it-IT" sz="2500" b="1" dirty="0">
                <a:solidFill>
                  <a:srgbClr val="FFC000"/>
                </a:solidFill>
              </a:rPr>
              <a:t>FLUSSO DI VALIDAZIONE</a:t>
            </a:r>
          </a:p>
        </p:txBody>
      </p:sp>
    </p:spTree>
    <p:extLst>
      <p:ext uri="{BB962C8B-B14F-4D97-AF65-F5344CB8AC3E}">
        <p14:creationId xmlns:p14="http://schemas.microsoft.com/office/powerpoint/2010/main" val="3312581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8" grpId="0">
        <p:bldAsOne/>
      </p:bldGraphic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>
              <a:solidFill>
                <a:prstClr val="black"/>
              </a:solidFill>
            </a:endParaRPr>
          </a:p>
        </p:txBody>
      </p:sp>
      <p:pic>
        <p:nvPicPr>
          <p:cNvPr id="16" name="Immagine 15" descr="upload_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0588" y="1792896"/>
            <a:ext cx="951066" cy="1008112"/>
          </a:xfrm>
          <a:prstGeom prst="rect">
            <a:avLst/>
          </a:prstGeom>
        </p:spPr>
      </p:pic>
      <p:pic>
        <p:nvPicPr>
          <p:cNvPr id="17" name="Immagine 16" descr="upload_3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20588" y="3305015"/>
            <a:ext cx="951066" cy="1008112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1771655" y="568232"/>
            <a:ext cx="3887278" cy="465659"/>
          </a:xfrm>
          <a:prstGeom prst="rect">
            <a:avLst/>
          </a:prstGeom>
          <a:noFill/>
        </p:spPr>
        <p:txBody>
          <a:bodyPr wrap="square" lIns="80155" tIns="40078" rIns="80155" bIns="40078" rtlCol="0">
            <a:spAutoFit/>
          </a:bodyPr>
          <a:lstStyle/>
          <a:p>
            <a:pPr algn="ctr" defTabSz="400777"/>
            <a:r>
              <a:rPr lang="it-IT" sz="2500" b="1" dirty="0">
                <a:solidFill>
                  <a:srgbClr val="FFC000"/>
                </a:solidFill>
              </a:rPr>
              <a:t>ARCHIVIO DOCUMENTALE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6438" y="1792897"/>
            <a:ext cx="5615842" cy="302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405168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endParaRPr lang="it-IT" dirty="0"/>
          </a:p>
          <a:p>
            <a:pPr marL="0" indent="0" algn="ctr">
              <a:buNone/>
            </a:pPr>
            <a:endParaRPr lang="it-IT" dirty="0"/>
          </a:p>
          <a:p>
            <a:pPr marL="0" indent="0" algn="ctr">
              <a:buNone/>
            </a:pPr>
            <a:r>
              <a:rPr lang="it-IT" sz="4000" b="1" dirty="0"/>
              <a:t>GRAZIE PER LA VOSTRA ATTENZIONE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it-IT" sz="1800" b="1" u="sng" dirty="0"/>
              <a:t>Segretariato Congiunto</a:t>
            </a:r>
            <a:r>
              <a:rPr lang="it-IT" sz="1800" dirty="0"/>
              <a:t>	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it-IT" sz="1800" dirty="0"/>
              <a:t>			</a:t>
            </a:r>
          </a:p>
          <a:p>
            <a:pPr marL="0" indent="0">
              <a:spcBef>
                <a:spcPts val="0"/>
              </a:spcBef>
              <a:buNone/>
            </a:pPr>
            <a:r>
              <a:rPr lang="it-IT" sz="1800" dirty="0"/>
              <a:t>Marco Sambataro		</a:t>
            </a:r>
            <a:r>
              <a:rPr lang="it-IT" sz="1800" i="1" dirty="0">
                <a:solidFill>
                  <a:srgbClr val="FF0000"/>
                </a:solidFill>
              </a:rPr>
              <a:t>coordinatore</a:t>
            </a:r>
            <a:r>
              <a:rPr lang="it-IT" sz="1800" dirty="0"/>
              <a:t> 			</a:t>
            </a:r>
          </a:p>
          <a:p>
            <a:pPr marL="0" indent="0">
              <a:spcBef>
                <a:spcPts val="0"/>
              </a:spcBef>
              <a:buNone/>
            </a:pPr>
            <a:r>
              <a:rPr lang="it-IT" sz="1800" dirty="0">
                <a:hlinkClick r:id="rId2"/>
              </a:rPr>
              <a:t>marco.sambataro@regione.sicilia.it</a:t>
            </a:r>
            <a:r>
              <a:rPr lang="it-IT" sz="1800" dirty="0"/>
              <a:t>	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it-IT" sz="1800" dirty="0"/>
              <a:t>		</a:t>
            </a:r>
          </a:p>
          <a:p>
            <a:pPr marL="0" indent="0">
              <a:spcBef>
                <a:spcPts val="0"/>
              </a:spcBef>
              <a:buNone/>
            </a:pPr>
            <a:r>
              <a:rPr lang="it-IT" sz="1800" dirty="0"/>
              <a:t>Chiara Di Bella		</a:t>
            </a:r>
            <a:r>
              <a:rPr lang="it-IT" sz="1800" i="1" dirty="0">
                <a:solidFill>
                  <a:srgbClr val="FF0000"/>
                </a:solidFill>
              </a:rPr>
              <a:t>responsabile dell’attuazione</a:t>
            </a:r>
          </a:p>
          <a:p>
            <a:pPr marL="0" indent="0">
              <a:spcBef>
                <a:spcPts val="0"/>
              </a:spcBef>
              <a:buNone/>
            </a:pPr>
            <a:r>
              <a:rPr lang="it-IT" sz="1800" dirty="0">
                <a:hlinkClick r:id="rId3"/>
              </a:rPr>
              <a:t>chiara.dibella@regione.sicilia.it</a:t>
            </a:r>
            <a:endParaRPr lang="it-IT" sz="1800" dirty="0"/>
          </a:p>
          <a:p>
            <a:pPr marL="0" indent="0">
              <a:spcBef>
                <a:spcPts val="0"/>
              </a:spcBef>
              <a:buNone/>
            </a:pPr>
            <a:endParaRPr lang="it-IT" sz="1800" dirty="0"/>
          </a:p>
          <a:p>
            <a:pPr marL="0" indent="0">
              <a:spcBef>
                <a:spcPts val="0"/>
              </a:spcBef>
              <a:buNone/>
            </a:pPr>
            <a:r>
              <a:rPr lang="it-IT" sz="1800" dirty="0"/>
              <a:t>Ilva Parlato		</a:t>
            </a:r>
            <a:r>
              <a:rPr lang="it-IT" sz="1800" dirty="0">
                <a:solidFill>
                  <a:srgbClr val="FF0000"/>
                </a:solidFill>
              </a:rPr>
              <a:t> </a:t>
            </a:r>
            <a:r>
              <a:rPr lang="it-IT" sz="1800" i="1" dirty="0">
                <a:solidFill>
                  <a:srgbClr val="FF0000"/>
                </a:solidFill>
              </a:rPr>
              <a:t>responsabile del monitoraggio</a:t>
            </a:r>
            <a:endParaRPr lang="it-IT" sz="1800" i="1" dirty="0"/>
          </a:p>
          <a:p>
            <a:pPr marL="0" indent="0">
              <a:spcBef>
                <a:spcPts val="0"/>
              </a:spcBef>
              <a:buNone/>
            </a:pPr>
            <a:r>
              <a:rPr lang="it-IT" sz="1800" dirty="0">
                <a:hlinkClick r:id="rId4"/>
              </a:rPr>
              <a:t>Ilva.parlato@regione.sicilia.it</a:t>
            </a:r>
            <a:endParaRPr lang="it-IT" sz="1800" dirty="0"/>
          </a:p>
          <a:p>
            <a:pPr marL="0" indent="0">
              <a:spcBef>
                <a:spcPts val="0"/>
              </a:spcBef>
              <a:buNone/>
            </a:pPr>
            <a:endParaRPr lang="it-IT" sz="1800" dirty="0"/>
          </a:p>
          <a:p>
            <a:pPr marL="0" indent="0">
              <a:spcBef>
                <a:spcPts val="0"/>
              </a:spcBef>
              <a:buNone/>
            </a:pPr>
            <a:r>
              <a:rPr lang="it-IT" sz="1800" dirty="0"/>
              <a:t>Antonella Madonia		</a:t>
            </a:r>
            <a:r>
              <a:rPr lang="it-IT" sz="1800" dirty="0">
                <a:solidFill>
                  <a:srgbClr val="FF0000"/>
                </a:solidFill>
              </a:rPr>
              <a:t> </a:t>
            </a:r>
            <a:r>
              <a:rPr lang="it-IT" sz="1800" i="1" dirty="0">
                <a:solidFill>
                  <a:srgbClr val="FF0000"/>
                </a:solidFill>
              </a:rPr>
              <a:t>assistente di programma</a:t>
            </a:r>
            <a:endParaRPr lang="it-IT" sz="1800" i="1" dirty="0"/>
          </a:p>
          <a:p>
            <a:pPr marL="0" indent="0">
              <a:spcBef>
                <a:spcPts val="0"/>
              </a:spcBef>
              <a:buNone/>
            </a:pPr>
            <a:r>
              <a:rPr lang="it-IT" sz="1800" dirty="0">
                <a:hlinkClick r:id="rId5"/>
              </a:rPr>
              <a:t>antonella.madonia@regione.sicilia.it</a:t>
            </a:r>
            <a:endParaRPr lang="it-IT" sz="1800" dirty="0"/>
          </a:p>
          <a:p>
            <a:pPr marL="0" indent="0">
              <a:spcBef>
                <a:spcPts val="0"/>
              </a:spcBef>
              <a:buNone/>
            </a:pPr>
            <a:endParaRPr lang="it-IT" sz="1800" dirty="0"/>
          </a:p>
          <a:p>
            <a:pPr marL="0" indent="0" algn="ctr">
              <a:spcBef>
                <a:spcPts val="0"/>
              </a:spcBef>
              <a:buNone/>
            </a:pPr>
            <a:r>
              <a:rPr lang="it-IT" sz="1800" dirty="0">
                <a:hlinkClick r:id="rId6"/>
              </a:rPr>
              <a:t>stc.italia-malta@regione.sicilia.it</a:t>
            </a:r>
            <a:r>
              <a:rPr lang="it-IT" sz="1800" dirty="0"/>
              <a:t>  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EC2AC-B5F2-49FB-8565-96D7634EB337}" type="datetime1">
              <a:rPr lang="en-US" smtClean="0"/>
              <a:t>2/8/2021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433D9-B6F0-4A50-9A88-4022112AD1EC}" type="slidenum">
              <a:rPr lang="it-IT" smtClean="0"/>
              <a:pPr/>
              <a:t>45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402041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397AADE-760F-46B8-BBCC-3DA4A16BF6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290722"/>
            <a:ext cx="8229600" cy="623276"/>
          </a:xfrm>
        </p:spPr>
        <p:txBody>
          <a:bodyPr/>
          <a:lstStyle/>
          <a:p>
            <a:r>
              <a:rPr lang="it-IT" sz="3200" dirty="0">
                <a:solidFill>
                  <a:srgbClr val="FFC000"/>
                </a:solidFill>
              </a:rPr>
              <a:t>STRUTTURA DEL PROGETTO</a:t>
            </a:r>
            <a:br>
              <a:rPr lang="it-IT" sz="3200" dirty="0">
                <a:solidFill>
                  <a:srgbClr val="FFC000"/>
                </a:solidFill>
              </a:rPr>
            </a:br>
            <a:endParaRPr lang="en-US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B48397-FCD3-4BA2-8DD4-95456EA8F5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FC0A0-4285-4758-B381-DF60E3D6E883}" type="datetime1">
              <a:rPr lang="en-US" smtClean="0"/>
              <a:t>2/8/2021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2850157-E121-4629-9558-1C210832ED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59E4A5C-ECD3-42C3-B7A2-8C5FCEB85D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433D9-B6F0-4A50-9A88-4022112AD1EC}" type="slidenum">
              <a:rPr lang="it-IT" smtClean="0"/>
              <a:pPr/>
              <a:t>5</a:t>
            </a:fld>
            <a:endParaRPr lang="it-IT"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57C2C988-6BF0-4C60-A137-E102FAA39A7A}"/>
              </a:ext>
            </a:extLst>
          </p:cNvPr>
          <p:cNvSpPr/>
          <p:nvPr/>
        </p:nvSpPr>
        <p:spPr>
          <a:xfrm>
            <a:off x="345058" y="1370670"/>
            <a:ext cx="3650878" cy="40009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28" tIns="45715" rIns="91428" bIns="45715">
            <a:spAutoFit/>
          </a:bodyPr>
          <a:lstStyle/>
          <a:p>
            <a:pPr>
              <a:defRPr/>
            </a:pPr>
            <a:r>
              <a:rPr lang="it-IT" sz="2000" b="1" dirty="0">
                <a:solidFill>
                  <a:srgbClr val="003399"/>
                </a:solidFill>
              </a:rPr>
              <a:t>Obblighi del Capofila</a:t>
            </a: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A22EED59-3961-41AB-9673-9C9EA27BC4E0}"/>
              </a:ext>
            </a:extLst>
          </p:cNvPr>
          <p:cNvSpPr/>
          <p:nvPr/>
        </p:nvSpPr>
        <p:spPr>
          <a:xfrm>
            <a:off x="179512" y="2060848"/>
            <a:ext cx="8556223" cy="2893090"/>
          </a:xfrm>
          <a:prstGeom prst="rect">
            <a:avLst/>
          </a:prstGeom>
        </p:spPr>
        <p:txBody>
          <a:bodyPr wrap="square" lIns="91428" tIns="45715" rIns="91428" bIns="45715">
            <a:spAutoFit/>
          </a:bodyPr>
          <a:lstStyle/>
          <a:p>
            <a:pPr marL="195543" indent="-195543" algn="just">
              <a:buFont typeface="+mj-lt"/>
              <a:buAutoNum type="arabicPeriod"/>
            </a:pPr>
            <a:r>
              <a:rPr lang="it-IT" sz="2400" dirty="0">
                <a:solidFill>
                  <a:schemeClr val="tx2">
                    <a:lumMod val="75000"/>
                  </a:schemeClr>
                </a:solidFill>
              </a:rPr>
              <a:t>Coordinamento del progetto coerentemente con il principio di sana gestione finanziaria, es. coerentemente con i principi di economicità, efficacia ed efficienza; </a:t>
            </a:r>
          </a:p>
          <a:p>
            <a:pPr marL="195543" indent="-195543" algn="just">
              <a:buFont typeface="+mj-lt"/>
              <a:buAutoNum type="arabicPeriod"/>
            </a:pPr>
            <a:r>
              <a:rPr lang="it-IT" sz="2400" dirty="0">
                <a:solidFill>
                  <a:schemeClr val="tx2">
                    <a:lumMod val="75000"/>
                  </a:schemeClr>
                </a:solidFill>
              </a:rPr>
              <a:t>Essere l’unico punto di contatto per l’Autorità di Gestione, il Segretariato Congiunto e l’Autorità di Certificazione;</a:t>
            </a:r>
          </a:p>
          <a:p>
            <a:pPr marL="195543" indent="-195543" algn="just">
              <a:buFont typeface="+mj-lt"/>
              <a:buAutoNum type="arabicPeriod"/>
            </a:pPr>
            <a:endParaRPr lang="it-IT" sz="2400" dirty="0">
              <a:solidFill>
                <a:schemeClr val="tx2">
                  <a:lumMod val="75000"/>
                </a:schemeClr>
              </a:solidFill>
            </a:endParaRPr>
          </a:p>
          <a:p>
            <a:pPr marL="195543" indent="-195543" algn="just">
              <a:buFont typeface="+mj-lt"/>
              <a:buAutoNum type="arabicPeriod"/>
            </a:pPr>
            <a:r>
              <a:rPr lang="it-IT" sz="2400" dirty="0">
                <a:solidFill>
                  <a:schemeClr val="tx2">
                    <a:lumMod val="75000"/>
                  </a:schemeClr>
                </a:solidFill>
              </a:rPr>
              <a:t>Coordinamento di tutti i beneficiari all’interno del progetto. </a:t>
            </a:r>
          </a:p>
          <a:p>
            <a:pPr lvl="0"/>
            <a:endParaRPr lang="it-IT" sz="1400" b="1" dirty="0">
              <a:solidFill>
                <a:srgbClr val="00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439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510B277-A525-4ADB-9A87-2927751607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FC0A0-4285-4758-B381-DF60E3D6E883}" type="datetime1">
              <a:rPr lang="en-US" smtClean="0"/>
              <a:t>2/8/2021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73AC0BB-478A-4C91-A419-1B1081613B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E30A512-5EAF-40F9-9313-ED5A003ABC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433D9-B6F0-4A50-9A88-4022112AD1EC}" type="slidenum">
              <a:rPr lang="it-IT" smtClean="0"/>
              <a:pPr/>
              <a:t>6</a:t>
            </a:fld>
            <a:endParaRPr lang="it-IT"/>
          </a:p>
        </p:txBody>
      </p:sp>
      <p:sp>
        <p:nvSpPr>
          <p:cNvPr id="7" name="Titolo 6">
            <a:extLst>
              <a:ext uri="{FF2B5EF4-FFF2-40B4-BE49-F238E27FC236}">
                <a16:creationId xmlns:a16="http://schemas.microsoft.com/office/drawing/2014/main" id="{3CA72CDB-5DC5-4F70-BBE7-C3AE15A1C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314546"/>
            <a:ext cx="8229600" cy="461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3513">
              <a:defRPr/>
            </a:pPr>
            <a:r>
              <a:rPr lang="it-IT" sz="2400" dirty="0">
                <a:solidFill>
                  <a:srgbClr val="FFC000"/>
                </a:solidFill>
              </a:rPr>
              <a:t>STRUTTURA DEL PROGETTO</a:t>
            </a: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B82307A4-3811-4ED8-88FF-1875C9C386C8}"/>
              </a:ext>
            </a:extLst>
          </p:cNvPr>
          <p:cNvSpPr/>
          <p:nvPr/>
        </p:nvSpPr>
        <p:spPr>
          <a:xfrm>
            <a:off x="146675" y="1050243"/>
            <a:ext cx="8997326" cy="5293747"/>
          </a:xfrm>
          <a:prstGeom prst="rect">
            <a:avLst/>
          </a:prstGeom>
        </p:spPr>
        <p:txBody>
          <a:bodyPr wrap="square" lIns="91428" tIns="45715" rIns="91428" bIns="45715">
            <a:spAutoFit/>
          </a:bodyPr>
          <a:lstStyle/>
          <a:p>
            <a:pPr lvl="0"/>
            <a:r>
              <a:rPr lang="it-IT" b="1" dirty="0">
                <a:solidFill>
                  <a:srgbClr val="003399"/>
                </a:solidFill>
              </a:rPr>
              <a:t>Il Capofila esegue le seguenti funzioni:</a:t>
            </a:r>
          </a:p>
          <a:p>
            <a:pPr marL="382939" indent="-382939">
              <a:buFont typeface="Wingdings" panose="05000000000000000000" pitchFamily="2" charset="2"/>
              <a:buChar char="Ø"/>
            </a:pPr>
            <a:r>
              <a:rPr lang="it-IT" sz="1600" dirty="0">
                <a:solidFill>
                  <a:schemeClr val="tx2">
                    <a:lumMod val="75000"/>
                  </a:schemeClr>
                </a:solidFill>
              </a:rPr>
              <a:t>Assicura che le spese rendicontate da tutti i beneficiari corrispondano all’attuazione del progetto e con le attività concordate da tutti i beneficiari</a:t>
            </a:r>
          </a:p>
          <a:p>
            <a:pPr marL="382939" indent="-382939">
              <a:buFont typeface="Wingdings" panose="05000000000000000000" pitchFamily="2" charset="2"/>
              <a:buChar char="Ø"/>
            </a:pPr>
            <a:r>
              <a:rPr lang="it-IT" sz="1600" dirty="0">
                <a:solidFill>
                  <a:schemeClr val="tx2">
                    <a:lumMod val="75000"/>
                  </a:schemeClr>
                </a:solidFill>
              </a:rPr>
              <a:t>Assicura che le spese rendicontate dagli altri beneficiari sono state verificate dai controllori </a:t>
            </a:r>
          </a:p>
          <a:p>
            <a:pPr marL="382939" indent="-382939">
              <a:buFont typeface="Wingdings" panose="05000000000000000000" pitchFamily="2" charset="2"/>
              <a:buChar char="Ø"/>
            </a:pPr>
            <a:r>
              <a:rPr lang="it-IT" sz="1600" dirty="0">
                <a:solidFill>
                  <a:schemeClr val="tx2">
                    <a:lumMod val="75000"/>
                  </a:schemeClr>
                </a:solidFill>
              </a:rPr>
              <a:t>Assicura che gli altri beneficiari ricevano il totale ammontare del fondo quanto più velocemente possibile. Nessun importo dovrà essere dedotto o trattenuto  e nessuna specifica commissione o altri importi che possano ridurre le somme allocate dovranno essere caricate sui beneficiari</a:t>
            </a:r>
          </a:p>
          <a:p>
            <a:pPr marL="382939" indent="-382939" algn="just">
              <a:buFont typeface="Wingdings" panose="05000000000000000000" pitchFamily="2" charset="2"/>
              <a:buChar char="Ø"/>
            </a:pPr>
            <a:r>
              <a:rPr lang="it-IT" sz="1600" dirty="0">
                <a:solidFill>
                  <a:schemeClr val="tx2">
                    <a:lumMod val="75000"/>
                  </a:schemeClr>
                </a:solidFill>
              </a:rPr>
              <a:t>Informa i partner circa il risultato della fase istruttoria così come delle decisioni prese dal Comitato di Sorveglianza/Comitato Direttivo. Informa altresì l’Autorità di Gestione sulla accettazione delle modifiche e disposizioni adottate</a:t>
            </a:r>
          </a:p>
          <a:p>
            <a:pPr marL="382939" indent="-382939">
              <a:buFont typeface="Wingdings" panose="05000000000000000000" pitchFamily="2" charset="2"/>
              <a:buChar char="Ø"/>
            </a:pPr>
            <a:r>
              <a:rPr lang="it-IT" sz="1600" dirty="0">
                <a:solidFill>
                  <a:schemeClr val="tx2">
                    <a:lumMod val="75000"/>
                  </a:schemeClr>
                </a:solidFill>
              </a:rPr>
              <a:t>Organizza il lancio del progetto coordinato e assicura che le attività siano implementate in linea con le modalità ed il cronoprogramma indicati nel formulario</a:t>
            </a:r>
          </a:p>
          <a:p>
            <a:pPr marL="382939" indent="-382939">
              <a:buFont typeface="Wingdings" panose="05000000000000000000" pitchFamily="2" charset="2"/>
              <a:buChar char="Ø"/>
            </a:pPr>
            <a:r>
              <a:rPr lang="it-IT" sz="1600" dirty="0">
                <a:solidFill>
                  <a:schemeClr val="tx2">
                    <a:lumMod val="75000"/>
                  </a:schemeClr>
                </a:solidFill>
              </a:rPr>
              <a:t>Informa l’Autorità di Gestione della data di lancio del progetto</a:t>
            </a:r>
          </a:p>
          <a:p>
            <a:pPr marL="382939" indent="-382939">
              <a:buFont typeface="Wingdings" panose="05000000000000000000" pitchFamily="2" charset="2"/>
              <a:buChar char="Ø"/>
            </a:pPr>
            <a:r>
              <a:rPr lang="it-IT" sz="1600" dirty="0">
                <a:solidFill>
                  <a:schemeClr val="tx2">
                    <a:lumMod val="75000"/>
                  </a:schemeClr>
                </a:solidFill>
              </a:rPr>
              <a:t>Assicura l’Autorità di Gestione  che verrà applicato un sistema di contabilità separata o una codificazione contabile adeguata</a:t>
            </a:r>
          </a:p>
          <a:p>
            <a:pPr marL="382939" indent="-382939">
              <a:buFont typeface="Wingdings" panose="05000000000000000000" pitchFamily="2" charset="2"/>
              <a:buChar char="Ø"/>
            </a:pPr>
            <a:r>
              <a:rPr lang="it-IT" sz="1600" dirty="0">
                <a:solidFill>
                  <a:schemeClr val="tx2">
                    <a:lumMod val="75000"/>
                  </a:schemeClr>
                </a:solidFill>
              </a:rPr>
              <a:t>Informa regolarmente l’Autorità di Gestione sull’avanzamento finanziario, amministrativo, e fisico del progetto che è essenziale all’implementazione del sistema di monitoraggio</a:t>
            </a:r>
          </a:p>
          <a:p>
            <a:pPr marL="382939" indent="-382939">
              <a:buFont typeface="Wingdings" panose="05000000000000000000" pitchFamily="2" charset="2"/>
              <a:buChar char="Ø"/>
            </a:pPr>
            <a:r>
              <a:rPr lang="it-IT" sz="1600" dirty="0">
                <a:solidFill>
                  <a:schemeClr val="tx2">
                    <a:lumMod val="75000"/>
                  </a:schemeClr>
                </a:solidFill>
              </a:rPr>
              <a:t>E’ responsabile dell’avanzamento del progetto in termini di implementazione fisica e , in particolare, è responsabile per la quota FESR garantita dall’Autorità di Gestione </a:t>
            </a:r>
          </a:p>
          <a:p>
            <a:pPr marL="382939" indent="-382939">
              <a:buFont typeface="Wingdings" panose="05000000000000000000" pitchFamily="2" charset="2"/>
              <a:buChar char="Ø"/>
            </a:pPr>
            <a:r>
              <a:rPr lang="it-IT" sz="1600" dirty="0">
                <a:solidFill>
                  <a:schemeClr val="tx2">
                    <a:lumMod val="75000"/>
                  </a:schemeClr>
                </a:solidFill>
              </a:rPr>
              <a:t>E’ anche responsabile nei confronti dell’</a:t>
            </a:r>
            <a:r>
              <a:rPr lang="it-IT" sz="1600" dirty="0" err="1">
                <a:solidFill>
                  <a:schemeClr val="tx2">
                    <a:lumMod val="75000"/>
                  </a:schemeClr>
                </a:solidFill>
              </a:rPr>
              <a:t>AdG</a:t>
            </a:r>
            <a:r>
              <a:rPr lang="it-IT" sz="1600" dirty="0">
                <a:solidFill>
                  <a:schemeClr val="tx2">
                    <a:lumMod val="75000"/>
                  </a:schemeClr>
                </a:solidFill>
              </a:rPr>
              <a:t> per il recupero delle somme allocate in caso di irregolarità</a:t>
            </a:r>
            <a:r>
              <a:rPr lang="mt-MT" sz="1600" dirty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it-IT" sz="16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5024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5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35394" y="157321"/>
            <a:ext cx="6020782" cy="826750"/>
          </a:xfrm>
        </p:spPr>
        <p:txBody>
          <a:bodyPr anchor="t"/>
          <a:lstStyle/>
          <a:p>
            <a:r>
              <a:rPr lang="en-GB" sz="1800" dirty="0">
                <a:solidFill>
                  <a:srgbClr val="FFC000"/>
                </a:solidFill>
              </a:rPr>
              <a:t>RENDICONTAZIONE DELLE SPESE, CONTROLLI DI PRIMO LIVELLO, PRESENTAZIONE DELLA RICHIESTA DI RIMBORSO </a:t>
            </a:r>
            <a:br>
              <a:rPr lang="it-IT" sz="2800" dirty="0"/>
            </a:br>
            <a:endParaRPr lang="it-IT" sz="280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396938" y="7354793"/>
            <a:ext cx="2133600" cy="365125"/>
          </a:xfrm>
        </p:spPr>
        <p:txBody>
          <a:bodyPr/>
          <a:lstStyle/>
          <a:p>
            <a:fld id="{DB22FB3B-C874-41F9-A56D-9672387CDA73}" type="datetime1">
              <a:rPr lang="en-US" smtClean="0"/>
              <a:t>2/8/2021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063939" y="7354793"/>
            <a:ext cx="2895600" cy="365125"/>
          </a:xfrm>
        </p:spPr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492938" y="7354793"/>
            <a:ext cx="2133600" cy="365125"/>
          </a:xfrm>
        </p:spPr>
        <p:txBody>
          <a:bodyPr/>
          <a:lstStyle/>
          <a:p>
            <a:fld id="{C35433D9-B6F0-4A50-9A88-4022112AD1EC}" type="slidenum">
              <a:rPr lang="it-IT" smtClean="0"/>
              <a:pPr/>
              <a:t>7</a:t>
            </a:fld>
            <a:endParaRPr lang="it-IT"/>
          </a:p>
        </p:txBody>
      </p:sp>
      <p:sp>
        <p:nvSpPr>
          <p:cNvPr id="13" name="Rettangolo arrotondato 12"/>
          <p:cNvSpPr/>
          <p:nvPr/>
        </p:nvSpPr>
        <p:spPr>
          <a:xfrm>
            <a:off x="989406" y="1888948"/>
            <a:ext cx="1173844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it-IT" sz="2000" dirty="0"/>
              <a:t>Fase 1</a:t>
            </a:r>
          </a:p>
        </p:txBody>
      </p:sp>
      <p:sp>
        <p:nvSpPr>
          <p:cNvPr id="14" name="Rettangolo 13"/>
          <p:cNvSpPr/>
          <p:nvPr/>
        </p:nvSpPr>
        <p:spPr>
          <a:xfrm>
            <a:off x="2244885" y="1866079"/>
            <a:ext cx="6696744" cy="62750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28" tIns="45715" rIns="91428" bIns="45715" rtlCol="0" anchor="ctr"/>
          <a:lstStyle/>
          <a:p>
            <a:pPr marL="176191" indent="-176191">
              <a:buClr>
                <a:schemeClr val="tx2">
                  <a:lumMod val="50000"/>
                </a:schemeClr>
              </a:buClr>
              <a:buSzPct val="80000"/>
              <a:buFont typeface="Wingdings" pitchFamily="2" charset="2"/>
              <a:buChar char="q"/>
            </a:pPr>
            <a:r>
              <a:rPr lang="en-US" sz="1400" dirty="0" err="1"/>
              <a:t>Lancio</a:t>
            </a:r>
            <a:r>
              <a:rPr lang="en-US" sz="1400" dirty="0"/>
              <a:t> </a:t>
            </a:r>
            <a:r>
              <a:rPr lang="en-US" sz="1400" dirty="0" err="1"/>
              <a:t>delle</a:t>
            </a:r>
            <a:r>
              <a:rPr lang="en-US" sz="1400" dirty="0"/>
              <a:t> procedure </a:t>
            </a:r>
            <a:r>
              <a:rPr lang="en-US" sz="1400" dirty="0" err="1"/>
              <a:t>amministrative</a:t>
            </a:r>
            <a:r>
              <a:rPr lang="en-US" sz="1400" dirty="0"/>
              <a:t> per </a:t>
            </a:r>
            <a:r>
              <a:rPr lang="en-US" sz="1400" dirty="0" err="1"/>
              <a:t>l’acquisto</a:t>
            </a:r>
            <a:r>
              <a:rPr lang="en-US" sz="1400" dirty="0"/>
              <a:t> di </a:t>
            </a:r>
            <a:r>
              <a:rPr lang="en-US" sz="1400" dirty="0" err="1"/>
              <a:t>beni</a:t>
            </a:r>
            <a:r>
              <a:rPr lang="en-US" sz="1400" dirty="0"/>
              <a:t> e </a:t>
            </a:r>
            <a:r>
              <a:rPr lang="en-US" sz="1400" dirty="0" err="1"/>
              <a:t>servizi</a:t>
            </a:r>
            <a:r>
              <a:rPr lang="en-US" sz="1400" dirty="0"/>
              <a:t> </a:t>
            </a:r>
          </a:p>
          <a:p>
            <a:pPr marL="176191" indent="-176191">
              <a:buClr>
                <a:schemeClr val="tx2">
                  <a:lumMod val="50000"/>
                </a:schemeClr>
              </a:buClr>
              <a:buSzPct val="80000"/>
              <a:buFont typeface="Wingdings" pitchFamily="2" charset="2"/>
              <a:buChar char="q"/>
            </a:pPr>
            <a:r>
              <a:rPr lang="en-US" sz="1400" dirty="0" err="1"/>
              <a:t>Registrazione</a:t>
            </a:r>
            <a:r>
              <a:rPr lang="en-US" sz="1400" dirty="0"/>
              <a:t> </a:t>
            </a:r>
            <a:r>
              <a:rPr lang="en-US" sz="1400" dirty="0" err="1"/>
              <a:t>degli</a:t>
            </a:r>
            <a:r>
              <a:rPr lang="en-US" sz="1400" dirty="0"/>
              <a:t> </a:t>
            </a:r>
            <a:r>
              <a:rPr lang="en-US" sz="1400" dirty="0" err="1"/>
              <a:t>affidi</a:t>
            </a:r>
            <a:r>
              <a:rPr lang="en-US" sz="1400" dirty="0"/>
              <a:t> (</a:t>
            </a:r>
            <a:r>
              <a:rPr lang="en-US" sz="1400" dirty="0" err="1"/>
              <a:t>contratti</a:t>
            </a:r>
            <a:r>
              <a:rPr lang="en-US" sz="1400" dirty="0"/>
              <a:t>, </a:t>
            </a:r>
            <a:r>
              <a:rPr lang="en-US" sz="1400" dirty="0" err="1"/>
              <a:t>lettere</a:t>
            </a:r>
            <a:r>
              <a:rPr lang="en-US" sz="1400" dirty="0"/>
              <a:t> di </a:t>
            </a:r>
            <a:r>
              <a:rPr lang="en-US" sz="1400" dirty="0" err="1"/>
              <a:t>ordini</a:t>
            </a:r>
            <a:r>
              <a:rPr lang="en-US" sz="1400" dirty="0"/>
              <a:t>) </a:t>
            </a:r>
            <a:r>
              <a:rPr lang="en-US" sz="1400" dirty="0" err="1"/>
              <a:t>all’interno</a:t>
            </a:r>
            <a:r>
              <a:rPr lang="en-US" sz="1400" dirty="0"/>
              <a:t> del </a:t>
            </a:r>
            <a:r>
              <a:rPr lang="en-US" sz="1400" dirty="0" err="1"/>
              <a:t>sistema</a:t>
            </a:r>
            <a:r>
              <a:rPr lang="en-US" sz="1400" dirty="0"/>
              <a:t> Ulysses</a:t>
            </a:r>
          </a:p>
        </p:txBody>
      </p:sp>
      <p:sp>
        <p:nvSpPr>
          <p:cNvPr id="17" name="Rettangolo 16"/>
          <p:cNvSpPr/>
          <p:nvPr/>
        </p:nvSpPr>
        <p:spPr>
          <a:xfrm>
            <a:off x="142002" y="1271107"/>
            <a:ext cx="814490" cy="50405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it-IT" b="1" dirty="0">
                <a:solidFill>
                  <a:schemeClr val="tx2">
                    <a:lumMod val="75000"/>
                  </a:schemeClr>
                </a:solidFill>
              </a:rPr>
              <a:t>CHI</a:t>
            </a:r>
          </a:p>
        </p:txBody>
      </p:sp>
      <p:sp>
        <p:nvSpPr>
          <p:cNvPr id="18" name="Rettangolo 17"/>
          <p:cNvSpPr/>
          <p:nvPr/>
        </p:nvSpPr>
        <p:spPr>
          <a:xfrm>
            <a:off x="2216995" y="1271107"/>
            <a:ext cx="6696742" cy="50405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it-IT" b="1" dirty="0">
                <a:solidFill>
                  <a:schemeClr val="tx2">
                    <a:lumMod val="75000"/>
                  </a:schemeClr>
                </a:solidFill>
              </a:rPr>
              <a:t>COSA</a:t>
            </a:r>
          </a:p>
        </p:txBody>
      </p:sp>
      <p:sp>
        <p:nvSpPr>
          <p:cNvPr id="19" name="Rettangolo 18"/>
          <p:cNvSpPr/>
          <p:nvPr/>
        </p:nvSpPr>
        <p:spPr>
          <a:xfrm>
            <a:off x="956492" y="1271107"/>
            <a:ext cx="1288392" cy="50405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it-IT" b="1" dirty="0">
                <a:solidFill>
                  <a:schemeClr val="tx2">
                    <a:lumMod val="75000"/>
                  </a:schemeClr>
                </a:solidFill>
              </a:rPr>
              <a:t>QUANDO</a:t>
            </a:r>
          </a:p>
        </p:txBody>
      </p:sp>
      <p:sp>
        <p:nvSpPr>
          <p:cNvPr id="20" name="Rettangolo arrotondato 19"/>
          <p:cNvSpPr/>
          <p:nvPr/>
        </p:nvSpPr>
        <p:spPr>
          <a:xfrm>
            <a:off x="177364" y="1888946"/>
            <a:ext cx="612068" cy="576065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it-IT" sz="2400" b="1" dirty="0">
                <a:solidFill>
                  <a:schemeClr val="tx2">
                    <a:lumMod val="75000"/>
                  </a:schemeClr>
                </a:solidFill>
              </a:rPr>
              <a:t>B</a:t>
            </a:r>
          </a:p>
        </p:txBody>
      </p:sp>
      <p:sp>
        <p:nvSpPr>
          <p:cNvPr id="23" name="Rettangolo 22"/>
          <p:cNvSpPr/>
          <p:nvPr/>
        </p:nvSpPr>
        <p:spPr>
          <a:xfrm>
            <a:off x="2244885" y="2557582"/>
            <a:ext cx="6696744" cy="5379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28" tIns="45715" rIns="91428" bIns="45715" rtlCol="0" anchor="ctr"/>
          <a:lstStyle/>
          <a:p>
            <a:pPr marL="176191" indent="-176191">
              <a:buClr>
                <a:srgbClr val="1F497D">
                  <a:lumMod val="50000"/>
                </a:srgbClr>
              </a:buClr>
              <a:buSzPct val="80000"/>
              <a:buFont typeface="Wingdings" pitchFamily="2" charset="2"/>
              <a:buChar char="q"/>
            </a:pPr>
            <a:r>
              <a:rPr lang="en-US" sz="1200" dirty="0" err="1">
                <a:solidFill>
                  <a:prstClr val="black"/>
                </a:solidFill>
              </a:rPr>
              <a:t>Pagamento</a:t>
            </a:r>
            <a:r>
              <a:rPr lang="en-US" sz="1200" dirty="0">
                <a:solidFill>
                  <a:prstClr val="black"/>
                </a:solidFill>
              </a:rPr>
              <a:t> </a:t>
            </a:r>
            <a:r>
              <a:rPr lang="en-US" sz="1200" dirty="0" err="1">
                <a:solidFill>
                  <a:prstClr val="black"/>
                </a:solidFill>
              </a:rPr>
              <a:t>dei</a:t>
            </a:r>
            <a:r>
              <a:rPr lang="en-US" sz="1200" dirty="0">
                <a:solidFill>
                  <a:prstClr val="black"/>
                </a:solidFill>
              </a:rPr>
              <a:t> </a:t>
            </a:r>
            <a:r>
              <a:rPr lang="en-US" sz="1200" dirty="0" err="1">
                <a:solidFill>
                  <a:prstClr val="black"/>
                </a:solidFill>
              </a:rPr>
              <a:t>servizi</a:t>
            </a:r>
            <a:r>
              <a:rPr lang="en-US" sz="1200" dirty="0">
                <a:solidFill>
                  <a:prstClr val="black"/>
                </a:solidFill>
              </a:rPr>
              <a:t> </a:t>
            </a:r>
            <a:r>
              <a:rPr lang="en-US" sz="1200" dirty="0" err="1">
                <a:solidFill>
                  <a:prstClr val="black"/>
                </a:solidFill>
              </a:rPr>
              <a:t>forniti</a:t>
            </a:r>
            <a:r>
              <a:rPr lang="en-US" sz="1200" dirty="0">
                <a:solidFill>
                  <a:prstClr val="black"/>
                </a:solidFill>
              </a:rPr>
              <a:t> (</a:t>
            </a:r>
            <a:r>
              <a:rPr lang="en-US" sz="1200" dirty="0" err="1">
                <a:solidFill>
                  <a:prstClr val="black"/>
                </a:solidFill>
              </a:rPr>
              <a:t>ricevute</a:t>
            </a:r>
            <a:r>
              <a:rPr lang="en-US" sz="1200" dirty="0">
                <a:solidFill>
                  <a:prstClr val="black"/>
                </a:solidFill>
              </a:rPr>
              <a:t> e/o </a:t>
            </a:r>
            <a:r>
              <a:rPr lang="en-US" sz="1200" dirty="0" err="1">
                <a:solidFill>
                  <a:prstClr val="black"/>
                </a:solidFill>
              </a:rPr>
              <a:t>documenti</a:t>
            </a:r>
            <a:r>
              <a:rPr lang="en-US" sz="1200" dirty="0">
                <a:solidFill>
                  <a:prstClr val="black"/>
                </a:solidFill>
              </a:rPr>
              <a:t> </a:t>
            </a:r>
            <a:r>
              <a:rPr lang="en-US" sz="1200" dirty="0" err="1">
                <a:solidFill>
                  <a:prstClr val="black"/>
                </a:solidFill>
              </a:rPr>
              <a:t>equivalenti</a:t>
            </a:r>
            <a:r>
              <a:rPr lang="en-US" sz="1200" dirty="0">
                <a:solidFill>
                  <a:prstClr val="black"/>
                </a:solidFill>
              </a:rPr>
              <a:t> ) </a:t>
            </a:r>
          </a:p>
          <a:p>
            <a:pPr marL="176191" indent="-176191">
              <a:buClr>
                <a:schemeClr val="tx2">
                  <a:lumMod val="50000"/>
                </a:schemeClr>
              </a:buClr>
              <a:buSzPct val="80000"/>
              <a:buFont typeface="Wingdings" pitchFamily="2" charset="2"/>
              <a:buChar char="q"/>
            </a:pPr>
            <a:r>
              <a:rPr lang="en-US" sz="1200" dirty="0" err="1"/>
              <a:t>Registrazione</a:t>
            </a:r>
            <a:r>
              <a:rPr lang="en-US" sz="1200" dirty="0">
                <a:solidFill>
                  <a:prstClr val="black"/>
                </a:solidFill>
              </a:rPr>
              <a:t> </a:t>
            </a:r>
            <a:r>
              <a:rPr lang="en-US" sz="1200" dirty="0" err="1">
                <a:solidFill>
                  <a:prstClr val="black"/>
                </a:solidFill>
              </a:rPr>
              <a:t>dei</a:t>
            </a:r>
            <a:r>
              <a:rPr lang="en-US" sz="1200" dirty="0">
                <a:solidFill>
                  <a:prstClr val="black"/>
                </a:solidFill>
              </a:rPr>
              <a:t> </a:t>
            </a:r>
            <a:r>
              <a:rPr lang="en-US" sz="1200" dirty="0" err="1">
                <a:solidFill>
                  <a:prstClr val="black"/>
                </a:solidFill>
              </a:rPr>
              <a:t>pagamenti</a:t>
            </a:r>
            <a:r>
              <a:rPr lang="en-US" sz="1200" dirty="0">
                <a:solidFill>
                  <a:prstClr val="black"/>
                </a:solidFill>
              </a:rPr>
              <a:t> </a:t>
            </a:r>
            <a:r>
              <a:rPr lang="en-US" sz="1200" dirty="0" err="1"/>
              <a:t>all’interno</a:t>
            </a:r>
            <a:r>
              <a:rPr lang="en-US" sz="1200" dirty="0"/>
              <a:t> del </a:t>
            </a:r>
            <a:r>
              <a:rPr lang="en-US" sz="1200" dirty="0" err="1"/>
              <a:t>sistema</a:t>
            </a:r>
            <a:r>
              <a:rPr lang="en-US" sz="1200" dirty="0"/>
              <a:t> Ulysses</a:t>
            </a:r>
          </a:p>
          <a:p>
            <a:pPr marL="176191" indent="-176191">
              <a:buClr>
                <a:srgbClr val="1F497D">
                  <a:lumMod val="50000"/>
                </a:srgbClr>
              </a:buClr>
              <a:buSzPct val="80000"/>
              <a:buFont typeface="Wingdings" pitchFamily="2" charset="2"/>
              <a:buChar char="q"/>
            </a:pPr>
            <a:r>
              <a:rPr lang="en-US" sz="1200" dirty="0" err="1">
                <a:solidFill>
                  <a:prstClr val="black"/>
                </a:solidFill>
              </a:rPr>
              <a:t>Presentazione</a:t>
            </a:r>
            <a:r>
              <a:rPr lang="en-US" sz="1200" dirty="0">
                <a:solidFill>
                  <a:prstClr val="black"/>
                </a:solidFill>
              </a:rPr>
              <a:t> </a:t>
            </a:r>
            <a:r>
              <a:rPr lang="en-US" sz="1200" dirty="0" err="1">
                <a:solidFill>
                  <a:prstClr val="black"/>
                </a:solidFill>
              </a:rPr>
              <a:t>della</a:t>
            </a:r>
            <a:r>
              <a:rPr lang="en-US" sz="1200" dirty="0">
                <a:solidFill>
                  <a:prstClr val="black"/>
                </a:solidFill>
              </a:rPr>
              <a:t> </a:t>
            </a:r>
            <a:r>
              <a:rPr lang="en-US" sz="1200" dirty="0" err="1">
                <a:solidFill>
                  <a:prstClr val="black"/>
                </a:solidFill>
              </a:rPr>
              <a:t>rendicontazione</a:t>
            </a:r>
            <a:r>
              <a:rPr lang="en-US" sz="1200" dirty="0">
                <a:solidFill>
                  <a:prstClr val="black"/>
                </a:solidFill>
              </a:rPr>
              <a:t> e del </a:t>
            </a:r>
            <a:r>
              <a:rPr lang="en-US" sz="1200" dirty="0" err="1">
                <a:solidFill>
                  <a:prstClr val="black"/>
                </a:solidFill>
              </a:rPr>
              <a:t>Rapporto</a:t>
            </a:r>
            <a:r>
              <a:rPr lang="en-US" sz="1200" dirty="0">
                <a:solidFill>
                  <a:prstClr val="black"/>
                </a:solidFill>
              </a:rPr>
              <a:t> </a:t>
            </a:r>
            <a:r>
              <a:rPr lang="en-US" sz="1200" dirty="0" err="1">
                <a:solidFill>
                  <a:prstClr val="black"/>
                </a:solidFill>
              </a:rPr>
              <a:t>Tecnico</a:t>
            </a:r>
            <a:r>
              <a:rPr lang="en-US" sz="1200" dirty="0">
                <a:solidFill>
                  <a:prstClr val="black"/>
                </a:solidFill>
              </a:rPr>
              <a:t> </a:t>
            </a:r>
            <a:r>
              <a:rPr lang="en-US" sz="1200" dirty="0" err="1">
                <a:solidFill>
                  <a:prstClr val="black"/>
                </a:solidFill>
              </a:rPr>
              <a:t>Allegato</a:t>
            </a:r>
            <a:r>
              <a:rPr lang="en-US" sz="1200" dirty="0">
                <a:solidFill>
                  <a:prstClr val="black"/>
                </a:solidFill>
              </a:rPr>
              <a:t> 4 al CPL </a:t>
            </a:r>
            <a:r>
              <a:rPr lang="en-US" sz="1200" dirty="0" err="1">
                <a:solidFill>
                  <a:prstClr val="black"/>
                </a:solidFill>
              </a:rPr>
              <a:t>usando</a:t>
            </a:r>
            <a:r>
              <a:rPr lang="en-US" sz="1200" dirty="0">
                <a:solidFill>
                  <a:prstClr val="black"/>
                </a:solidFill>
              </a:rPr>
              <a:t> solo Ulysses</a:t>
            </a:r>
          </a:p>
        </p:txBody>
      </p:sp>
      <p:sp>
        <p:nvSpPr>
          <p:cNvPr id="29" name="Rettangolo arrotondato 28"/>
          <p:cNvSpPr/>
          <p:nvPr/>
        </p:nvSpPr>
        <p:spPr>
          <a:xfrm>
            <a:off x="989406" y="2519484"/>
            <a:ext cx="1173844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it-IT" sz="2000" dirty="0"/>
              <a:t>Fase 2</a:t>
            </a:r>
          </a:p>
        </p:txBody>
      </p:sp>
      <p:sp>
        <p:nvSpPr>
          <p:cNvPr id="30" name="Rettangolo arrotondato 29"/>
          <p:cNvSpPr/>
          <p:nvPr/>
        </p:nvSpPr>
        <p:spPr>
          <a:xfrm>
            <a:off x="177364" y="2519482"/>
            <a:ext cx="612068" cy="576065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it-IT" sz="2400" b="1" dirty="0">
                <a:solidFill>
                  <a:schemeClr val="tx2">
                    <a:lumMod val="75000"/>
                  </a:schemeClr>
                </a:solidFill>
              </a:rPr>
              <a:t>B</a:t>
            </a:r>
          </a:p>
        </p:txBody>
      </p:sp>
      <p:sp>
        <p:nvSpPr>
          <p:cNvPr id="31" name="Rettangolo arrotondato 30"/>
          <p:cNvSpPr/>
          <p:nvPr/>
        </p:nvSpPr>
        <p:spPr>
          <a:xfrm>
            <a:off x="998931" y="3146247"/>
            <a:ext cx="1173844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it-IT" sz="2000" dirty="0"/>
              <a:t>Fase 3</a:t>
            </a:r>
          </a:p>
        </p:txBody>
      </p:sp>
      <p:sp>
        <p:nvSpPr>
          <p:cNvPr id="32" name="Rettangolo arrotondato 31"/>
          <p:cNvSpPr/>
          <p:nvPr/>
        </p:nvSpPr>
        <p:spPr>
          <a:xfrm>
            <a:off x="186889" y="3146247"/>
            <a:ext cx="612068" cy="576065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it-IT" b="1" dirty="0">
                <a:solidFill>
                  <a:schemeClr val="tx2">
                    <a:lumMod val="75000"/>
                  </a:schemeClr>
                </a:solidFill>
              </a:rPr>
              <a:t>CPL</a:t>
            </a:r>
          </a:p>
        </p:txBody>
      </p:sp>
      <p:sp>
        <p:nvSpPr>
          <p:cNvPr id="33" name="Rettangolo arrotondato 32"/>
          <p:cNvSpPr/>
          <p:nvPr/>
        </p:nvSpPr>
        <p:spPr>
          <a:xfrm>
            <a:off x="1013519" y="4463988"/>
            <a:ext cx="1173844" cy="5760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it-IT" sz="2000" dirty="0"/>
              <a:t>Fase 5</a:t>
            </a:r>
          </a:p>
        </p:txBody>
      </p:sp>
      <p:sp>
        <p:nvSpPr>
          <p:cNvPr id="34" name="Rettangolo arrotondato 33"/>
          <p:cNvSpPr/>
          <p:nvPr/>
        </p:nvSpPr>
        <p:spPr>
          <a:xfrm>
            <a:off x="206416" y="4443192"/>
            <a:ext cx="612068" cy="576065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it-IT" sz="2400" b="1" dirty="0">
                <a:solidFill>
                  <a:schemeClr val="tx2">
                    <a:lumMod val="75000"/>
                  </a:schemeClr>
                </a:solidFill>
              </a:rPr>
              <a:t>LP</a:t>
            </a:r>
          </a:p>
        </p:txBody>
      </p:sp>
      <p:sp>
        <p:nvSpPr>
          <p:cNvPr id="35" name="Rettangolo arrotondato 34"/>
          <p:cNvSpPr/>
          <p:nvPr/>
        </p:nvSpPr>
        <p:spPr>
          <a:xfrm>
            <a:off x="1006462" y="5109872"/>
            <a:ext cx="1173844" cy="5760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it-IT" sz="2000" dirty="0"/>
              <a:t>Fase 6</a:t>
            </a:r>
          </a:p>
        </p:txBody>
      </p:sp>
      <p:sp>
        <p:nvSpPr>
          <p:cNvPr id="36" name="Rettangolo arrotondato 35"/>
          <p:cNvSpPr/>
          <p:nvPr/>
        </p:nvSpPr>
        <p:spPr>
          <a:xfrm>
            <a:off x="206416" y="5086253"/>
            <a:ext cx="612068" cy="576065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it-IT" sz="1600" b="1" dirty="0">
                <a:solidFill>
                  <a:schemeClr val="tx2">
                    <a:lumMod val="75000"/>
                  </a:schemeClr>
                </a:solidFill>
              </a:rPr>
              <a:t>SC</a:t>
            </a:r>
          </a:p>
        </p:txBody>
      </p:sp>
      <p:sp>
        <p:nvSpPr>
          <p:cNvPr id="37" name="Rettangolo arrotondato 36"/>
          <p:cNvSpPr/>
          <p:nvPr/>
        </p:nvSpPr>
        <p:spPr>
          <a:xfrm>
            <a:off x="1013519" y="5749019"/>
            <a:ext cx="1166787" cy="41544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it-IT" sz="2000" dirty="0"/>
              <a:t>Fase 7</a:t>
            </a:r>
          </a:p>
        </p:txBody>
      </p:sp>
      <p:sp>
        <p:nvSpPr>
          <p:cNvPr id="38" name="Rettangolo arrotondato 37"/>
          <p:cNvSpPr/>
          <p:nvPr/>
        </p:nvSpPr>
        <p:spPr>
          <a:xfrm>
            <a:off x="207023" y="5709273"/>
            <a:ext cx="612068" cy="500311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it-IT" sz="1600" b="1" dirty="0" err="1">
                <a:solidFill>
                  <a:srgbClr val="1F497D">
                    <a:lumMod val="75000"/>
                  </a:srgbClr>
                </a:solidFill>
              </a:rPr>
              <a:t>AdG</a:t>
            </a:r>
            <a:endParaRPr lang="it-IT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9" name="Rettangolo arrotondato 38"/>
          <p:cNvSpPr/>
          <p:nvPr/>
        </p:nvSpPr>
        <p:spPr>
          <a:xfrm>
            <a:off x="1022327" y="6209584"/>
            <a:ext cx="1173844" cy="49932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it-IT" sz="2000" dirty="0"/>
              <a:t>Fase 8</a:t>
            </a:r>
          </a:p>
        </p:txBody>
      </p:sp>
      <p:sp>
        <p:nvSpPr>
          <p:cNvPr id="40" name="Rettangolo arrotondato 39"/>
          <p:cNvSpPr/>
          <p:nvPr/>
        </p:nvSpPr>
        <p:spPr>
          <a:xfrm>
            <a:off x="214694" y="6262935"/>
            <a:ext cx="612068" cy="50405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it-IT" sz="2400" b="1" dirty="0">
                <a:solidFill>
                  <a:schemeClr val="tx2">
                    <a:lumMod val="75000"/>
                  </a:schemeClr>
                </a:solidFill>
              </a:rPr>
              <a:t>LP</a:t>
            </a:r>
          </a:p>
        </p:txBody>
      </p:sp>
      <p:sp>
        <p:nvSpPr>
          <p:cNvPr id="41" name="Rettangolo 40"/>
          <p:cNvSpPr/>
          <p:nvPr/>
        </p:nvSpPr>
        <p:spPr>
          <a:xfrm>
            <a:off x="2244885" y="3157560"/>
            <a:ext cx="6696744" cy="62555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28" tIns="45715" rIns="91428" bIns="45715" rtlCol="0" anchor="ctr"/>
          <a:lstStyle/>
          <a:p>
            <a:pPr marL="176191" indent="-176191">
              <a:buClr>
                <a:srgbClr val="1F497D">
                  <a:lumMod val="50000"/>
                </a:srgbClr>
              </a:buClr>
              <a:buSzPct val="80000"/>
              <a:buFont typeface="Wingdings" pitchFamily="2" charset="2"/>
              <a:buChar char="q"/>
            </a:pPr>
            <a:r>
              <a:rPr lang="en-US" sz="1200" dirty="0" err="1">
                <a:solidFill>
                  <a:prstClr val="black"/>
                </a:solidFill>
              </a:rPr>
              <a:t>Inizio</a:t>
            </a:r>
            <a:r>
              <a:rPr lang="en-US" sz="1200" dirty="0">
                <a:solidFill>
                  <a:prstClr val="black"/>
                </a:solidFill>
              </a:rPr>
              <a:t> </a:t>
            </a:r>
            <a:r>
              <a:rPr lang="en-US" sz="1200" dirty="0" err="1">
                <a:solidFill>
                  <a:prstClr val="black"/>
                </a:solidFill>
              </a:rPr>
              <a:t>delle</a:t>
            </a:r>
            <a:r>
              <a:rPr lang="en-US" sz="1200" dirty="0">
                <a:solidFill>
                  <a:prstClr val="black"/>
                </a:solidFill>
              </a:rPr>
              <a:t> procedure di CPL - 100%  per le </a:t>
            </a:r>
            <a:r>
              <a:rPr lang="en-US" sz="1200" dirty="0" err="1">
                <a:solidFill>
                  <a:prstClr val="black"/>
                </a:solidFill>
              </a:rPr>
              <a:t>amministrative</a:t>
            </a:r>
            <a:r>
              <a:rPr lang="en-US" sz="1200" dirty="0">
                <a:solidFill>
                  <a:prstClr val="black"/>
                </a:solidFill>
              </a:rPr>
              <a:t> (desk) e  in loco </a:t>
            </a:r>
            <a:r>
              <a:rPr lang="en-US" sz="1200" dirty="0" err="1">
                <a:solidFill>
                  <a:prstClr val="black"/>
                </a:solidFill>
              </a:rPr>
              <a:t>su</a:t>
            </a:r>
            <a:r>
              <a:rPr lang="en-US" sz="1200" dirty="0">
                <a:solidFill>
                  <a:prstClr val="black"/>
                </a:solidFill>
              </a:rPr>
              <a:t> base </a:t>
            </a:r>
            <a:r>
              <a:rPr lang="en-US" sz="1200" dirty="0" err="1">
                <a:solidFill>
                  <a:prstClr val="black"/>
                </a:solidFill>
              </a:rPr>
              <a:t>campionaria</a:t>
            </a:r>
            <a:endParaRPr lang="en-US" sz="1200" dirty="0">
              <a:solidFill>
                <a:prstClr val="black"/>
              </a:solidFill>
            </a:endParaRPr>
          </a:p>
          <a:p>
            <a:pPr marL="176191" indent="-176191">
              <a:buClr>
                <a:srgbClr val="1F497D">
                  <a:lumMod val="50000"/>
                </a:srgbClr>
              </a:buClr>
              <a:buSzPct val="80000"/>
              <a:buFont typeface="Wingdings" pitchFamily="2" charset="2"/>
              <a:buChar char="q"/>
            </a:pPr>
            <a:r>
              <a:rPr lang="en-US" sz="1200" dirty="0" err="1">
                <a:solidFill>
                  <a:prstClr val="black"/>
                </a:solidFill>
              </a:rPr>
              <a:t>Richiesta</a:t>
            </a:r>
            <a:r>
              <a:rPr lang="en-US" sz="1200" dirty="0">
                <a:solidFill>
                  <a:prstClr val="black"/>
                </a:solidFill>
              </a:rPr>
              <a:t> di </a:t>
            </a:r>
            <a:r>
              <a:rPr lang="en-US" sz="1200" dirty="0" err="1">
                <a:solidFill>
                  <a:prstClr val="black"/>
                </a:solidFill>
              </a:rPr>
              <a:t>eventuale</a:t>
            </a:r>
            <a:r>
              <a:rPr lang="en-US" sz="1200" dirty="0">
                <a:solidFill>
                  <a:prstClr val="black"/>
                </a:solidFill>
              </a:rPr>
              <a:t> </a:t>
            </a:r>
            <a:r>
              <a:rPr lang="en-US" sz="1200" dirty="0" err="1">
                <a:solidFill>
                  <a:prstClr val="black"/>
                </a:solidFill>
              </a:rPr>
              <a:t>documentazione</a:t>
            </a:r>
            <a:r>
              <a:rPr lang="en-US" sz="1200" dirty="0">
                <a:solidFill>
                  <a:prstClr val="black"/>
                </a:solidFill>
              </a:rPr>
              <a:t> </a:t>
            </a:r>
            <a:r>
              <a:rPr lang="en-US" sz="1200" dirty="0" err="1">
                <a:solidFill>
                  <a:prstClr val="black"/>
                </a:solidFill>
              </a:rPr>
              <a:t>aggiuntiva</a:t>
            </a:r>
            <a:r>
              <a:rPr lang="en-US" sz="1200" dirty="0">
                <a:solidFill>
                  <a:prstClr val="black"/>
                </a:solidFill>
              </a:rPr>
              <a:t>   </a:t>
            </a:r>
          </a:p>
          <a:p>
            <a:pPr marL="176191" indent="-176191">
              <a:buClr>
                <a:srgbClr val="1F497D">
                  <a:lumMod val="50000"/>
                </a:srgbClr>
              </a:buClr>
              <a:buSzPct val="80000"/>
              <a:buFont typeface="Wingdings" pitchFamily="2" charset="2"/>
              <a:buChar char="q"/>
            </a:pPr>
            <a:r>
              <a:rPr lang="en-US" sz="1200" dirty="0" err="1">
                <a:solidFill>
                  <a:prstClr val="black"/>
                </a:solidFill>
              </a:rPr>
              <a:t>Conclusione</a:t>
            </a:r>
            <a:r>
              <a:rPr lang="en-US" sz="1200" dirty="0">
                <a:solidFill>
                  <a:prstClr val="black"/>
                </a:solidFill>
              </a:rPr>
              <a:t> </a:t>
            </a:r>
            <a:r>
              <a:rPr lang="en-US" sz="1200" dirty="0" err="1">
                <a:solidFill>
                  <a:prstClr val="black"/>
                </a:solidFill>
              </a:rPr>
              <a:t>dei</a:t>
            </a:r>
            <a:r>
              <a:rPr lang="en-US" sz="1200" dirty="0">
                <a:solidFill>
                  <a:prstClr val="black"/>
                </a:solidFill>
              </a:rPr>
              <a:t> </a:t>
            </a:r>
            <a:r>
              <a:rPr lang="en-US" sz="1200" dirty="0" err="1">
                <a:solidFill>
                  <a:prstClr val="black"/>
                </a:solidFill>
              </a:rPr>
              <a:t>controlli</a:t>
            </a:r>
            <a:r>
              <a:rPr lang="en-US" sz="1200" dirty="0">
                <a:solidFill>
                  <a:prstClr val="black"/>
                </a:solidFill>
              </a:rPr>
              <a:t> in 30 </a:t>
            </a:r>
            <a:r>
              <a:rPr lang="en-US" sz="1200" dirty="0" err="1">
                <a:solidFill>
                  <a:prstClr val="black"/>
                </a:solidFill>
              </a:rPr>
              <a:t>giorni</a:t>
            </a:r>
            <a:r>
              <a:rPr lang="en-US" sz="1200" dirty="0">
                <a:solidFill>
                  <a:prstClr val="black"/>
                </a:solidFill>
              </a:rPr>
              <a:t> (</a:t>
            </a:r>
            <a:r>
              <a:rPr lang="en-US" sz="1200" dirty="0" err="1">
                <a:solidFill>
                  <a:prstClr val="black"/>
                </a:solidFill>
              </a:rPr>
              <a:t>rilascio</a:t>
            </a:r>
            <a:r>
              <a:rPr lang="en-US" sz="1200" dirty="0">
                <a:solidFill>
                  <a:prstClr val="black"/>
                </a:solidFill>
              </a:rPr>
              <a:t> del certificate di </a:t>
            </a:r>
            <a:r>
              <a:rPr lang="en-US" sz="1200" dirty="0" err="1">
                <a:solidFill>
                  <a:prstClr val="black"/>
                </a:solidFill>
              </a:rPr>
              <a:t>controllo</a:t>
            </a:r>
            <a:r>
              <a:rPr lang="en-US" sz="1200" dirty="0">
                <a:solidFill>
                  <a:prstClr val="black"/>
                </a:solidFill>
              </a:rPr>
              <a:t> + Check list) al </a:t>
            </a:r>
            <a:r>
              <a:rPr lang="en-US" sz="1200" dirty="0" err="1">
                <a:solidFill>
                  <a:prstClr val="black"/>
                </a:solidFill>
              </a:rPr>
              <a:t>Beneficiario</a:t>
            </a:r>
            <a:endParaRPr lang="en-US" sz="1200" dirty="0">
              <a:solidFill>
                <a:prstClr val="black"/>
              </a:solidFill>
            </a:endParaRPr>
          </a:p>
        </p:txBody>
      </p:sp>
      <p:sp>
        <p:nvSpPr>
          <p:cNvPr id="42" name="Rettangolo 41"/>
          <p:cNvSpPr/>
          <p:nvPr/>
        </p:nvSpPr>
        <p:spPr>
          <a:xfrm>
            <a:off x="2254074" y="4443192"/>
            <a:ext cx="6696744" cy="6240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28" tIns="45715" rIns="91428" bIns="45715" rtlCol="0" anchor="ctr"/>
          <a:lstStyle/>
          <a:p>
            <a:pPr marL="176191" indent="-176191">
              <a:buClr>
                <a:srgbClr val="1F497D">
                  <a:lumMod val="50000"/>
                </a:srgbClr>
              </a:buClr>
              <a:buSzPct val="80000"/>
              <a:buFont typeface="Wingdings" pitchFamily="2" charset="2"/>
              <a:buChar char="q"/>
            </a:pPr>
            <a:r>
              <a:rPr lang="en-US" sz="1200" dirty="0" err="1"/>
              <a:t>Verifica</a:t>
            </a:r>
            <a:r>
              <a:rPr lang="en-US" sz="1200" dirty="0"/>
              <a:t> </a:t>
            </a:r>
            <a:r>
              <a:rPr lang="en-US" sz="1200" dirty="0" err="1"/>
              <a:t>l’ottemperanza</a:t>
            </a:r>
            <a:r>
              <a:rPr lang="en-US" sz="1200" dirty="0"/>
              <a:t> e la </a:t>
            </a:r>
            <a:r>
              <a:rPr lang="en-US" sz="1200" dirty="0" err="1"/>
              <a:t>coerenza</a:t>
            </a:r>
            <a:r>
              <a:rPr lang="en-US" sz="1200" dirty="0"/>
              <a:t> </a:t>
            </a:r>
            <a:r>
              <a:rPr lang="en-US" sz="1200" dirty="0" err="1"/>
              <a:t>delle</a:t>
            </a:r>
            <a:r>
              <a:rPr lang="en-US" sz="1200" dirty="0"/>
              <a:t> </a:t>
            </a:r>
            <a:r>
              <a:rPr lang="en-US" sz="1200" dirty="0" err="1"/>
              <a:t>spese</a:t>
            </a:r>
            <a:r>
              <a:rPr lang="en-US" sz="1200" dirty="0"/>
              <a:t> </a:t>
            </a:r>
            <a:r>
              <a:rPr lang="en-US" sz="1200" dirty="0" err="1"/>
              <a:t>realmente</a:t>
            </a:r>
            <a:r>
              <a:rPr lang="en-US" sz="1200" dirty="0"/>
              <a:t> </a:t>
            </a:r>
            <a:r>
              <a:rPr lang="en-US" sz="1200" dirty="0" err="1"/>
              <a:t>affrontate</a:t>
            </a:r>
            <a:r>
              <a:rPr lang="en-US" sz="1200" dirty="0"/>
              <a:t> dal partner con </a:t>
            </a:r>
            <a:r>
              <a:rPr lang="en-US" sz="1200" dirty="0" err="1"/>
              <a:t>gli</a:t>
            </a:r>
            <a:r>
              <a:rPr lang="en-US" sz="1200" dirty="0"/>
              <a:t> </a:t>
            </a:r>
            <a:r>
              <a:rPr lang="en-US" sz="1200" dirty="0" err="1"/>
              <a:t>obiettivi</a:t>
            </a:r>
            <a:r>
              <a:rPr lang="en-US" sz="1200" dirty="0"/>
              <a:t> di </a:t>
            </a:r>
            <a:r>
              <a:rPr lang="en-US" sz="1200" dirty="0" err="1"/>
              <a:t>Progetto</a:t>
            </a:r>
            <a:r>
              <a:rPr lang="en-US" sz="1200" dirty="0"/>
              <a:t>. </a:t>
            </a:r>
            <a:r>
              <a:rPr lang="en-US" sz="1200" dirty="0" err="1"/>
              <a:t>Definisce</a:t>
            </a:r>
            <a:r>
              <a:rPr lang="en-US" sz="1200" dirty="0"/>
              <a:t> la </a:t>
            </a:r>
            <a:r>
              <a:rPr lang="en-US" sz="1200" dirty="0" err="1"/>
              <a:t>DdR</a:t>
            </a:r>
            <a:r>
              <a:rPr lang="en-US" sz="1200" dirty="0"/>
              <a:t> e </a:t>
            </a:r>
            <a:r>
              <a:rPr lang="en-US" sz="1200" dirty="0" err="1"/>
              <a:t>compila</a:t>
            </a:r>
            <a:r>
              <a:rPr lang="en-US" sz="1200" dirty="0"/>
              <a:t> </a:t>
            </a:r>
            <a:r>
              <a:rPr lang="en-US" sz="1200" dirty="0" err="1"/>
              <a:t>l’Allegato</a:t>
            </a:r>
            <a:r>
              <a:rPr lang="en-US" sz="1200" dirty="0"/>
              <a:t> 5 </a:t>
            </a:r>
            <a:r>
              <a:rPr lang="en-US" sz="1200" dirty="0" err="1"/>
              <a:t>Rapporto</a:t>
            </a:r>
            <a:r>
              <a:rPr lang="en-US" sz="1200" dirty="0"/>
              <a:t> </a:t>
            </a:r>
            <a:r>
              <a:rPr lang="en-US" sz="1200" dirty="0" err="1"/>
              <a:t>Tecnico</a:t>
            </a:r>
            <a:r>
              <a:rPr lang="en-US" sz="1200" dirty="0"/>
              <a:t> del </a:t>
            </a:r>
            <a:r>
              <a:rPr lang="en-US" sz="1200" dirty="0" err="1"/>
              <a:t>Progetto</a:t>
            </a:r>
            <a:r>
              <a:rPr lang="en-US" sz="1200" dirty="0"/>
              <a:t> </a:t>
            </a:r>
          </a:p>
          <a:p>
            <a:pPr marL="176191" indent="-176191">
              <a:buClr>
                <a:srgbClr val="1F497D">
                  <a:lumMod val="50000"/>
                </a:srgbClr>
              </a:buClr>
              <a:buSzPct val="80000"/>
              <a:buFont typeface="Wingdings" pitchFamily="2" charset="2"/>
              <a:buChar char="q"/>
            </a:pPr>
            <a:r>
              <a:rPr lang="en-US" sz="1200" dirty="0" err="1"/>
              <a:t>Presenta</a:t>
            </a:r>
            <a:r>
              <a:rPr lang="en-US" sz="1200" dirty="0"/>
              <a:t> la </a:t>
            </a:r>
            <a:r>
              <a:rPr lang="en-US" sz="1200" dirty="0" err="1"/>
              <a:t>domanda</a:t>
            </a:r>
            <a:r>
              <a:rPr lang="en-US" sz="1200" dirty="0"/>
              <a:t> di </a:t>
            </a:r>
            <a:r>
              <a:rPr lang="en-US" sz="1200" dirty="0" err="1"/>
              <a:t>rimborso</a:t>
            </a:r>
            <a:r>
              <a:rPr lang="en-US" sz="1200" dirty="0"/>
              <a:t> </a:t>
            </a:r>
            <a:r>
              <a:rPr lang="en-US" sz="1200" dirty="0" err="1"/>
              <a:t>DdR</a:t>
            </a:r>
            <a:r>
              <a:rPr lang="en-US" sz="1200" dirty="0"/>
              <a:t> al SC</a:t>
            </a:r>
          </a:p>
        </p:txBody>
      </p:sp>
      <p:sp>
        <p:nvSpPr>
          <p:cNvPr id="43" name="Rettangolo 42"/>
          <p:cNvSpPr/>
          <p:nvPr/>
        </p:nvSpPr>
        <p:spPr>
          <a:xfrm>
            <a:off x="2244884" y="5111025"/>
            <a:ext cx="6738540" cy="5379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28" tIns="45715" rIns="91428" bIns="45715" rtlCol="0" anchor="ctr"/>
          <a:lstStyle/>
          <a:p>
            <a:pPr marL="176191" indent="-176191">
              <a:buClr>
                <a:srgbClr val="1F497D">
                  <a:lumMod val="50000"/>
                </a:srgbClr>
              </a:buClr>
              <a:buSzPct val="80000"/>
              <a:buFont typeface="Wingdings" pitchFamily="2" charset="2"/>
              <a:buChar char="q"/>
            </a:pPr>
            <a:r>
              <a:rPr lang="en-US" sz="1300" dirty="0">
                <a:solidFill>
                  <a:prstClr val="black"/>
                </a:solidFill>
              </a:rPr>
              <a:t>Il SC e </a:t>
            </a:r>
            <a:r>
              <a:rPr lang="en-US" sz="1300" dirty="0" err="1">
                <a:solidFill>
                  <a:prstClr val="black"/>
                </a:solidFill>
              </a:rPr>
              <a:t>l’AdG</a:t>
            </a:r>
            <a:r>
              <a:rPr lang="en-US" sz="1300" dirty="0">
                <a:solidFill>
                  <a:prstClr val="black"/>
                </a:solidFill>
              </a:rPr>
              <a:t> </a:t>
            </a:r>
            <a:r>
              <a:rPr lang="en-US" sz="1300" dirty="0" err="1">
                <a:solidFill>
                  <a:prstClr val="black"/>
                </a:solidFill>
              </a:rPr>
              <a:t>validano</a:t>
            </a:r>
            <a:r>
              <a:rPr lang="en-US" sz="1300" dirty="0">
                <a:solidFill>
                  <a:prstClr val="black"/>
                </a:solidFill>
              </a:rPr>
              <a:t> la </a:t>
            </a:r>
            <a:r>
              <a:rPr lang="en-US" sz="1300" dirty="0" err="1">
                <a:solidFill>
                  <a:prstClr val="black"/>
                </a:solidFill>
              </a:rPr>
              <a:t>correttezza</a:t>
            </a:r>
            <a:r>
              <a:rPr lang="en-US" sz="1300" dirty="0">
                <a:solidFill>
                  <a:prstClr val="black"/>
                </a:solidFill>
              </a:rPr>
              <a:t> </a:t>
            </a:r>
            <a:r>
              <a:rPr lang="en-US" sz="1300" dirty="0" err="1">
                <a:solidFill>
                  <a:prstClr val="black"/>
                </a:solidFill>
              </a:rPr>
              <a:t>della</a:t>
            </a:r>
            <a:r>
              <a:rPr lang="en-US" sz="1300" dirty="0">
                <a:solidFill>
                  <a:prstClr val="black"/>
                </a:solidFill>
              </a:rPr>
              <a:t> </a:t>
            </a:r>
            <a:r>
              <a:rPr lang="en-US" sz="1300" dirty="0" err="1">
                <a:solidFill>
                  <a:prstClr val="black"/>
                </a:solidFill>
              </a:rPr>
              <a:t>DdR</a:t>
            </a:r>
            <a:r>
              <a:rPr lang="en-US" sz="1300" dirty="0">
                <a:solidFill>
                  <a:prstClr val="black"/>
                </a:solidFill>
              </a:rPr>
              <a:t> </a:t>
            </a:r>
          </a:p>
        </p:txBody>
      </p:sp>
      <p:sp>
        <p:nvSpPr>
          <p:cNvPr id="44" name="Rettangolo 43"/>
          <p:cNvSpPr/>
          <p:nvPr/>
        </p:nvSpPr>
        <p:spPr>
          <a:xfrm>
            <a:off x="2241084" y="5747373"/>
            <a:ext cx="6734224" cy="41709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28" tIns="45715" rIns="91428" bIns="45715" rtlCol="0" anchor="ctr"/>
          <a:lstStyle/>
          <a:p>
            <a:pPr marL="285715" indent="-285715">
              <a:buClr>
                <a:srgbClr val="1F497D">
                  <a:lumMod val="50000"/>
                </a:srgbClr>
              </a:buClr>
              <a:buSzPct val="80000"/>
              <a:buFont typeface="Wingdings" pitchFamily="2" charset="2"/>
              <a:buChar char="q"/>
            </a:pPr>
            <a:r>
              <a:rPr lang="en-US" sz="1400" dirty="0" err="1"/>
              <a:t>L’AdG</a:t>
            </a:r>
            <a:r>
              <a:rPr lang="en-US" sz="1400" dirty="0"/>
              <a:t> </a:t>
            </a:r>
            <a:r>
              <a:rPr lang="en-US" sz="1400" dirty="0" err="1"/>
              <a:t>procede</a:t>
            </a:r>
            <a:r>
              <a:rPr lang="en-US" sz="1400" dirty="0"/>
              <a:t> con le procedure </a:t>
            </a:r>
            <a:r>
              <a:rPr lang="en-US" sz="1400" dirty="0" err="1"/>
              <a:t>amministrative</a:t>
            </a:r>
            <a:r>
              <a:rPr lang="en-US" sz="1400" dirty="0"/>
              <a:t> per </a:t>
            </a:r>
            <a:r>
              <a:rPr lang="en-US" sz="1400" dirty="0" err="1"/>
              <a:t>i</a:t>
            </a:r>
            <a:r>
              <a:rPr lang="en-US" sz="1400" dirty="0"/>
              <a:t> </a:t>
            </a:r>
            <a:r>
              <a:rPr lang="en-US" sz="1400" dirty="0" err="1"/>
              <a:t>pagamenti</a:t>
            </a:r>
            <a:endParaRPr lang="en-US" sz="1300" dirty="0">
              <a:solidFill>
                <a:prstClr val="black"/>
              </a:solidFill>
            </a:endParaRPr>
          </a:p>
        </p:txBody>
      </p:sp>
      <p:sp>
        <p:nvSpPr>
          <p:cNvPr id="45" name="Rettangolo 44"/>
          <p:cNvSpPr/>
          <p:nvPr/>
        </p:nvSpPr>
        <p:spPr>
          <a:xfrm>
            <a:off x="2250926" y="6225369"/>
            <a:ext cx="6696744" cy="55701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28" tIns="45715" rIns="91428" bIns="45715" rtlCol="0" anchor="ctr"/>
          <a:lstStyle/>
          <a:p>
            <a:pPr marL="285715" indent="-285715">
              <a:buClr>
                <a:srgbClr val="1F497D">
                  <a:lumMod val="50000"/>
                </a:srgbClr>
              </a:buClr>
              <a:buSzPct val="80000"/>
              <a:buFont typeface="Wingdings" pitchFamily="2" charset="2"/>
              <a:buChar char="q"/>
            </a:pPr>
            <a:r>
              <a:rPr lang="en-US" sz="1400" dirty="0"/>
              <a:t>Il LP </a:t>
            </a:r>
            <a:r>
              <a:rPr lang="en-US" sz="1400" dirty="0" err="1"/>
              <a:t>procede</a:t>
            </a:r>
            <a:r>
              <a:rPr lang="en-US" sz="1400" dirty="0"/>
              <a:t> con le procedure </a:t>
            </a:r>
            <a:r>
              <a:rPr lang="en-US" sz="1400" dirty="0" err="1"/>
              <a:t>amministrative</a:t>
            </a:r>
            <a:r>
              <a:rPr lang="en-US" sz="1400" dirty="0"/>
              <a:t> per </a:t>
            </a:r>
            <a:r>
              <a:rPr lang="en-US" sz="1400" dirty="0" err="1"/>
              <a:t>il</a:t>
            </a:r>
            <a:r>
              <a:rPr lang="en-US" sz="1400" dirty="0"/>
              <a:t> </a:t>
            </a:r>
            <a:r>
              <a:rPr lang="en-US" sz="1400" dirty="0" err="1"/>
              <a:t>rimborso</a:t>
            </a:r>
            <a:r>
              <a:rPr lang="en-US" sz="1400" dirty="0"/>
              <a:t> </a:t>
            </a:r>
            <a:r>
              <a:rPr lang="en-US" sz="1400" dirty="0" err="1"/>
              <a:t>dei</a:t>
            </a:r>
            <a:r>
              <a:rPr lang="en-US" sz="1400" dirty="0"/>
              <a:t> </a:t>
            </a:r>
            <a:r>
              <a:rPr lang="en-US" sz="1400" dirty="0" err="1"/>
              <a:t>fondi</a:t>
            </a:r>
            <a:r>
              <a:rPr lang="en-US" sz="1400" dirty="0"/>
              <a:t> </a:t>
            </a:r>
            <a:r>
              <a:rPr lang="en-US" sz="1400" dirty="0" err="1"/>
              <a:t>ai</a:t>
            </a:r>
            <a:r>
              <a:rPr lang="en-US" sz="1400" dirty="0"/>
              <a:t> partner</a:t>
            </a:r>
            <a:endParaRPr lang="en-US" sz="1300" dirty="0">
              <a:solidFill>
                <a:prstClr val="black"/>
              </a:solidFill>
            </a:endParaRPr>
          </a:p>
        </p:txBody>
      </p:sp>
      <p:sp>
        <p:nvSpPr>
          <p:cNvPr id="46" name="Rettangolo arrotondato 29">
            <a:extLst>
              <a:ext uri="{FF2B5EF4-FFF2-40B4-BE49-F238E27FC236}">
                <a16:creationId xmlns:a16="http://schemas.microsoft.com/office/drawing/2014/main" id="{69F7CC82-04E0-44E4-934A-B2191F03B273}"/>
              </a:ext>
            </a:extLst>
          </p:cNvPr>
          <p:cNvSpPr/>
          <p:nvPr/>
        </p:nvSpPr>
        <p:spPr>
          <a:xfrm>
            <a:off x="186889" y="3775547"/>
            <a:ext cx="612068" cy="576065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it-IT" sz="2400" b="1" dirty="0">
                <a:solidFill>
                  <a:schemeClr val="tx2">
                    <a:lumMod val="75000"/>
                  </a:schemeClr>
                </a:solidFill>
              </a:rPr>
              <a:t>B</a:t>
            </a:r>
          </a:p>
        </p:txBody>
      </p:sp>
      <p:sp>
        <p:nvSpPr>
          <p:cNvPr id="47" name="Rettangolo arrotondato 32">
            <a:extLst>
              <a:ext uri="{FF2B5EF4-FFF2-40B4-BE49-F238E27FC236}">
                <a16:creationId xmlns:a16="http://schemas.microsoft.com/office/drawing/2014/main" id="{DB5A0779-B9F4-465A-BB4F-CF4B9A1FA608}"/>
              </a:ext>
            </a:extLst>
          </p:cNvPr>
          <p:cNvSpPr/>
          <p:nvPr/>
        </p:nvSpPr>
        <p:spPr>
          <a:xfrm>
            <a:off x="1004712" y="3808465"/>
            <a:ext cx="1173844" cy="5760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it-IT" sz="2000" dirty="0"/>
              <a:t>Fase 4</a:t>
            </a:r>
          </a:p>
        </p:txBody>
      </p:sp>
      <p:sp>
        <p:nvSpPr>
          <p:cNvPr id="48" name="Rettangolo 47">
            <a:extLst>
              <a:ext uri="{FF2B5EF4-FFF2-40B4-BE49-F238E27FC236}">
                <a16:creationId xmlns:a16="http://schemas.microsoft.com/office/drawing/2014/main" id="{883B6E04-7F63-45D7-9C93-1D6D6F23621B}"/>
              </a:ext>
            </a:extLst>
          </p:cNvPr>
          <p:cNvSpPr/>
          <p:nvPr/>
        </p:nvSpPr>
        <p:spPr>
          <a:xfrm>
            <a:off x="2244885" y="3841795"/>
            <a:ext cx="6696744" cy="5379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28" tIns="45715" rIns="91428" bIns="45715" rtlCol="0" anchor="ctr"/>
          <a:lstStyle/>
          <a:p>
            <a:pPr marL="171429" indent="-171429">
              <a:buClr>
                <a:srgbClr val="1F497D">
                  <a:lumMod val="50000"/>
                </a:srgbClr>
              </a:buClr>
              <a:buSzPct val="80000"/>
              <a:buFont typeface="Wingdings" panose="05000000000000000000" pitchFamily="2" charset="2"/>
              <a:buChar char="q"/>
            </a:pPr>
            <a:r>
              <a:rPr lang="en-US" sz="1200" dirty="0"/>
              <a:t>I Partner di </a:t>
            </a:r>
            <a:r>
              <a:rPr lang="en-US" sz="1200" dirty="0" err="1">
                <a:solidFill>
                  <a:prstClr val="black"/>
                </a:solidFill>
              </a:rPr>
              <a:t>Progetto</a:t>
            </a:r>
            <a:r>
              <a:rPr lang="en-US" sz="1200" dirty="0"/>
              <a:t>, </a:t>
            </a:r>
            <a:r>
              <a:rPr lang="en-US" sz="1200" dirty="0" err="1"/>
              <a:t>attraverso</a:t>
            </a:r>
            <a:r>
              <a:rPr lang="en-US" sz="1200" dirty="0"/>
              <a:t> Ulysses, </a:t>
            </a:r>
            <a:r>
              <a:rPr lang="en-US" sz="1200" dirty="0" err="1"/>
              <a:t>trasmetteranno</a:t>
            </a:r>
            <a:r>
              <a:rPr lang="en-US" sz="1200" dirty="0"/>
              <a:t> al </a:t>
            </a:r>
            <a:r>
              <a:rPr lang="en-US" sz="1200" dirty="0" err="1"/>
              <a:t>Capofila</a:t>
            </a:r>
            <a:r>
              <a:rPr lang="en-US" sz="1200" dirty="0"/>
              <a:t> i </a:t>
            </a:r>
            <a:r>
              <a:rPr lang="en-US" sz="1200" dirty="0" err="1"/>
              <a:t>dati</a:t>
            </a:r>
            <a:r>
              <a:rPr lang="en-US" sz="1200" dirty="0"/>
              <a:t> </a:t>
            </a:r>
            <a:r>
              <a:rPr lang="en-US" sz="1200" dirty="0" err="1"/>
              <a:t>relativi</a:t>
            </a:r>
            <a:r>
              <a:rPr lang="en-US" sz="1200" dirty="0"/>
              <a:t> </a:t>
            </a:r>
            <a:r>
              <a:rPr lang="en-US" sz="1200" dirty="0" err="1"/>
              <a:t>alle</a:t>
            </a:r>
            <a:r>
              <a:rPr lang="en-US" sz="1200" dirty="0"/>
              <a:t> </a:t>
            </a:r>
            <a:r>
              <a:rPr lang="en-US" sz="1200" dirty="0" err="1"/>
              <a:t>spese</a:t>
            </a:r>
            <a:r>
              <a:rPr lang="en-US" sz="1200" dirty="0"/>
              <a:t> validate </a:t>
            </a:r>
            <a:r>
              <a:rPr lang="en-US" sz="1200" dirty="0" err="1"/>
              <a:t>dai</a:t>
            </a:r>
            <a:r>
              <a:rPr lang="en-US" sz="1200" dirty="0"/>
              <a:t> </a:t>
            </a:r>
            <a:r>
              <a:rPr lang="en-US" sz="1200" dirty="0" err="1"/>
              <a:t>controllori</a:t>
            </a:r>
            <a:r>
              <a:rPr lang="en-US" sz="1200" dirty="0"/>
              <a:t> di </a:t>
            </a:r>
            <a:r>
              <a:rPr lang="en-US" sz="1200" dirty="0" err="1"/>
              <a:t>ogni</a:t>
            </a:r>
            <a:r>
              <a:rPr lang="en-US" sz="1200" dirty="0"/>
              <a:t> </a:t>
            </a:r>
            <a:r>
              <a:rPr lang="en-US" sz="1200" dirty="0" err="1"/>
              <a:t>paese</a:t>
            </a:r>
            <a:endParaRPr lang="en-US" sz="1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222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7" grpId="0" animBg="1"/>
      <p:bldP spid="18" grpId="0" animBg="1"/>
      <p:bldP spid="19" grpId="0" animBg="1"/>
      <p:bldP spid="20" grpId="0" animBg="1"/>
      <p:bldP spid="23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80382" y="256535"/>
            <a:ext cx="5839419" cy="623276"/>
          </a:xfrm>
        </p:spPr>
        <p:txBody>
          <a:bodyPr/>
          <a:lstStyle/>
          <a:p>
            <a:r>
              <a:rPr lang="it-IT" sz="2400" dirty="0">
                <a:solidFill>
                  <a:srgbClr val="FFC000"/>
                </a:solidFill>
              </a:rPr>
              <a:t>CRITERI PER AMMISSIBILITA’ DELLE SPESE 1/5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96AF2-6E33-438F-B559-0C8E26150CA0}" type="datetime1">
              <a:rPr lang="en-US" smtClean="0"/>
              <a:t>2/8/2021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433D9-B6F0-4A50-9A88-4022112AD1EC}" type="slidenum">
              <a:rPr lang="it-IT" smtClean="0"/>
              <a:pPr/>
              <a:t>8</a:t>
            </a:fld>
            <a:endParaRPr lang="it-IT" dirty="0"/>
          </a:p>
        </p:txBody>
      </p:sp>
      <p:sp>
        <p:nvSpPr>
          <p:cNvPr id="9" name="Rettangolo arrotondato 8"/>
          <p:cNvSpPr/>
          <p:nvPr/>
        </p:nvSpPr>
        <p:spPr>
          <a:xfrm>
            <a:off x="391158" y="1585235"/>
            <a:ext cx="5337350" cy="576065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it-IT" sz="2400" b="1" dirty="0">
                <a:solidFill>
                  <a:schemeClr val="tx2">
                    <a:lumMod val="75000"/>
                  </a:schemeClr>
                </a:solidFill>
              </a:rPr>
              <a:t>PERIODO E AREA DI ELIGIBILITA’</a:t>
            </a:r>
          </a:p>
        </p:txBody>
      </p:sp>
      <p:sp>
        <p:nvSpPr>
          <p:cNvPr id="11" name="Rettangolo arrotondato 10"/>
          <p:cNvSpPr/>
          <p:nvPr/>
        </p:nvSpPr>
        <p:spPr>
          <a:xfrm>
            <a:off x="1115617" y="2698034"/>
            <a:ext cx="5337350" cy="658959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it-IT" sz="2400" b="1" dirty="0">
                <a:solidFill>
                  <a:schemeClr val="tx2">
                    <a:lumMod val="75000"/>
                  </a:schemeClr>
                </a:solidFill>
              </a:rPr>
              <a:t>DOCUMENTI GIUSTIFICATIVI DI  SPESE E PAGAMENTI</a:t>
            </a:r>
          </a:p>
        </p:txBody>
      </p:sp>
      <p:sp>
        <p:nvSpPr>
          <p:cNvPr id="12" name="Rettangolo arrotondato 11"/>
          <p:cNvSpPr/>
          <p:nvPr/>
        </p:nvSpPr>
        <p:spPr>
          <a:xfrm>
            <a:off x="2123729" y="3861048"/>
            <a:ext cx="5337350" cy="576065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it-IT" sz="2400" b="1" dirty="0">
                <a:solidFill>
                  <a:schemeClr val="tx2">
                    <a:lumMod val="75000"/>
                  </a:schemeClr>
                </a:solidFill>
              </a:rPr>
              <a:t>TIPOLOGIA DI SPESE</a:t>
            </a:r>
          </a:p>
        </p:txBody>
      </p:sp>
      <p:sp>
        <p:nvSpPr>
          <p:cNvPr id="13" name="Rettangolo arrotondato 12"/>
          <p:cNvSpPr/>
          <p:nvPr/>
        </p:nvSpPr>
        <p:spPr>
          <a:xfrm>
            <a:off x="3094226" y="5188011"/>
            <a:ext cx="5337350" cy="576065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r>
              <a:rPr lang="it-IT" sz="2400" b="1" dirty="0">
                <a:solidFill>
                  <a:schemeClr val="tx2">
                    <a:lumMod val="75000"/>
                  </a:schemeClr>
                </a:solidFill>
              </a:rPr>
              <a:t>CRITERI SPECIFICI DI ELIGIBILITA’</a:t>
            </a:r>
          </a:p>
        </p:txBody>
      </p:sp>
    </p:spTree>
    <p:extLst>
      <p:ext uri="{BB962C8B-B14F-4D97-AF65-F5344CB8AC3E}">
        <p14:creationId xmlns:p14="http://schemas.microsoft.com/office/powerpoint/2010/main" val="2817339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2" grpId="0" animBg="1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46596" y="245861"/>
            <a:ext cx="5809581" cy="623276"/>
          </a:xfrm>
        </p:spPr>
        <p:txBody>
          <a:bodyPr/>
          <a:lstStyle/>
          <a:p>
            <a:r>
              <a:rPr lang="it-IT" sz="2400" dirty="0">
                <a:solidFill>
                  <a:srgbClr val="FFC000"/>
                </a:solidFill>
              </a:rPr>
              <a:t>CRITERI PER AMMISSIBILITA’ DELLE SPESE 2/5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760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2800" dirty="0">
                <a:solidFill>
                  <a:srgbClr val="002060"/>
                </a:solidFill>
              </a:rPr>
              <a:t>PERIODO E AREA DI ELIGIBILITA’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55158-E787-47F6-827B-45625B2C5F2E}" type="datetime1">
              <a:rPr lang="en-US" smtClean="0"/>
              <a:t>2/8/2021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433D9-B6F0-4A50-9A88-4022112AD1EC}" type="slidenum">
              <a:rPr lang="it-IT" smtClean="0"/>
              <a:pPr/>
              <a:t>9</a:t>
            </a:fld>
            <a:endParaRPr lang="it-IT"/>
          </a:p>
        </p:txBody>
      </p:sp>
      <p:sp>
        <p:nvSpPr>
          <p:cNvPr id="7" name="CasellaDiTesto 6"/>
          <p:cNvSpPr txBox="1"/>
          <p:nvPr/>
        </p:nvSpPr>
        <p:spPr>
          <a:xfrm>
            <a:off x="534369" y="1775584"/>
            <a:ext cx="7854055" cy="1323429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lIns="91428" tIns="45715" rIns="91428" bIns="45715" rtlCol="0">
            <a:spAutoFit/>
          </a:bodyPr>
          <a:lstStyle/>
          <a:p>
            <a:pPr algn="just"/>
            <a:r>
              <a:rPr lang="it-IT" sz="20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Periodo</a:t>
            </a:r>
            <a:r>
              <a:rPr lang="it-IT" sz="2000" dirty="0"/>
              <a:t>: l’arco temporale all’interno quale le spese devono essere definitivamente pagate e che garantisce il diritto al rimborso di tali spese </a:t>
            </a:r>
            <a:r>
              <a:rPr lang="it-IT" sz="2000" dirty="0">
                <a:solidFill>
                  <a:srgbClr val="FF0000"/>
                </a:solidFill>
              </a:rPr>
              <a:t>Dalla data di inizio del progetto fino a 40 giorni successivi alla data di chiusura del progetto</a:t>
            </a:r>
          </a:p>
        </p:txBody>
      </p:sp>
      <p:sp>
        <p:nvSpPr>
          <p:cNvPr id="9" name="CasellaDiTesto 8"/>
          <p:cNvSpPr txBox="1"/>
          <p:nvPr/>
        </p:nvSpPr>
        <p:spPr>
          <a:xfrm>
            <a:off x="548883" y="3142637"/>
            <a:ext cx="7839541" cy="1631206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lIns="91428" tIns="45715" rIns="91428" bIns="45715" rtlCol="0">
            <a:spAutoFit/>
          </a:bodyPr>
          <a:lstStyle/>
          <a:p>
            <a:pPr algn="just"/>
            <a:r>
              <a:rPr lang="it-IT" sz="20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Area</a:t>
            </a:r>
            <a:r>
              <a:rPr lang="it-IT" sz="2000" dirty="0"/>
              <a:t>: l’area di cooperazione geografica che rende i beneficiari ammissibili a ricevere il contributo dal Programma</a:t>
            </a:r>
          </a:p>
          <a:p>
            <a:pPr algn="just"/>
            <a:r>
              <a:rPr lang="it-IT" sz="2000" dirty="0"/>
              <a:t>Area di </a:t>
            </a:r>
            <a:r>
              <a:rPr lang="it-IT" sz="2000" dirty="0" err="1"/>
              <a:t>elegibilità</a:t>
            </a:r>
            <a:r>
              <a:rPr lang="it-IT" sz="2000" dirty="0"/>
              <a:t>:</a:t>
            </a:r>
          </a:p>
          <a:p>
            <a:pPr algn="just"/>
            <a:r>
              <a:rPr lang="it-IT" sz="2000" b="1" dirty="0"/>
              <a:t>PER L’ITALIA: </a:t>
            </a:r>
            <a:r>
              <a:rPr lang="it-IT" sz="2000" dirty="0"/>
              <a:t>la regione Sicilia </a:t>
            </a:r>
          </a:p>
          <a:p>
            <a:pPr algn="just"/>
            <a:r>
              <a:rPr lang="it-IT" sz="2000" b="1" dirty="0"/>
              <a:t>PER MALTA: </a:t>
            </a:r>
            <a:r>
              <a:rPr lang="it-IT" sz="2000" dirty="0"/>
              <a:t>l’intero territorio</a:t>
            </a:r>
            <a:endParaRPr lang="it-IT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2572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 animBg="1"/>
      <p:bldP spid="9" grpId="0" animBg="1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774</TotalTime>
  <Words>3745</Words>
  <Application>Microsoft Office PowerPoint</Application>
  <PresentationFormat>Presentazione su schermo (4:3)</PresentationFormat>
  <Paragraphs>539</Paragraphs>
  <Slides>45</Slides>
  <Notes>7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45</vt:i4>
      </vt:variant>
    </vt:vector>
  </HeadingPairs>
  <TitlesOfParts>
    <vt:vector size="52" baseType="lpstr">
      <vt:lpstr>Arial</vt:lpstr>
      <vt:lpstr>ArialNarrow</vt:lpstr>
      <vt:lpstr>Calibri</vt:lpstr>
      <vt:lpstr>Open Sans</vt:lpstr>
      <vt:lpstr>Wingdings</vt:lpstr>
      <vt:lpstr>Tema di Office</vt:lpstr>
      <vt:lpstr>1_Tema di Office</vt:lpstr>
      <vt:lpstr>Presentazione standard di PowerPoint</vt:lpstr>
      <vt:lpstr>TEMATICHE PRINCIPALI</vt:lpstr>
      <vt:lpstr>PERCHE’ UNA SESSIONE INFORMATIVA SULLA RENDICONTAZIONE DELLE SPESE</vt:lpstr>
      <vt:lpstr>CONTRIBUTI</vt:lpstr>
      <vt:lpstr>STRUTTURA DEL PROGETTO </vt:lpstr>
      <vt:lpstr>STRUTTURA DEL PROGETTO</vt:lpstr>
      <vt:lpstr>RENDICONTAZIONE DELLE SPESE, CONTROLLI DI PRIMO LIVELLO, PRESENTAZIONE DELLA RICHIESTA DI RIMBORSO  </vt:lpstr>
      <vt:lpstr>CRITERI PER AMMISSIBILITA’ DELLE SPESE 1/5</vt:lpstr>
      <vt:lpstr>CRITERI PER AMMISSIBILITA’ DELLE SPESE 2/5</vt:lpstr>
      <vt:lpstr>CRITERI PER AMMISSIBILITA’ DELLE SPESE 3/5</vt:lpstr>
      <vt:lpstr>CRITERI PER AMMISSIBILITA’ DELLE SPESE 4/5</vt:lpstr>
      <vt:lpstr>CRITERI PER AMMISSIBILITA’ DELLE SPESE 5/5</vt:lpstr>
      <vt:lpstr>SPECIFICI CRITERI DI AMMISSIBILITA’ 1/2   1/2</vt:lpstr>
      <vt:lpstr>SPECIFICI CRITERI DI AMMISSIBILITA’ 2/2</vt:lpstr>
      <vt:lpstr>QUALI DOCUMENTI SERVONO PER IL CONTROLLO DI PRIMO LIVELLO</vt:lpstr>
      <vt:lpstr>AUTORIZZAZIONE DELL’AdG   2/2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SPESE NON - AMMISSIBILI</vt:lpstr>
      <vt:lpstr>ANTICIPAZIONI DI PAGAMENTO FINO AL 50%</vt:lpstr>
      <vt:lpstr>SCADENZE PER LA PRESENTAZIONE DEI RENDICONTI</vt:lpstr>
      <vt:lpstr>REGOLE PER LA COMUNICAZIONE – LOGO </vt:lpstr>
      <vt:lpstr>COMMUNICATION RULES – LOGO </vt:lpstr>
      <vt:lpstr>COMMUNICATION RULES – LOGO </vt:lpstr>
      <vt:lpstr>REGOLE PER LA COMUNICAZIONE – ICONE SPECIFICHE</vt:lpstr>
      <vt:lpstr>REGOLE PER LA COMUNICAZIONE – ICONE SPECIFICHE</vt:lpstr>
      <vt:lpstr>REGOLE PER LA COMUNICAZIONE – ICONE SPECIFICHE</vt:lpstr>
      <vt:lpstr>REGOLE PER LA COMUNICAZIONE – ICONE SPECIFICHE</vt:lpstr>
      <vt:lpstr>REGOLE PER LA COMUNICAZIONE</vt:lpstr>
      <vt:lpstr>REGOLE PER LA COMUNICAZIONE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Marco</dc:creator>
  <cp:lastModifiedBy>antonella madonia</cp:lastModifiedBy>
  <cp:revision>387</cp:revision>
  <dcterms:created xsi:type="dcterms:W3CDTF">2011-07-12T18:34:18Z</dcterms:created>
  <dcterms:modified xsi:type="dcterms:W3CDTF">2021-02-08T22:33:22Z</dcterms:modified>
</cp:coreProperties>
</file>