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notesMasterIdLst>
    <p:notesMasterId r:id="rId48"/>
  </p:notesMasterIdLst>
  <p:sldIdLst>
    <p:sldId id="350" r:id="rId3"/>
    <p:sldId id="257" r:id="rId4"/>
    <p:sldId id="269" r:id="rId5"/>
    <p:sldId id="270" r:id="rId6"/>
    <p:sldId id="330" r:id="rId7"/>
    <p:sldId id="331" r:id="rId8"/>
    <p:sldId id="258" r:id="rId9"/>
    <p:sldId id="271" r:id="rId10"/>
    <p:sldId id="259" r:id="rId11"/>
    <p:sldId id="260" r:id="rId12"/>
    <p:sldId id="261" r:id="rId13"/>
    <p:sldId id="262" r:id="rId14"/>
    <p:sldId id="264" r:id="rId15"/>
    <p:sldId id="265" r:id="rId16"/>
    <p:sldId id="263" r:id="rId17"/>
    <p:sldId id="267" r:id="rId18"/>
    <p:sldId id="302" r:id="rId19"/>
    <p:sldId id="303" r:id="rId20"/>
    <p:sldId id="304" r:id="rId21"/>
    <p:sldId id="305" r:id="rId22"/>
    <p:sldId id="306" r:id="rId23"/>
    <p:sldId id="308" r:id="rId24"/>
    <p:sldId id="268" r:id="rId25"/>
    <p:sldId id="299" r:id="rId26"/>
    <p:sldId id="279" r:id="rId27"/>
    <p:sldId id="332" r:id="rId28"/>
    <p:sldId id="333" r:id="rId29"/>
    <p:sldId id="334" r:id="rId30"/>
    <p:sldId id="335" r:id="rId31"/>
    <p:sldId id="336" r:id="rId32"/>
    <p:sldId id="337" r:id="rId33"/>
    <p:sldId id="351" r:id="rId34"/>
    <p:sldId id="338" r:id="rId35"/>
    <p:sldId id="339" r:id="rId36"/>
    <p:sldId id="272" r:id="rId37"/>
    <p:sldId id="349" r:id="rId38"/>
    <p:sldId id="340" r:id="rId39"/>
    <p:sldId id="341" r:id="rId40"/>
    <p:sldId id="342" r:id="rId41"/>
    <p:sldId id="343" r:id="rId42"/>
    <p:sldId id="344" r:id="rId43"/>
    <p:sldId id="345" r:id="rId44"/>
    <p:sldId id="346" r:id="rId45"/>
    <p:sldId id="347" r:id="rId46"/>
    <p:sldId id="301" r:id="rId47"/>
  </p:sldIdLst>
  <p:sldSz cx="9144000" cy="6858000" type="screen4x3"/>
  <p:notesSz cx="6858000" cy="9144000"/>
  <p:defaultTextStyle>
    <a:defPPr>
      <a:defRPr lang="it-IT"/>
    </a:defPPr>
    <a:lvl1pPr marL="0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4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7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1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74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17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61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04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48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21BC3C6D-3640-4DB3-8F8A-9C687DEC68D7}">
          <p14:sldIdLst>
            <p14:sldId id="350"/>
            <p14:sldId id="257"/>
            <p14:sldId id="269"/>
            <p14:sldId id="270"/>
            <p14:sldId id="330"/>
            <p14:sldId id="331"/>
            <p14:sldId id="258"/>
            <p14:sldId id="271"/>
            <p14:sldId id="259"/>
            <p14:sldId id="260"/>
            <p14:sldId id="261"/>
            <p14:sldId id="262"/>
            <p14:sldId id="264"/>
            <p14:sldId id="265"/>
            <p14:sldId id="263"/>
            <p14:sldId id="267"/>
            <p14:sldId id="302"/>
            <p14:sldId id="303"/>
            <p14:sldId id="304"/>
            <p14:sldId id="305"/>
            <p14:sldId id="306"/>
            <p14:sldId id="308"/>
            <p14:sldId id="268"/>
            <p14:sldId id="299"/>
            <p14:sldId id="279"/>
            <p14:sldId id="332"/>
            <p14:sldId id="333"/>
            <p14:sldId id="334"/>
            <p14:sldId id="335"/>
            <p14:sldId id="336"/>
            <p14:sldId id="337"/>
            <p14:sldId id="351"/>
            <p14:sldId id="338"/>
            <p14:sldId id="339"/>
            <p14:sldId id="272"/>
            <p14:sldId id="34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C222"/>
    <a:srgbClr val="EA6647"/>
    <a:srgbClr val="E34063"/>
    <a:srgbClr val="FF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7771" autoAdjust="0"/>
    <p:restoredTop sz="93250" autoAdjust="0"/>
  </p:normalViewPr>
  <p:slideViewPr>
    <p:cSldViewPr>
      <p:cViewPr varScale="1">
        <p:scale>
          <a:sx n="72" d="100"/>
          <a:sy n="72" d="100"/>
        </p:scale>
        <p:origin x="66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372"/>
    </p:cViewPr>
  </p:sorterViewPr>
  <p:notesViewPr>
    <p:cSldViewPr>
      <p:cViewPr varScale="1">
        <p:scale>
          <a:sx n="51" d="100"/>
          <a:sy n="51" d="100"/>
        </p:scale>
        <p:origin x="-268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F1558D-4795-456F-A502-D1FF859AA0D9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0"/>
      <dgm:spPr/>
    </dgm:pt>
    <dgm:pt modelId="{C39CA114-0DC1-46C2-B2E9-44164A5D866D}">
      <dgm:prSet phldrT="[Testo]" phldr="1"/>
      <dgm:spPr/>
      <dgm:t>
        <a:bodyPr/>
        <a:lstStyle/>
        <a:p>
          <a:endParaRPr lang="it-IT"/>
        </a:p>
      </dgm:t>
    </dgm:pt>
    <dgm:pt modelId="{1FFFC379-8836-4BB7-9884-EEECDAF258D9}" type="parTrans" cxnId="{8FC203D0-BE2A-4C17-BBBA-F7B66996DC79}">
      <dgm:prSet/>
      <dgm:spPr/>
      <dgm:t>
        <a:bodyPr/>
        <a:lstStyle/>
        <a:p>
          <a:endParaRPr lang="it-IT"/>
        </a:p>
      </dgm:t>
    </dgm:pt>
    <dgm:pt modelId="{8378B809-CA8D-44BA-89E2-5E9258BA456B}" type="sibTrans" cxnId="{8FC203D0-BE2A-4C17-BBBA-F7B66996DC79}">
      <dgm:prSet/>
      <dgm:spPr/>
      <dgm:t>
        <a:bodyPr/>
        <a:lstStyle/>
        <a:p>
          <a:endParaRPr lang="it-IT"/>
        </a:p>
      </dgm:t>
    </dgm:pt>
    <dgm:pt modelId="{8271968C-BD2E-4C12-BF99-115136648D83}">
      <dgm:prSet phldrT="[Testo]" phldr="1"/>
      <dgm:spPr/>
      <dgm:t>
        <a:bodyPr/>
        <a:lstStyle/>
        <a:p>
          <a:endParaRPr lang="it-IT"/>
        </a:p>
      </dgm:t>
    </dgm:pt>
    <dgm:pt modelId="{16774A72-7AF2-4157-AE1D-74EE085E881C}" type="parTrans" cxnId="{8E545618-A5AE-4464-9AEF-4F6C430E28F7}">
      <dgm:prSet/>
      <dgm:spPr/>
      <dgm:t>
        <a:bodyPr/>
        <a:lstStyle/>
        <a:p>
          <a:endParaRPr lang="it-IT"/>
        </a:p>
      </dgm:t>
    </dgm:pt>
    <dgm:pt modelId="{0D591D24-A594-40D3-9292-8034004FE1FE}" type="sibTrans" cxnId="{8E545618-A5AE-4464-9AEF-4F6C430E28F7}">
      <dgm:prSet/>
      <dgm:spPr/>
      <dgm:t>
        <a:bodyPr/>
        <a:lstStyle/>
        <a:p>
          <a:endParaRPr lang="it-IT"/>
        </a:p>
      </dgm:t>
    </dgm:pt>
    <dgm:pt modelId="{248EC1BE-33C6-461E-B68F-FCDD4D359903}">
      <dgm:prSet phldrT="[Testo]" phldr="1"/>
      <dgm:spPr/>
      <dgm:t>
        <a:bodyPr/>
        <a:lstStyle/>
        <a:p>
          <a:endParaRPr lang="it-IT"/>
        </a:p>
      </dgm:t>
    </dgm:pt>
    <dgm:pt modelId="{9429D51E-EF9D-4600-ADFB-1DF49ED0C82F}" type="parTrans" cxnId="{5D8F92CE-897E-4F66-9120-C2B8185536C8}">
      <dgm:prSet/>
      <dgm:spPr/>
      <dgm:t>
        <a:bodyPr/>
        <a:lstStyle/>
        <a:p>
          <a:endParaRPr lang="it-IT"/>
        </a:p>
      </dgm:t>
    </dgm:pt>
    <dgm:pt modelId="{7A24C831-955F-4978-92BC-6EC66D43C5C3}" type="sibTrans" cxnId="{5D8F92CE-897E-4F66-9120-C2B8185536C8}">
      <dgm:prSet/>
      <dgm:spPr/>
      <dgm:t>
        <a:bodyPr/>
        <a:lstStyle/>
        <a:p>
          <a:endParaRPr lang="it-IT"/>
        </a:p>
      </dgm:t>
    </dgm:pt>
    <dgm:pt modelId="{D24F778C-30DF-4275-BD4E-293737684E95}" type="pres">
      <dgm:prSet presAssocID="{74F1558D-4795-456F-A502-D1FF859AA0D9}" presName="linearFlow" presStyleCnt="0">
        <dgm:presLayoutVars>
          <dgm:dir/>
          <dgm:resizeHandles val="exact"/>
        </dgm:presLayoutVars>
      </dgm:prSet>
      <dgm:spPr/>
    </dgm:pt>
    <dgm:pt modelId="{3FA5DC28-5CD5-4EA0-90FD-E5021A1FA44D}" type="pres">
      <dgm:prSet presAssocID="{C39CA114-0DC1-46C2-B2E9-44164A5D866D}" presName="composite" presStyleCnt="0"/>
      <dgm:spPr/>
    </dgm:pt>
    <dgm:pt modelId="{41118A74-EE7C-4770-85BD-1B96DDE68900}" type="pres">
      <dgm:prSet presAssocID="{C39CA114-0DC1-46C2-B2E9-44164A5D866D}" presName="imgShp" presStyleLbl="fgImgPlace1" presStyleIdx="0" presStyleCnt="3"/>
      <dgm:spPr/>
    </dgm:pt>
    <dgm:pt modelId="{7521CC02-19DC-454C-9A97-125ABA0007FF}" type="pres">
      <dgm:prSet presAssocID="{C39CA114-0DC1-46C2-B2E9-44164A5D866D}" presName="txShp" presStyleLbl="node1" presStyleIdx="0" presStyleCnt="3">
        <dgm:presLayoutVars>
          <dgm:bulletEnabled val="1"/>
        </dgm:presLayoutVars>
      </dgm:prSet>
      <dgm:spPr/>
    </dgm:pt>
    <dgm:pt modelId="{62C3907A-DD5D-449E-8721-8099B6D8812D}" type="pres">
      <dgm:prSet presAssocID="{8378B809-CA8D-44BA-89E2-5E9258BA456B}" presName="spacing" presStyleCnt="0"/>
      <dgm:spPr/>
    </dgm:pt>
    <dgm:pt modelId="{029A7497-5E3E-4BC4-B3B1-FDF8EB288C13}" type="pres">
      <dgm:prSet presAssocID="{8271968C-BD2E-4C12-BF99-115136648D83}" presName="composite" presStyleCnt="0"/>
      <dgm:spPr/>
    </dgm:pt>
    <dgm:pt modelId="{3A82DEDD-C1CE-4470-B991-38D86AA46485}" type="pres">
      <dgm:prSet presAssocID="{8271968C-BD2E-4C12-BF99-115136648D83}" presName="imgShp" presStyleLbl="fgImgPlace1" presStyleIdx="1" presStyleCnt="3"/>
      <dgm:spPr/>
    </dgm:pt>
    <dgm:pt modelId="{8739D5AE-A360-448B-9CBB-573C6D581385}" type="pres">
      <dgm:prSet presAssocID="{8271968C-BD2E-4C12-BF99-115136648D83}" presName="txShp" presStyleLbl="node1" presStyleIdx="1" presStyleCnt="3">
        <dgm:presLayoutVars>
          <dgm:bulletEnabled val="1"/>
        </dgm:presLayoutVars>
      </dgm:prSet>
      <dgm:spPr/>
    </dgm:pt>
    <dgm:pt modelId="{19C4D379-02F6-4068-9F4B-EB9B043ECDEA}" type="pres">
      <dgm:prSet presAssocID="{0D591D24-A594-40D3-9292-8034004FE1FE}" presName="spacing" presStyleCnt="0"/>
      <dgm:spPr/>
    </dgm:pt>
    <dgm:pt modelId="{0EF1364D-5C68-4CA3-9E6C-D804D82EE6E8}" type="pres">
      <dgm:prSet presAssocID="{248EC1BE-33C6-461E-B68F-FCDD4D359903}" presName="composite" presStyleCnt="0"/>
      <dgm:spPr/>
    </dgm:pt>
    <dgm:pt modelId="{4654635E-3AA6-452F-BE98-B5805CA77C36}" type="pres">
      <dgm:prSet presAssocID="{248EC1BE-33C6-461E-B68F-FCDD4D359903}" presName="imgShp" presStyleLbl="fgImgPlace1" presStyleIdx="2" presStyleCnt="3"/>
      <dgm:spPr/>
    </dgm:pt>
    <dgm:pt modelId="{422210CD-CBCC-471B-B758-75A29621F7C0}" type="pres">
      <dgm:prSet presAssocID="{248EC1BE-33C6-461E-B68F-FCDD4D359903}" presName="txShp" presStyleLbl="node1" presStyleIdx="2" presStyleCnt="3">
        <dgm:presLayoutVars>
          <dgm:bulletEnabled val="1"/>
        </dgm:presLayoutVars>
      </dgm:prSet>
      <dgm:spPr/>
    </dgm:pt>
  </dgm:ptLst>
  <dgm:cxnLst>
    <dgm:cxn modelId="{8E545618-A5AE-4464-9AEF-4F6C430E28F7}" srcId="{74F1558D-4795-456F-A502-D1FF859AA0D9}" destId="{8271968C-BD2E-4C12-BF99-115136648D83}" srcOrd="1" destOrd="0" parTransId="{16774A72-7AF2-4157-AE1D-74EE085E881C}" sibTransId="{0D591D24-A594-40D3-9292-8034004FE1FE}"/>
    <dgm:cxn modelId="{75FA627F-8EB9-49C6-835C-B25C67447D0F}" type="presOf" srcId="{8271968C-BD2E-4C12-BF99-115136648D83}" destId="{8739D5AE-A360-448B-9CBB-573C6D581385}" srcOrd="0" destOrd="0" presId="urn:microsoft.com/office/officeart/2005/8/layout/vList3"/>
    <dgm:cxn modelId="{52B39EB4-F07B-4546-AA7B-E83F0B02B5BC}" type="presOf" srcId="{C39CA114-0DC1-46C2-B2E9-44164A5D866D}" destId="{7521CC02-19DC-454C-9A97-125ABA0007FF}" srcOrd="0" destOrd="0" presId="urn:microsoft.com/office/officeart/2005/8/layout/vList3"/>
    <dgm:cxn modelId="{39A40DC7-90A4-451B-961A-78B3CFD5B610}" type="presOf" srcId="{248EC1BE-33C6-461E-B68F-FCDD4D359903}" destId="{422210CD-CBCC-471B-B758-75A29621F7C0}" srcOrd="0" destOrd="0" presId="urn:microsoft.com/office/officeart/2005/8/layout/vList3"/>
    <dgm:cxn modelId="{5D8F92CE-897E-4F66-9120-C2B8185536C8}" srcId="{74F1558D-4795-456F-A502-D1FF859AA0D9}" destId="{248EC1BE-33C6-461E-B68F-FCDD4D359903}" srcOrd="2" destOrd="0" parTransId="{9429D51E-EF9D-4600-ADFB-1DF49ED0C82F}" sibTransId="{7A24C831-955F-4978-92BC-6EC66D43C5C3}"/>
    <dgm:cxn modelId="{8FC203D0-BE2A-4C17-BBBA-F7B66996DC79}" srcId="{74F1558D-4795-456F-A502-D1FF859AA0D9}" destId="{C39CA114-0DC1-46C2-B2E9-44164A5D866D}" srcOrd="0" destOrd="0" parTransId="{1FFFC379-8836-4BB7-9884-EEECDAF258D9}" sibTransId="{8378B809-CA8D-44BA-89E2-5E9258BA456B}"/>
    <dgm:cxn modelId="{27A128E2-1B79-44AE-B093-2E3B3C674713}" type="presOf" srcId="{74F1558D-4795-456F-A502-D1FF859AA0D9}" destId="{D24F778C-30DF-4275-BD4E-293737684E95}" srcOrd="0" destOrd="0" presId="urn:microsoft.com/office/officeart/2005/8/layout/vList3"/>
    <dgm:cxn modelId="{0CB06943-04DF-43BF-AF78-331DF61F2217}" type="presParOf" srcId="{D24F778C-30DF-4275-BD4E-293737684E95}" destId="{3FA5DC28-5CD5-4EA0-90FD-E5021A1FA44D}" srcOrd="0" destOrd="0" presId="urn:microsoft.com/office/officeart/2005/8/layout/vList3"/>
    <dgm:cxn modelId="{0722AA09-1899-4985-A894-C9747825A546}" type="presParOf" srcId="{3FA5DC28-5CD5-4EA0-90FD-E5021A1FA44D}" destId="{41118A74-EE7C-4770-85BD-1B96DDE68900}" srcOrd="0" destOrd="0" presId="urn:microsoft.com/office/officeart/2005/8/layout/vList3"/>
    <dgm:cxn modelId="{1C267CC4-E690-4D0D-B8E9-9D9A51244D5F}" type="presParOf" srcId="{3FA5DC28-5CD5-4EA0-90FD-E5021A1FA44D}" destId="{7521CC02-19DC-454C-9A97-125ABA0007FF}" srcOrd="1" destOrd="0" presId="urn:microsoft.com/office/officeart/2005/8/layout/vList3"/>
    <dgm:cxn modelId="{EC76E581-70DB-4C09-ABA5-0C7CE3D29486}" type="presParOf" srcId="{D24F778C-30DF-4275-BD4E-293737684E95}" destId="{62C3907A-DD5D-449E-8721-8099B6D8812D}" srcOrd="1" destOrd="0" presId="urn:microsoft.com/office/officeart/2005/8/layout/vList3"/>
    <dgm:cxn modelId="{371FB31B-FEDC-4024-8BEE-4CACF4BEF6AA}" type="presParOf" srcId="{D24F778C-30DF-4275-BD4E-293737684E95}" destId="{029A7497-5E3E-4BC4-B3B1-FDF8EB288C13}" srcOrd="2" destOrd="0" presId="urn:microsoft.com/office/officeart/2005/8/layout/vList3"/>
    <dgm:cxn modelId="{571FE1AE-8129-42C4-A24E-214393B02758}" type="presParOf" srcId="{029A7497-5E3E-4BC4-B3B1-FDF8EB288C13}" destId="{3A82DEDD-C1CE-4470-B991-38D86AA46485}" srcOrd="0" destOrd="0" presId="urn:microsoft.com/office/officeart/2005/8/layout/vList3"/>
    <dgm:cxn modelId="{1746FEC8-3A49-4338-8EA4-1099642FEEDE}" type="presParOf" srcId="{029A7497-5E3E-4BC4-B3B1-FDF8EB288C13}" destId="{8739D5AE-A360-448B-9CBB-573C6D581385}" srcOrd="1" destOrd="0" presId="urn:microsoft.com/office/officeart/2005/8/layout/vList3"/>
    <dgm:cxn modelId="{8CDE3E9C-ED82-4B99-90D3-18BCB097A455}" type="presParOf" srcId="{D24F778C-30DF-4275-BD4E-293737684E95}" destId="{19C4D379-02F6-4068-9F4B-EB9B043ECDEA}" srcOrd="3" destOrd="0" presId="urn:microsoft.com/office/officeart/2005/8/layout/vList3"/>
    <dgm:cxn modelId="{27B18139-A689-4763-8C3B-9DEB9053983B}" type="presParOf" srcId="{D24F778C-30DF-4275-BD4E-293737684E95}" destId="{0EF1364D-5C68-4CA3-9E6C-D804D82EE6E8}" srcOrd="4" destOrd="0" presId="urn:microsoft.com/office/officeart/2005/8/layout/vList3"/>
    <dgm:cxn modelId="{ED40B0B9-4A19-4083-9BDF-DD356DE46C1C}" type="presParOf" srcId="{0EF1364D-5C68-4CA3-9E6C-D804D82EE6E8}" destId="{4654635E-3AA6-452F-BE98-B5805CA77C36}" srcOrd="0" destOrd="0" presId="urn:microsoft.com/office/officeart/2005/8/layout/vList3"/>
    <dgm:cxn modelId="{DCEB11A2-05D8-4034-A015-DB469016D73E}" type="presParOf" srcId="{0EF1364D-5C68-4CA3-9E6C-D804D82EE6E8}" destId="{422210CD-CBCC-471B-B758-75A29621F7C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37BA1C-F73A-46B0-8671-B0FA2F9D6F29}" type="doc">
      <dgm:prSet loTypeId="urn:microsoft.com/office/officeart/2005/8/layout/chevron1" loCatId="process" qsTypeId="urn:microsoft.com/office/officeart/2005/8/quickstyle/simple1" qsCatId="simple" csTypeId="urn:microsoft.com/office/officeart/2005/8/colors/accent0_1" csCatId="mainScheme" phldr="1"/>
      <dgm:spPr/>
    </dgm:pt>
    <dgm:pt modelId="{E757D42E-296D-4D30-A1CE-BF1CF4522A5A}">
      <dgm:prSet phldrT="[Testo]"/>
      <dgm:spPr>
        <a:solidFill>
          <a:srgbClr val="79D0EF"/>
        </a:solidFill>
      </dgm:spPr>
      <dgm:t>
        <a:bodyPr/>
        <a:lstStyle/>
        <a:p>
          <a:r>
            <a:rPr lang="it-IT" dirty="0">
              <a:solidFill>
                <a:schemeClr val="tx2"/>
              </a:solidFill>
            </a:rPr>
            <a:t>Partner</a:t>
          </a:r>
        </a:p>
      </dgm:t>
    </dgm:pt>
    <dgm:pt modelId="{EC90ECFE-F3B0-4BBB-A123-B023716A6638}" type="parTrans" cxnId="{9491321E-AB05-47C6-A0C2-87B32E869BA7}">
      <dgm:prSet/>
      <dgm:spPr/>
      <dgm:t>
        <a:bodyPr/>
        <a:lstStyle/>
        <a:p>
          <a:endParaRPr lang="it-IT"/>
        </a:p>
      </dgm:t>
    </dgm:pt>
    <dgm:pt modelId="{6B3638EC-F7D7-45A9-86B1-F2E06091B2DC}" type="sibTrans" cxnId="{9491321E-AB05-47C6-A0C2-87B32E869BA7}">
      <dgm:prSet/>
      <dgm:spPr/>
      <dgm:t>
        <a:bodyPr/>
        <a:lstStyle/>
        <a:p>
          <a:endParaRPr lang="it-IT"/>
        </a:p>
      </dgm:t>
    </dgm:pt>
    <dgm:pt modelId="{05D9F649-6C27-49ED-B4EE-6B7309AB371F}">
      <dgm:prSet phldrT="[Tes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it-IT" dirty="0">
              <a:solidFill>
                <a:schemeClr val="tx2"/>
              </a:solidFill>
            </a:rPr>
            <a:t>First Level Control</a:t>
          </a:r>
        </a:p>
      </dgm:t>
    </dgm:pt>
    <dgm:pt modelId="{47A2214A-1C14-48D4-8F73-058572B25697}" type="parTrans" cxnId="{5B4AF4F2-4D43-49CF-B261-0A53FB4CD108}">
      <dgm:prSet/>
      <dgm:spPr/>
      <dgm:t>
        <a:bodyPr/>
        <a:lstStyle/>
        <a:p>
          <a:endParaRPr lang="it-IT"/>
        </a:p>
      </dgm:t>
    </dgm:pt>
    <dgm:pt modelId="{907AD913-81D8-49A0-AB63-17C80CCA472C}" type="sibTrans" cxnId="{5B4AF4F2-4D43-49CF-B261-0A53FB4CD108}">
      <dgm:prSet/>
      <dgm:spPr/>
      <dgm:t>
        <a:bodyPr/>
        <a:lstStyle/>
        <a:p>
          <a:endParaRPr lang="it-IT"/>
        </a:p>
      </dgm:t>
    </dgm:pt>
    <dgm:pt modelId="{2C476DC6-9BE0-44D6-8583-4E401C12439B}">
      <dgm:prSet phldrT="[Testo]"/>
      <dgm:spPr>
        <a:solidFill>
          <a:srgbClr val="79D0EF"/>
        </a:solidFill>
      </dgm:spPr>
      <dgm:t>
        <a:bodyPr/>
        <a:lstStyle/>
        <a:p>
          <a:r>
            <a:rPr lang="it-IT" dirty="0">
              <a:solidFill>
                <a:schemeClr val="tx2"/>
              </a:solidFill>
            </a:rPr>
            <a:t>Partner</a:t>
          </a:r>
        </a:p>
      </dgm:t>
    </dgm:pt>
    <dgm:pt modelId="{1CF1EEBD-449C-467E-AC0F-B572FB405613}" type="parTrans" cxnId="{EDB26387-87B4-4093-97A6-9803FA1E8931}">
      <dgm:prSet/>
      <dgm:spPr/>
      <dgm:t>
        <a:bodyPr/>
        <a:lstStyle/>
        <a:p>
          <a:endParaRPr lang="it-IT"/>
        </a:p>
      </dgm:t>
    </dgm:pt>
    <dgm:pt modelId="{641DB4D4-05FD-47A6-AA4E-FCD49DAC9155}" type="sibTrans" cxnId="{EDB26387-87B4-4093-97A6-9803FA1E8931}">
      <dgm:prSet/>
      <dgm:spPr/>
      <dgm:t>
        <a:bodyPr/>
        <a:lstStyle/>
        <a:p>
          <a:endParaRPr lang="it-IT"/>
        </a:p>
      </dgm:t>
    </dgm:pt>
    <dgm:pt modelId="{111D0569-F6D2-4A1F-A412-1F4340BC1234}">
      <dgm:prSet phldrT="[Testo]"/>
      <dgm:spPr>
        <a:solidFill>
          <a:srgbClr val="00B050"/>
        </a:solidFill>
      </dgm:spPr>
      <dgm:t>
        <a:bodyPr/>
        <a:lstStyle/>
        <a:p>
          <a:r>
            <a:rPr lang="it-IT" dirty="0">
              <a:solidFill>
                <a:schemeClr val="tx2"/>
              </a:solidFill>
            </a:rPr>
            <a:t>Lead Partner</a:t>
          </a:r>
        </a:p>
      </dgm:t>
    </dgm:pt>
    <dgm:pt modelId="{794F488F-5F14-43B8-9580-B18AF36FA3CC}" type="parTrans" cxnId="{9D689E85-3664-4D37-A4A9-C1EEA23DD41C}">
      <dgm:prSet/>
      <dgm:spPr/>
      <dgm:t>
        <a:bodyPr/>
        <a:lstStyle/>
        <a:p>
          <a:endParaRPr lang="it-IT"/>
        </a:p>
      </dgm:t>
    </dgm:pt>
    <dgm:pt modelId="{9EDECC65-43F8-4DD1-AEA2-C1C97CB86046}" type="sibTrans" cxnId="{9D689E85-3664-4D37-A4A9-C1EEA23DD41C}">
      <dgm:prSet/>
      <dgm:spPr/>
      <dgm:t>
        <a:bodyPr/>
        <a:lstStyle/>
        <a:p>
          <a:endParaRPr lang="it-IT"/>
        </a:p>
      </dgm:t>
    </dgm:pt>
    <dgm:pt modelId="{4684D4D1-1063-4222-90AD-1199C3E871CD}">
      <dgm:prSet phldrT="[Testo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it-IT" dirty="0" err="1">
              <a:solidFill>
                <a:schemeClr val="tx2"/>
              </a:solidFill>
            </a:rPr>
            <a:t>RfR</a:t>
          </a:r>
          <a:endParaRPr lang="it-IT" dirty="0">
            <a:solidFill>
              <a:schemeClr val="tx2"/>
            </a:solidFill>
          </a:endParaRPr>
        </a:p>
      </dgm:t>
    </dgm:pt>
    <dgm:pt modelId="{F687018C-657E-4636-B4C0-F05ADD2B2DE1}" type="parTrans" cxnId="{1A20515E-0574-44FE-B486-0A6E262C3B50}">
      <dgm:prSet/>
      <dgm:spPr/>
      <dgm:t>
        <a:bodyPr/>
        <a:lstStyle/>
        <a:p>
          <a:endParaRPr lang="it-IT"/>
        </a:p>
      </dgm:t>
    </dgm:pt>
    <dgm:pt modelId="{7CFB757B-EF72-446B-AB82-C6D6F6D20150}" type="sibTrans" cxnId="{1A20515E-0574-44FE-B486-0A6E262C3B50}">
      <dgm:prSet/>
      <dgm:spPr/>
      <dgm:t>
        <a:bodyPr/>
        <a:lstStyle/>
        <a:p>
          <a:endParaRPr lang="it-IT"/>
        </a:p>
      </dgm:t>
    </dgm:pt>
    <dgm:pt modelId="{F96D3852-4265-49F2-8255-5D8DD3728028}" type="pres">
      <dgm:prSet presAssocID="{1B37BA1C-F73A-46B0-8671-B0FA2F9D6F29}" presName="Name0" presStyleCnt="0">
        <dgm:presLayoutVars>
          <dgm:dir/>
          <dgm:animLvl val="lvl"/>
          <dgm:resizeHandles val="exact"/>
        </dgm:presLayoutVars>
      </dgm:prSet>
      <dgm:spPr/>
    </dgm:pt>
    <dgm:pt modelId="{1A1CA52D-D2A2-4933-B654-85BF59D04C76}" type="pres">
      <dgm:prSet presAssocID="{E757D42E-296D-4D30-A1CE-BF1CF4522A5A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8C8AE920-C413-46DF-A621-5A4FF2F300FA}" type="pres">
      <dgm:prSet presAssocID="{6B3638EC-F7D7-45A9-86B1-F2E06091B2DC}" presName="parTxOnlySpace" presStyleCnt="0"/>
      <dgm:spPr/>
    </dgm:pt>
    <dgm:pt modelId="{DDFE24CF-A806-4EEC-971C-F81EB703C4E5}" type="pres">
      <dgm:prSet presAssocID="{05D9F649-6C27-49ED-B4EE-6B7309AB371F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4598EC5A-FB7C-41EE-9D85-80B5F76F0273}" type="pres">
      <dgm:prSet presAssocID="{907AD913-81D8-49A0-AB63-17C80CCA472C}" presName="parTxOnlySpace" presStyleCnt="0"/>
      <dgm:spPr/>
    </dgm:pt>
    <dgm:pt modelId="{3822BACA-2417-4B33-835D-876E0CD76644}" type="pres">
      <dgm:prSet presAssocID="{2C476DC6-9BE0-44D6-8583-4E401C12439B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A0259D60-0A4D-4B11-906B-7CD3F827DD85}" type="pres">
      <dgm:prSet presAssocID="{641DB4D4-05FD-47A6-AA4E-FCD49DAC9155}" presName="parTxOnlySpace" presStyleCnt="0"/>
      <dgm:spPr/>
    </dgm:pt>
    <dgm:pt modelId="{844B2FA5-42F2-4DB3-897B-D237D2D45402}" type="pres">
      <dgm:prSet presAssocID="{111D0569-F6D2-4A1F-A412-1F4340BC1234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B8B62CC5-3B58-4347-A2D3-F425849899E8}" type="pres">
      <dgm:prSet presAssocID="{9EDECC65-43F8-4DD1-AEA2-C1C97CB86046}" presName="parTxOnlySpace" presStyleCnt="0"/>
      <dgm:spPr/>
    </dgm:pt>
    <dgm:pt modelId="{B4FA7EEF-C138-407E-91A1-7AD3A45D752F}" type="pres">
      <dgm:prSet presAssocID="{4684D4D1-1063-4222-90AD-1199C3E871CD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E877D101-11BE-49B3-842B-39A911524B5F}" type="presOf" srcId="{05D9F649-6C27-49ED-B4EE-6B7309AB371F}" destId="{DDFE24CF-A806-4EEC-971C-F81EB703C4E5}" srcOrd="0" destOrd="0" presId="urn:microsoft.com/office/officeart/2005/8/layout/chevron1"/>
    <dgm:cxn modelId="{0A72BB16-44D5-4CD1-8D5C-A35F26578AA7}" type="presOf" srcId="{111D0569-F6D2-4A1F-A412-1F4340BC1234}" destId="{844B2FA5-42F2-4DB3-897B-D237D2D45402}" srcOrd="0" destOrd="0" presId="urn:microsoft.com/office/officeart/2005/8/layout/chevron1"/>
    <dgm:cxn modelId="{9491321E-AB05-47C6-A0C2-87B32E869BA7}" srcId="{1B37BA1C-F73A-46B0-8671-B0FA2F9D6F29}" destId="{E757D42E-296D-4D30-A1CE-BF1CF4522A5A}" srcOrd="0" destOrd="0" parTransId="{EC90ECFE-F3B0-4BBB-A123-B023716A6638}" sibTransId="{6B3638EC-F7D7-45A9-86B1-F2E06091B2DC}"/>
    <dgm:cxn modelId="{3F2F5829-93EE-44CF-9B06-D77C8BE1BB82}" type="presOf" srcId="{E757D42E-296D-4D30-A1CE-BF1CF4522A5A}" destId="{1A1CA52D-D2A2-4933-B654-85BF59D04C76}" srcOrd="0" destOrd="0" presId="urn:microsoft.com/office/officeart/2005/8/layout/chevron1"/>
    <dgm:cxn modelId="{1A20515E-0574-44FE-B486-0A6E262C3B50}" srcId="{1B37BA1C-F73A-46B0-8671-B0FA2F9D6F29}" destId="{4684D4D1-1063-4222-90AD-1199C3E871CD}" srcOrd="4" destOrd="0" parTransId="{F687018C-657E-4636-B4C0-F05ADD2B2DE1}" sibTransId="{7CFB757B-EF72-446B-AB82-C6D6F6D20150}"/>
    <dgm:cxn modelId="{2C65CF4F-8004-4827-BCAA-76D5AA9C03FE}" type="presOf" srcId="{1B37BA1C-F73A-46B0-8671-B0FA2F9D6F29}" destId="{F96D3852-4265-49F2-8255-5D8DD3728028}" srcOrd="0" destOrd="0" presId="urn:microsoft.com/office/officeart/2005/8/layout/chevron1"/>
    <dgm:cxn modelId="{4563A179-CB1E-4FE2-A669-FE1BF65F59A3}" type="presOf" srcId="{4684D4D1-1063-4222-90AD-1199C3E871CD}" destId="{B4FA7EEF-C138-407E-91A1-7AD3A45D752F}" srcOrd="0" destOrd="0" presId="urn:microsoft.com/office/officeart/2005/8/layout/chevron1"/>
    <dgm:cxn modelId="{9D689E85-3664-4D37-A4A9-C1EEA23DD41C}" srcId="{1B37BA1C-F73A-46B0-8671-B0FA2F9D6F29}" destId="{111D0569-F6D2-4A1F-A412-1F4340BC1234}" srcOrd="3" destOrd="0" parTransId="{794F488F-5F14-43B8-9580-B18AF36FA3CC}" sibTransId="{9EDECC65-43F8-4DD1-AEA2-C1C97CB86046}"/>
    <dgm:cxn modelId="{EDB26387-87B4-4093-97A6-9803FA1E8931}" srcId="{1B37BA1C-F73A-46B0-8671-B0FA2F9D6F29}" destId="{2C476DC6-9BE0-44D6-8583-4E401C12439B}" srcOrd="2" destOrd="0" parTransId="{1CF1EEBD-449C-467E-AC0F-B572FB405613}" sibTransId="{641DB4D4-05FD-47A6-AA4E-FCD49DAC9155}"/>
    <dgm:cxn modelId="{6FEB559E-AF71-426A-B0D4-CED9E72F1BE7}" type="presOf" srcId="{2C476DC6-9BE0-44D6-8583-4E401C12439B}" destId="{3822BACA-2417-4B33-835D-876E0CD76644}" srcOrd="0" destOrd="0" presId="urn:microsoft.com/office/officeart/2005/8/layout/chevron1"/>
    <dgm:cxn modelId="{5B4AF4F2-4D43-49CF-B261-0A53FB4CD108}" srcId="{1B37BA1C-F73A-46B0-8671-B0FA2F9D6F29}" destId="{05D9F649-6C27-49ED-B4EE-6B7309AB371F}" srcOrd="1" destOrd="0" parTransId="{47A2214A-1C14-48D4-8F73-058572B25697}" sibTransId="{907AD913-81D8-49A0-AB63-17C80CCA472C}"/>
    <dgm:cxn modelId="{079A433F-AF0A-4193-82EC-789E421D88F8}" type="presParOf" srcId="{F96D3852-4265-49F2-8255-5D8DD3728028}" destId="{1A1CA52D-D2A2-4933-B654-85BF59D04C76}" srcOrd="0" destOrd="0" presId="urn:microsoft.com/office/officeart/2005/8/layout/chevron1"/>
    <dgm:cxn modelId="{C44F2EA4-4813-4846-98C7-3A2D5E8D6556}" type="presParOf" srcId="{F96D3852-4265-49F2-8255-5D8DD3728028}" destId="{8C8AE920-C413-46DF-A621-5A4FF2F300FA}" srcOrd="1" destOrd="0" presId="urn:microsoft.com/office/officeart/2005/8/layout/chevron1"/>
    <dgm:cxn modelId="{680C902E-9A8E-44B6-9E65-D0C0EB580DF9}" type="presParOf" srcId="{F96D3852-4265-49F2-8255-5D8DD3728028}" destId="{DDFE24CF-A806-4EEC-971C-F81EB703C4E5}" srcOrd="2" destOrd="0" presId="urn:microsoft.com/office/officeart/2005/8/layout/chevron1"/>
    <dgm:cxn modelId="{D2228E45-88CF-4DD6-A510-CF8DF803B21F}" type="presParOf" srcId="{F96D3852-4265-49F2-8255-5D8DD3728028}" destId="{4598EC5A-FB7C-41EE-9D85-80B5F76F0273}" srcOrd="3" destOrd="0" presId="urn:microsoft.com/office/officeart/2005/8/layout/chevron1"/>
    <dgm:cxn modelId="{69D23224-61E1-478A-9932-5D7C7C7ADFD2}" type="presParOf" srcId="{F96D3852-4265-49F2-8255-5D8DD3728028}" destId="{3822BACA-2417-4B33-835D-876E0CD76644}" srcOrd="4" destOrd="0" presId="urn:microsoft.com/office/officeart/2005/8/layout/chevron1"/>
    <dgm:cxn modelId="{BC7C701B-A863-409A-94AF-9E475A7C8081}" type="presParOf" srcId="{F96D3852-4265-49F2-8255-5D8DD3728028}" destId="{A0259D60-0A4D-4B11-906B-7CD3F827DD85}" srcOrd="5" destOrd="0" presId="urn:microsoft.com/office/officeart/2005/8/layout/chevron1"/>
    <dgm:cxn modelId="{2D64B5ED-9AA5-4237-9BE7-6D978682B7C1}" type="presParOf" srcId="{F96D3852-4265-49F2-8255-5D8DD3728028}" destId="{844B2FA5-42F2-4DB3-897B-D237D2D45402}" srcOrd="6" destOrd="0" presId="urn:microsoft.com/office/officeart/2005/8/layout/chevron1"/>
    <dgm:cxn modelId="{B333A447-CC1F-48BD-943D-AE1B86D95A5C}" type="presParOf" srcId="{F96D3852-4265-49F2-8255-5D8DD3728028}" destId="{B8B62CC5-3B58-4347-A2D3-F425849899E8}" srcOrd="7" destOrd="0" presId="urn:microsoft.com/office/officeart/2005/8/layout/chevron1"/>
    <dgm:cxn modelId="{93A021F7-52B7-4B0E-AC00-01EE1FEE7F85}" type="presParOf" srcId="{F96D3852-4265-49F2-8255-5D8DD3728028}" destId="{B4FA7EEF-C138-407E-91A1-7AD3A45D752F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37BA1C-F73A-46B0-8671-B0FA2F9D6F29}" type="doc">
      <dgm:prSet loTypeId="urn:microsoft.com/office/officeart/2005/8/layout/chevron1" loCatId="process" qsTypeId="urn:microsoft.com/office/officeart/2005/8/quickstyle/simple1" qsCatId="simple" csTypeId="urn:microsoft.com/office/officeart/2005/8/colors/accent0_1" csCatId="mainScheme" phldr="1"/>
      <dgm:spPr/>
    </dgm:pt>
    <dgm:pt modelId="{111D0569-F6D2-4A1F-A412-1F4340BC1234}">
      <dgm:prSet phldrT="[Testo]"/>
      <dgm:spPr>
        <a:solidFill>
          <a:srgbClr val="00B050"/>
        </a:solidFill>
      </dgm:spPr>
      <dgm:t>
        <a:bodyPr/>
        <a:lstStyle/>
        <a:p>
          <a:r>
            <a:rPr lang="it-IT" dirty="0">
              <a:solidFill>
                <a:schemeClr val="tx2"/>
              </a:solidFill>
            </a:rPr>
            <a:t>Lead Partner</a:t>
          </a:r>
        </a:p>
      </dgm:t>
    </dgm:pt>
    <dgm:pt modelId="{794F488F-5F14-43B8-9580-B18AF36FA3CC}" type="parTrans" cxnId="{9D689E85-3664-4D37-A4A9-C1EEA23DD41C}">
      <dgm:prSet/>
      <dgm:spPr/>
      <dgm:t>
        <a:bodyPr/>
        <a:lstStyle/>
        <a:p>
          <a:endParaRPr lang="it-IT"/>
        </a:p>
      </dgm:t>
    </dgm:pt>
    <dgm:pt modelId="{9EDECC65-43F8-4DD1-AEA2-C1C97CB86046}" type="sibTrans" cxnId="{9D689E85-3664-4D37-A4A9-C1EEA23DD41C}">
      <dgm:prSet/>
      <dgm:spPr/>
      <dgm:t>
        <a:bodyPr/>
        <a:lstStyle/>
        <a:p>
          <a:endParaRPr lang="it-IT"/>
        </a:p>
      </dgm:t>
    </dgm:pt>
    <dgm:pt modelId="{4684D4D1-1063-4222-90AD-1199C3E871CD}">
      <dgm:prSet phldrT="[Testo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it-IT" dirty="0" err="1">
              <a:solidFill>
                <a:schemeClr val="tx2"/>
              </a:solidFill>
            </a:rPr>
            <a:t>RfR</a:t>
          </a:r>
          <a:endParaRPr lang="it-IT" dirty="0">
            <a:solidFill>
              <a:schemeClr val="tx2"/>
            </a:solidFill>
          </a:endParaRPr>
        </a:p>
      </dgm:t>
    </dgm:pt>
    <dgm:pt modelId="{F687018C-657E-4636-B4C0-F05ADD2B2DE1}" type="parTrans" cxnId="{1A20515E-0574-44FE-B486-0A6E262C3B50}">
      <dgm:prSet/>
      <dgm:spPr/>
      <dgm:t>
        <a:bodyPr/>
        <a:lstStyle/>
        <a:p>
          <a:endParaRPr lang="it-IT"/>
        </a:p>
      </dgm:t>
    </dgm:pt>
    <dgm:pt modelId="{7CFB757B-EF72-446B-AB82-C6D6F6D20150}" type="sibTrans" cxnId="{1A20515E-0574-44FE-B486-0A6E262C3B50}">
      <dgm:prSet/>
      <dgm:spPr/>
      <dgm:t>
        <a:bodyPr/>
        <a:lstStyle/>
        <a:p>
          <a:endParaRPr lang="it-IT"/>
        </a:p>
      </dgm:t>
    </dgm:pt>
    <dgm:pt modelId="{924C1992-1C03-49AD-8529-6E42C857C5DF}">
      <dgm:prSet phldrT="[Tes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it-IT" dirty="0">
              <a:solidFill>
                <a:schemeClr val="tx2"/>
              </a:solidFill>
            </a:rPr>
            <a:t>First Level Control</a:t>
          </a:r>
          <a:endParaRPr lang="it-IT" dirty="0"/>
        </a:p>
      </dgm:t>
    </dgm:pt>
    <dgm:pt modelId="{B29A2595-CDDB-4706-942C-FE7301C169BC}" type="parTrans" cxnId="{AABC8E7D-DD6E-40AF-82B6-4B889859BEB8}">
      <dgm:prSet/>
      <dgm:spPr/>
      <dgm:t>
        <a:bodyPr/>
        <a:lstStyle/>
        <a:p>
          <a:endParaRPr lang="it-IT"/>
        </a:p>
      </dgm:t>
    </dgm:pt>
    <dgm:pt modelId="{5FEEDE4C-0969-4A0C-B07D-08832E64EBCC}" type="sibTrans" cxnId="{AABC8E7D-DD6E-40AF-82B6-4B889859BEB8}">
      <dgm:prSet/>
      <dgm:spPr/>
      <dgm:t>
        <a:bodyPr/>
        <a:lstStyle/>
        <a:p>
          <a:endParaRPr lang="it-IT"/>
        </a:p>
      </dgm:t>
    </dgm:pt>
    <dgm:pt modelId="{F96D3852-4265-49F2-8255-5D8DD3728028}" type="pres">
      <dgm:prSet presAssocID="{1B37BA1C-F73A-46B0-8671-B0FA2F9D6F29}" presName="Name0" presStyleCnt="0">
        <dgm:presLayoutVars>
          <dgm:dir/>
          <dgm:animLvl val="lvl"/>
          <dgm:resizeHandles val="exact"/>
        </dgm:presLayoutVars>
      </dgm:prSet>
      <dgm:spPr/>
    </dgm:pt>
    <dgm:pt modelId="{844B2FA5-42F2-4DB3-897B-D237D2D45402}" type="pres">
      <dgm:prSet presAssocID="{111D0569-F6D2-4A1F-A412-1F4340BC1234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B8B62CC5-3B58-4347-A2D3-F425849899E8}" type="pres">
      <dgm:prSet presAssocID="{9EDECC65-43F8-4DD1-AEA2-C1C97CB86046}" presName="parTxOnlySpace" presStyleCnt="0"/>
      <dgm:spPr/>
    </dgm:pt>
    <dgm:pt modelId="{E3898F73-873C-43D9-9F30-D0B30C027573}" type="pres">
      <dgm:prSet presAssocID="{924C1992-1C03-49AD-8529-6E42C857C5DF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1ACFA7D9-2642-49BB-8AC9-A6B12142D456}" type="pres">
      <dgm:prSet presAssocID="{5FEEDE4C-0969-4A0C-B07D-08832E64EBCC}" presName="parTxOnlySpace" presStyleCnt="0"/>
      <dgm:spPr/>
    </dgm:pt>
    <dgm:pt modelId="{B4FA7EEF-C138-407E-91A1-7AD3A45D752F}" type="pres">
      <dgm:prSet presAssocID="{4684D4D1-1063-4222-90AD-1199C3E871CD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079B5B02-A76E-406F-8F7D-EAFA7B47FAE9}" type="presOf" srcId="{924C1992-1C03-49AD-8529-6E42C857C5DF}" destId="{E3898F73-873C-43D9-9F30-D0B30C027573}" srcOrd="0" destOrd="0" presId="urn:microsoft.com/office/officeart/2005/8/layout/chevron1"/>
    <dgm:cxn modelId="{96C4F635-A5DF-4E77-8EB6-A3706E48C9E6}" type="presOf" srcId="{1B37BA1C-F73A-46B0-8671-B0FA2F9D6F29}" destId="{F96D3852-4265-49F2-8255-5D8DD3728028}" srcOrd="0" destOrd="0" presId="urn:microsoft.com/office/officeart/2005/8/layout/chevron1"/>
    <dgm:cxn modelId="{1A20515E-0574-44FE-B486-0A6E262C3B50}" srcId="{1B37BA1C-F73A-46B0-8671-B0FA2F9D6F29}" destId="{4684D4D1-1063-4222-90AD-1199C3E871CD}" srcOrd="2" destOrd="0" parTransId="{F687018C-657E-4636-B4C0-F05ADD2B2DE1}" sibTransId="{7CFB757B-EF72-446B-AB82-C6D6F6D20150}"/>
    <dgm:cxn modelId="{6B0B6256-7A14-451A-B223-E7CED4AA4682}" type="presOf" srcId="{4684D4D1-1063-4222-90AD-1199C3E871CD}" destId="{B4FA7EEF-C138-407E-91A1-7AD3A45D752F}" srcOrd="0" destOrd="0" presId="urn:microsoft.com/office/officeart/2005/8/layout/chevron1"/>
    <dgm:cxn modelId="{AABC8E7D-DD6E-40AF-82B6-4B889859BEB8}" srcId="{1B37BA1C-F73A-46B0-8671-B0FA2F9D6F29}" destId="{924C1992-1C03-49AD-8529-6E42C857C5DF}" srcOrd="1" destOrd="0" parTransId="{B29A2595-CDDB-4706-942C-FE7301C169BC}" sibTransId="{5FEEDE4C-0969-4A0C-B07D-08832E64EBCC}"/>
    <dgm:cxn modelId="{9D689E85-3664-4D37-A4A9-C1EEA23DD41C}" srcId="{1B37BA1C-F73A-46B0-8671-B0FA2F9D6F29}" destId="{111D0569-F6D2-4A1F-A412-1F4340BC1234}" srcOrd="0" destOrd="0" parTransId="{794F488F-5F14-43B8-9580-B18AF36FA3CC}" sibTransId="{9EDECC65-43F8-4DD1-AEA2-C1C97CB86046}"/>
    <dgm:cxn modelId="{B56DDB96-D046-4547-83C8-350EA17B0B05}" type="presOf" srcId="{111D0569-F6D2-4A1F-A412-1F4340BC1234}" destId="{844B2FA5-42F2-4DB3-897B-D237D2D45402}" srcOrd="0" destOrd="0" presId="urn:microsoft.com/office/officeart/2005/8/layout/chevron1"/>
    <dgm:cxn modelId="{4650D9B1-B013-4852-8AB3-0F7990616DBC}" type="presParOf" srcId="{F96D3852-4265-49F2-8255-5D8DD3728028}" destId="{844B2FA5-42F2-4DB3-897B-D237D2D45402}" srcOrd="0" destOrd="0" presId="urn:microsoft.com/office/officeart/2005/8/layout/chevron1"/>
    <dgm:cxn modelId="{3F1F186E-74E6-4BAD-B841-391E5BF87B6F}" type="presParOf" srcId="{F96D3852-4265-49F2-8255-5D8DD3728028}" destId="{B8B62CC5-3B58-4347-A2D3-F425849899E8}" srcOrd="1" destOrd="0" presId="urn:microsoft.com/office/officeart/2005/8/layout/chevron1"/>
    <dgm:cxn modelId="{5BA26076-AD2E-4897-BCDD-801C4843F8B2}" type="presParOf" srcId="{F96D3852-4265-49F2-8255-5D8DD3728028}" destId="{E3898F73-873C-43D9-9F30-D0B30C027573}" srcOrd="2" destOrd="0" presId="urn:microsoft.com/office/officeart/2005/8/layout/chevron1"/>
    <dgm:cxn modelId="{976E2115-E349-4B36-B8C3-4A1B0F4DDDC5}" type="presParOf" srcId="{F96D3852-4265-49F2-8255-5D8DD3728028}" destId="{1ACFA7D9-2642-49BB-8AC9-A6B12142D456}" srcOrd="3" destOrd="0" presId="urn:microsoft.com/office/officeart/2005/8/layout/chevron1"/>
    <dgm:cxn modelId="{45383DD4-6BE0-44C0-9D70-EBA9F6DB50F1}" type="presParOf" srcId="{F96D3852-4265-49F2-8255-5D8DD3728028}" destId="{B4FA7EEF-C138-407E-91A1-7AD3A45D752F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B37BA1C-F73A-46B0-8671-B0FA2F9D6F29}" type="doc">
      <dgm:prSet loTypeId="urn:microsoft.com/office/officeart/2005/8/layout/chevron1" loCatId="process" qsTypeId="urn:microsoft.com/office/officeart/2005/8/quickstyle/simple1" qsCatId="simple" csTypeId="urn:microsoft.com/office/officeart/2005/8/colors/accent0_1" csCatId="mainScheme" phldr="1"/>
      <dgm:spPr/>
    </dgm:pt>
    <dgm:pt modelId="{E757D42E-296D-4D30-A1CE-BF1CF4522A5A}">
      <dgm:prSet phldrT="[Testo]" custT="1"/>
      <dgm:spPr>
        <a:solidFill>
          <a:srgbClr val="79D0EF"/>
        </a:solidFill>
      </dgm:spPr>
      <dgm:t>
        <a:bodyPr/>
        <a:lstStyle/>
        <a:p>
          <a:r>
            <a:rPr lang="it-IT" sz="2800" dirty="0">
              <a:solidFill>
                <a:schemeClr val="tx2"/>
              </a:solidFill>
            </a:rPr>
            <a:t>JS</a:t>
          </a:r>
        </a:p>
      </dgm:t>
    </dgm:pt>
    <dgm:pt modelId="{EC90ECFE-F3B0-4BBB-A123-B023716A6638}" type="parTrans" cxnId="{9491321E-AB05-47C6-A0C2-87B32E869BA7}">
      <dgm:prSet/>
      <dgm:spPr/>
      <dgm:t>
        <a:bodyPr/>
        <a:lstStyle/>
        <a:p>
          <a:endParaRPr lang="it-IT"/>
        </a:p>
      </dgm:t>
    </dgm:pt>
    <dgm:pt modelId="{6B3638EC-F7D7-45A9-86B1-F2E06091B2DC}" type="sibTrans" cxnId="{9491321E-AB05-47C6-A0C2-87B32E869BA7}">
      <dgm:prSet/>
      <dgm:spPr/>
      <dgm:t>
        <a:bodyPr/>
        <a:lstStyle/>
        <a:p>
          <a:endParaRPr lang="it-IT"/>
        </a:p>
      </dgm:t>
    </dgm:pt>
    <dgm:pt modelId="{05D9F649-6C27-49ED-B4EE-6B7309AB371F}">
      <dgm:prSet phldrT="[Testo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it-IT" sz="2800" dirty="0">
              <a:solidFill>
                <a:schemeClr val="tx2"/>
              </a:solidFill>
            </a:rPr>
            <a:t>MA</a:t>
          </a:r>
        </a:p>
      </dgm:t>
    </dgm:pt>
    <dgm:pt modelId="{47A2214A-1C14-48D4-8F73-058572B25697}" type="parTrans" cxnId="{5B4AF4F2-4D43-49CF-B261-0A53FB4CD108}">
      <dgm:prSet/>
      <dgm:spPr/>
      <dgm:t>
        <a:bodyPr/>
        <a:lstStyle/>
        <a:p>
          <a:endParaRPr lang="it-IT"/>
        </a:p>
      </dgm:t>
    </dgm:pt>
    <dgm:pt modelId="{907AD913-81D8-49A0-AB63-17C80CCA472C}" type="sibTrans" cxnId="{5B4AF4F2-4D43-49CF-B261-0A53FB4CD108}">
      <dgm:prSet/>
      <dgm:spPr/>
      <dgm:t>
        <a:bodyPr/>
        <a:lstStyle/>
        <a:p>
          <a:endParaRPr lang="it-IT"/>
        </a:p>
      </dgm:t>
    </dgm:pt>
    <dgm:pt modelId="{2C476DC6-9BE0-44D6-8583-4E401C12439B}">
      <dgm:prSet phldrT="[Testo]" custT="1"/>
      <dgm:spPr>
        <a:solidFill>
          <a:srgbClr val="79D0EF"/>
        </a:solidFill>
      </dgm:spPr>
      <dgm:t>
        <a:bodyPr/>
        <a:lstStyle/>
        <a:p>
          <a:r>
            <a:rPr lang="it-IT" sz="2800" dirty="0">
              <a:solidFill>
                <a:schemeClr val="tx2"/>
              </a:solidFill>
            </a:rPr>
            <a:t>CA</a:t>
          </a:r>
        </a:p>
      </dgm:t>
    </dgm:pt>
    <dgm:pt modelId="{1CF1EEBD-449C-467E-AC0F-B572FB405613}" type="parTrans" cxnId="{EDB26387-87B4-4093-97A6-9803FA1E8931}">
      <dgm:prSet/>
      <dgm:spPr/>
      <dgm:t>
        <a:bodyPr/>
        <a:lstStyle/>
        <a:p>
          <a:endParaRPr lang="it-IT"/>
        </a:p>
      </dgm:t>
    </dgm:pt>
    <dgm:pt modelId="{641DB4D4-05FD-47A6-AA4E-FCD49DAC9155}" type="sibTrans" cxnId="{EDB26387-87B4-4093-97A6-9803FA1E8931}">
      <dgm:prSet/>
      <dgm:spPr/>
      <dgm:t>
        <a:bodyPr/>
        <a:lstStyle/>
        <a:p>
          <a:endParaRPr lang="it-IT"/>
        </a:p>
      </dgm:t>
    </dgm:pt>
    <dgm:pt modelId="{F96D3852-4265-49F2-8255-5D8DD3728028}" type="pres">
      <dgm:prSet presAssocID="{1B37BA1C-F73A-46B0-8671-B0FA2F9D6F29}" presName="Name0" presStyleCnt="0">
        <dgm:presLayoutVars>
          <dgm:dir/>
          <dgm:animLvl val="lvl"/>
          <dgm:resizeHandles val="exact"/>
        </dgm:presLayoutVars>
      </dgm:prSet>
      <dgm:spPr/>
    </dgm:pt>
    <dgm:pt modelId="{1A1CA52D-D2A2-4933-B654-85BF59D04C76}" type="pres">
      <dgm:prSet presAssocID="{E757D42E-296D-4D30-A1CE-BF1CF4522A5A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8C8AE920-C413-46DF-A621-5A4FF2F300FA}" type="pres">
      <dgm:prSet presAssocID="{6B3638EC-F7D7-45A9-86B1-F2E06091B2DC}" presName="parTxOnlySpace" presStyleCnt="0"/>
      <dgm:spPr/>
    </dgm:pt>
    <dgm:pt modelId="{DDFE24CF-A806-4EEC-971C-F81EB703C4E5}" type="pres">
      <dgm:prSet presAssocID="{05D9F649-6C27-49ED-B4EE-6B7309AB371F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4598EC5A-FB7C-41EE-9D85-80B5F76F0273}" type="pres">
      <dgm:prSet presAssocID="{907AD913-81D8-49A0-AB63-17C80CCA472C}" presName="parTxOnlySpace" presStyleCnt="0"/>
      <dgm:spPr/>
    </dgm:pt>
    <dgm:pt modelId="{3822BACA-2417-4B33-835D-876E0CD76644}" type="pres">
      <dgm:prSet presAssocID="{2C476DC6-9BE0-44D6-8583-4E401C12439B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9491321E-AB05-47C6-A0C2-87B32E869BA7}" srcId="{1B37BA1C-F73A-46B0-8671-B0FA2F9D6F29}" destId="{E757D42E-296D-4D30-A1CE-BF1CF4522A5A}" srcOrd="0" destOrd="0" parTransId="{EC90ECFE-F3B0-4BBB-A123-B023716A6638}" sibTransId="{6B3638EC-F7D7-45A9-86B1-F2E06091B2DC}"/>
    <dgm:cxn modelId="{512CCB35-935C-4152-81B8-1214CE756BB6}" type="presOf" srcId="{2C476DC6-9BE0-44D6-8583-4E401C12439B}" destId="{3822BACA-2417-4B33-835D-876E0CD76644}" srcOrd="0" destOrd="0" presId="urn:microsoft.com/office/officeart/2005/8/layout/chevron1"/>
    <dgm:cxn modelId="{2CDC7066-3116-4006-87FB-A041C2A39535}" type="presOf" srcId="{05D9F649-6C27-49ED-B4EE-6B7309AB371F}" destId="{DDFE24CF-A806-4EEC-971C-F81EB703C4E5}" srcOrd="0" destOrd="0" presId="urn:microsoft.com/office/officeart/2005/8/layout/chevron1"/>
    <dgm:cxn modelId="{3EF0E686-9DD1-482A-8EF3-1FFCC88D5321}" type="presOf" srcId="{1B37BA1C-F73A-46B0-8671-B0FA2F9D6F29}" destId="{F96D3852-4265-49F2-8255-5D8DD3728028}" srcOrd="0" destOrd="0" presId="urn:microsoft.com/office/officeart/2005/8/layout/chevron1"/>
    <dgm:cxn modelId="{EDB26387-87B4-4093-97A6-9803FA1E8931}" srcId="{1B37BA1C-F73A-46B0-8671-B0FA2F9D6F29}" destId="{2C476DC6-9BE0-44D6-8583-4E401C12439B}" srcOrd="2" destOrd="0" parTransId="{1CF1EEBD-449C-467E-AC0F-B572FB405613}" sibTransId="{641DB4D4-05FD-47A6-AA4E-FCD49DAC9155}"/>
    <dgm:cxn modelId="{CBB5BDEF-56C5-4E77-8907-C8289875FC8B}" type="presOf" srcId="{E757D42E-296D-4D30-A1CE-BF1CF4522A5A}" destId="{1A1CA52D-D2A2-4933-B654-85BF59D04C76}" srcOrd="0" destOrd="0" presId="urn:microsoft.com/office/officeart/2005/8/layout/chevron1"/>
    <dgm:cxn modelId="{5B4AF4F2-4D43-49CF-B261-0A53FB4CD108}" srcId="{1B37BA1C-F73A-46B0-8671-B0FA2F9D6F29}" destId="{05D9F649-6C27-49ED-B4EE-6B7309AB371F}" srcOrd="1" destOrd="0" parTransId="{47A2214A-1C14-48D4-8F73-058572B25697}" sibTransId="{907AD913-81D8-49A0-AB63-17C80CCA472C}"/>
    <dgm:cxn modelId="{279C4AEC-AF89-4E8C-A973-BF4AA5E4477A}" type="presParOf" srcId="{F96D3852-4265-49F2-8255-5D8DD3728028}" destId="{1A1CA52D-D2A2-4933-B654-85BF59D04C76}" srcOrd="0" destOrd="0" presId="urn:microsoft.com/office/officeart/2005/8/layout/chevron1"/>
    <dgm:cxn modelId="{7E02DD5E-F456-488A-B67E-6AE62119D652}" type="presParOf" srcId="{F96D3852-4265-49F2-8255-5D8DD3728028}" destId="{8C8AE920-C413-46DF-A621-5A4FF2F300FA}" srcOrd="1" destOrd="0" presId="urn:microsoft.com/office/officeart/2005/8/layout/chevron1"/>
    <dgm:cxn modelId="{8C072B58-180C-4D77-AB8D-3D011949E295}" type="presParOf" srcId="{F96D3852-4265-49F2-8255-5D8DD3728028}" destId="{DDFE24CF-A806-4EEC-971C-F81EB703C4E5}" srcOrd="2" destOrd="0" presId="urn:microsoft.com/office/officeart/2005/8/layout/chevron1"/>
    <dgm:cxn modelId="{6C8428B9-641A-4BD9-8BD2-B67041049962}" type="presParOf" srcId="{F96D3852-4265-49F2-8255-5D8DD3728028}" destId="{4598EC5A-FB7C-41EE-9D85-80B5F76F0273}" srcOrd="3" destOrd="0" presId="urn:microsoft.com/office/officeart/2005/8/layout/chevron1"/>
    <dgm:cxn modelId="{761FC938-6798-41B7-B104-C4EB404867DB}" type="presParOf" srcId="{F96D3852-4265-49F2-8255-5D8DD3728028}" destId="{3822BACA-2417-4B33-835D-876E0CD76644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21CC02-19DC-454C-9A97-125ABA0007FF}">
      <dsp:nvSpPr>
        <dsp:cNvPr id="0" name=""/>
        <dsp:cNvSpPr/>
      </dsp:nvSpPr>
      <dsp:spPr>
        <a:xfrm rot="10800000">
          <a:off x="2369372" y="4663"/>
          <a:ext cx="6650000" cy="277749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4796" tIns="247650" rIns="46228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6500" kern="1200"/>
        </a:p>
      </dsp:txBody>
      <dsp:txXfrm rot="10800000">
        <a:off x="3063744" y="4663"/>
        <a:ext cx="5955628" cy="2777490"/>
      </dsp:txXfrm>
    </dsp:sp>
    <dsp:sp modelId="{41118A74-EE7C-4770-85BD-1B96DDE68900}">
      <dsp:nvSpPr>
        <dsp:cNvPr id="0" name=""/>
        <dsp:cNvSpPr/>
      </dsp:nvSpPr>
      <dsp:spPr>
        <a:xfrm>
          <a:off x="980627" y="4663"/>
          <a:ext cx="2777490" cy="277749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39D5AE-A360-448B-9CBB-573C6D581385}">
      <dsp:nvSpPr>
        <dsp:cNvPr id="0" name=""/>
        <dsp:cNvSpPr/>
      </dsp:nvSpPr>
      <dsp:spPr>
        <a:xfrm rot="10800000">
          <a:off x="2369372" y="3611254"/>
          <a:ext cx="6650000" cy="277749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4796" tIns="247650" rIns="46228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6500" kern="1200"/>
        </a:p>
      </dsp:txBody>
      <dsp:txXfrm rot="10800000">
        <a:off x="3063744" y="3611254"/>
        <a:ext cx="5955628" cy="2777490"/>
      </dsp:txXfrm>
    </dsp:sp>
    <dsp:sp modelId="{3A82DEDD-C1CE-4470-B991-38D86AA46485}">
      <dsp:nvSpPr>
        <dsp:cNvPr id="0" name=""/>
        <dsp:cNvSpPr/>
      </dsp:nvSpPr>
      <dsp:spPr>
        <a:xfrm>
          <a:off x="980627" y="3611254"/>
          <a:ext cx="2777490" cy="277749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2210CD-CBCC-471B-B758-75A29621F7C0}">
      <dsp:nvSpPr>
        <dsp:cNvPr id="0" name=""/>
        <dsp:cNvSpPr/>
      </dsp:nvSpPr>
      <dsp:spPr>
        <a:xfrm rot="10800000">
          <a:off x="2369372" y="7217846"/>
          <a:ext cx="6650000" cy="277749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4796" tIns="247650" rIns="46228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6500" kern="1200"/>
        </a:p>
      </dsp:txBody>
      <dsp:txXfrm rot="10800000">
        <a:off x="3063744" y="7217846"/>
        <a:ext cx="5955628" cy="2777490"/>
      </dsp:txXfrm>
    </dsp:sp>
    <dsp:sp modelId="{4654635E-3AA6-452F-BE98-B5805CA77C36}">
      <dsp:nvSpPr>
        <dsp:cNvPr id="0" name=""/>
        <dsp:cNvSpPr/>
      </dsp:nvSpPr>
      <dsp:spPr>
        <a:xfrm>
          <a:off x="980627" y="7217846"/>
          <a:ext cx="2777490" cy="277749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1CA52D-D2A2-4933-B654-85BF59D04C76}">
      <dsp:nvSpPr>
        <dsp:cNvPr id="0" name=""/>
        <dsp:cNvSpPr/>
      </dsp:nvSpPr>
      <dsp:spPr>
        <a:xfrm>
          <a:off x="1404" y="290136"/>
          <a:ext cx="1249616" cy="499846"/>
        </a:xfrm>
        <a:prstGeom prst="chevron">
          <a:avLst/>
        </a:prstGeom>
        <a:solidFill>
          <a:srgbClr val="79D0EF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 dirty="0">
              <a:solidFill>
                <a:schemeClr val="tx2"/>
              </a:solidFill>
            </a:rPr>
            <a:t>Partner</a:t>
          </a:r>
        </a:p>
      </dsp:txBody>
      <dsp:txXfrm>
        <a:off x="251327" y="290136"/>
        <a:ext cx="749770" cy="499846"/>
      </dsp:txXfrm>
    </dsp:sp>
    <dsp:sp modelId="{DDFE24CF-A806-4EEC-971C-F81EB703C4E5}">
      <dsp:nvSpPr>
        <dsp:cNvPr id="0" name=""/>
        <dsp:cNvSpPr/>
      </dsp:nvSpPr>
      <dsp:spPr>
        <a:xfrm>
          <a:off x="1126059" y="290136"/>
          <a:ext cx="1249616" cy="499846"/>
        </a:xfrm>
        <a:prstGeom prst="chevron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 dirty="0">
              <a:solidFill>
                <a:schemeClr val="tx2"/>
              </a:solidFill>
            </a:rPr>
            <a:t>First Level Control</a:t>
          </a:r>
        </a:p>
      </dsp:txBody>
      <dsp:txXfrm>
        <a:off x="1375982" y="290136"/>
        <a:ext cx="749770" cy="499846"/>
      </dsp:txXfrm>
    </dsp:sp>
    <dsp:sp modelId="{3822BACA-2417-4B33-835D-876E0CD76644}">
      <dsp:nvSpPr>
        <dsp:cNvPr id="0" name=""/>
        <dsp:cNvSpPr/>
      </dsp:nvSpPr>
      <dsp:spPr>
        <a:xfrm>
          <a:off x="2250714" y="290136"/>
          <a:ext cx="1249616" cy="499846"/>
        </a:xfrm>
        <a:prstGeom prst="chevron">
          <a:avLst/>
        </a:prstGeom>
        <a:solidFill>
          <a:srgbClr val="79D0EF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 dirty="0">
              <a:solidFill>
                <a:schemeClr val="tx2"/>
              </a:solidFill>
            </a:rPr>
            <a:t>Partner</a:t>
          </a:r>
        </a:p>
      </dsp:txBody>
      <dsp:txXfrm>
        <a:off x="2500637" y="290136"/>
        <a:ext cx="749770" cy="499846"/>
      </dsp:txXfrm>
    </dsp:sp>
    <dsp:sp modelId="{844B2FA5-42F2-4DB3-897B-D237D2D45402}">
      <dsp:nvSpPr>
        <dsp:cNvPr id="0" name=""/>
        <dsp:cNvSpPr/>
      </dsp:nvSpPr>
      <dsp:spPr>
        <a:xfrm>
          <a:off x="3375369" y="290136"/>
          <a:ext cx="1249616" cy="499846"/>
        </a:xfrm>
        <a:prstGeom prst="chevron">
          <a:avLst/>
        </a:prstGeom>
        <a:solidFill>
          <a:srgbClr val="00B05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 dirty="0">
              <a:solidFill>
                <a:schemeClr val="tx2"/>
              </a:solidFill>
            </a:rPr>
            <a:t>Lead Partner</a:t>
          </a:r>
        </a:p>
      </dsp:txBody>
      <dsp:txXfrm>
        <a:off x="3625292" y="290136"/>
        <a:ext cx="749770" cy="499846"/>
      </dsp:txXfrm>
    </dsp:sp>
    <dsp:sp modelId="{B4FA7EEF-C138-407E-91A1-7AD3A45D752F}">
      <dsp:nvSpPr>
        <dsp:cNvPr id="0" name=""/>
        <dsp:cNvSpPr/>
      </dsp:nvSpPr>
      <dsp:spPr>
        <a:xfrm>
          <a:off x="4500024" y="290136"/>
          <a:ext cx="1249616" cy="499846"/>
        </a:xfrm>
        <a:prstGeom prst="chevron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 dirty="0" err="1">
              <a:solidFill>
                <a:schemeClr val="tx2"/>
              </a:solidFill>
            </a:rPr>
            <a:t>RfR</a:t>
          </a:r>
          <a:endParaRPr lang="it-IT" sz="1300" kern="1200" dirty="0">
            <a:solidFill>
              <a:schemeClr val="tx2"/>
            </a:solidFill>
          </a:endParaRPr>
        </a:p>
      </dsp:txBody>
      <dsp:txXfrm>
        <a:off x="4749947" y="290136"/>
        <a:ext cx="749770" cy="4998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4B2FA5-42F2-4DB3-897B-D237D2D45402}">
      <dsp:nvSpPr>
        <dsp:cNvPr id="0" name=""/>
        <dsp:cNvSpPr/>
      </dsp:nvSpPr>
      <dsp:spPr>
        <a:xfrm>
          <a:off x="1094" y="165323"/>
          <a:ext cx="1333621" cy="533448"/>
        </a:xfrm>
        <a:prstGeom prst="chevron">
          <a:avLst/>
        </a:prstGeom>
        <a:solidFill>
          <a:srgbClr val="00B05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tx2"/>
              </a:solidFill>
            </a:rPr>
            <a:t>Lead Partner</a:t>
          </a:r>
        </a:p>
      </dsp:txBody>
      <dsp:txXfrm>
        <a:off x="267818" y="165323"/>
        <a:ext cx="800173" cy="533448"/>
      </dsp:txXfrm>
    </dsp:sp>
    <dsp:sp modelId="{E3898F73-873C-43D9-9F30-D0B30C027573}">
      <dsp:nvSpPr>
        <dsp:cNvPr id="0" name=""/>
        <dsp:cNvSpPr/>
      </dsp:nvSpPr>
      <dsp:spPr>
        <a:xfrm>
          <a:off x="1201354" y="165323"/>
          <a:ext cx="1333621" cy="533448"/>
        </a:xfrm>
        <a:prstGeom prst="chevron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tx2"/>
              </a:solidFill>
            </a:rPr>
            <a:t>First Level Control</a:t>
          </a:r>
          <a:endParaRPr lang="it-IT" sz="1400" kern="1200" dirty="0"/>
        </a:p>
      </dsp:txBody>
      <dsp:txXfrm>
        <a:off x="1468078" y="165323"/>
        <a:ext cx="800173" cy="533448"/>
      </dsp:txXfrm>
    </dsp:sp>
    <dsp:sp modelId="{B4FA7EEF-C138-407E-91A1-7AD3A45D752F}">
      <dsp:nvSpPr>
        <dsp:cNvPr id="0" name=""/>
        <dsp:cNvSpPr/>
      </dsp:nvSpPr>
      <dsp:spPr>
        <a:xfrm>
          <a:off x="2401613" y="165323"/>
          <a:ext cx="1333621" cy="533448"/>
        </a:xfrm>
        <a:prstGeom prst="chevron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 err="1">
              <a:solidFill>
                <a:schemeClr val="tx2"/>
              </a:solidFill>
            </a:rPr>
            <a:t>RfR</a:t>
          </a:r>
          <a:endParaRPr lang="it-IT" sz="1400" kern="1200" dirty="0">
            <a:solidFill>
              <a:schemeClr val="tx2"/>
            </a:solidFill>
          </a:endParaRPr>
        </a:p>
      </dsp:txBody>
      <dsp:txXfrm>
        <a:off x="2668337" y="165323"/>
        <a:ext cx="800173" cy="5334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1CA52D-D2A2-4933-B654-85BF59D04C76}">
      <dsp:nvSpPr>
        <dsp:cNvPr id="0" name=""/>
        <dsp:cNvSpPr/>
      </dsp:nvSpPr>
      <dsp:spPr>
        <a:xfrm>
          <a:off x="1602" y="0"/>
          <a:ext cx="1952006" cy="720080"/>
        </a:xfrm>
        <a:prstGeom prst="chevron">
          <a:avLst/>
        </a:prstGeom>
        <a:solidFill>
          <a:srgbClr val="79D0EF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dirty="0">
              <a:solidFill>
                <a:schemeClr val="tx2"/>
              </a:solidFill>
            </a:rPr>
            <a:t>JS</a:t>
          </a:r>
        </a:p>
      </dsp:txBody>
      <dsp:txXfrm>
        <a:off x="361642" y="0"/>
        <a:ext cx="1231926" cy="720080"/>
      </dsp:txXfrm>
    </dsp:sp>
    <dsp:sp modelId="{DDFE24CF-A806-4EEC-971C-F81EB703C4E5}">
      <dsp:nvSpPr>
        <dsp:cNvPr id="0" name=""/>
        <dsp:cNvSpPr/>
      </dsp:nvSpPr>
      <dsp:spPr>
        <a:xfrm>
          <a:off x="1758407" y="0"/>
          <a:ext cx="1952006" cy="720080"/>
        </a:xfrm>
        <a:prstGeom prst="chevron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dirty="0">
              <a:solidFill>
                <a:schemeClr val="tx2"/>
              </a:solidFill>
            </a:rPr>
            <a:t>MA</a:t>
          </a:r>
        </a:p>
      </dsp:txBody>
      <dsp:txXfrm>
        <a:off x="2118447" y="0"/>
        <a:ext cx="1231926" cy="720080"/>
      </dsp:txXfrm>
    </dsp:sp>
    <dsp:sp modelId="{3822BACA-2417-4B33-835D-876E0CD76644}">
      <dsp:nvSpPr>
        <dsp:cNvPr id="0" name=""/>
        <dsp:cNvSpPr/>
      </dsp:nvSpPr>
      <dsp:spPr>
        <a:xfrm>
          <a:off x="3515213" y="0"/>
          <a:ext cx="1952006" cy="720080"/>
        </a:xfrm>
        <a:prstGeom prst="chevron">
          <a:avLst/>
        </a:prstGeom>
        <a:solidFill>
          <a:srgbClr val="79D0EF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dirty="0">
              <a:solidFill>
                <a:schemeClr val="tx2"/>
              </a:solidFill>
            </a:rPr>
            <a:t>CA</a:t>
          </a:r>
        </a:p>
      </dsp:txBody>
      <dsp:txXfrm>
        <a:off x="3875253" y="0"/>
        <a:ext cx="1231926" cy="7200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A94EF8-9F2E-414B-87E8-E8DCDFB7AADB}" type="datetimeFigureOut">
              <a:rPr lang="it-IT" smtClean="0"/>
              <a:pPr/>
              <a:t>08/02/2021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2244D-2333-4819-AF54-27640C8297D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6586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4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7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1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74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17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61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04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48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02244D-2333-4819-AF54-27640C8297DA}" type="slidenum">
              <a:rPr lang="it-IT" smtClean="0"/>
              <a:pPr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7504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2244D-2333-4819-AF54-27640C8297DA}" type="slidenum">
              <a:rPr lang="it-IT" smtClean="0"/>
              <a:pPr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6588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D6B12-DA71-4800-9A4D-3B825303D822}" type="slidenum">
              <a:rPr lang="it-IT" smtClean="0">
                <a:solidFill>
                  <a:prstClr val="black"/>
                </a:solidFill>
              </a:rPr>
              <a:pPr/>
              <a:t>40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D6B12-DA71-4800-9A4D-3B825303D822}" type="slidenum">
              <a:rPr lang="it-IT" smtClean="0">
                <a:solidFill>
                  <a:prstClr val="black"/>
                </a:solidFill>
              </a:rPr>
              <a:pPr/>
              <a:t>41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D6B12-DA71-4800-9A4D-3B825303D822}" type="slidenum">
              <a:rPr lang="it-IT" smtClean="0">
                <a:solidFill>
                  <a:prstClr val="black"/>
                </a:solidFill>
              </a:rPr>
              <a:pPr/>
              <a:t>42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D6B12-DA71-4800-9A4D-3B825303D822}" type="slidenum">
              <a:rPr lang="it-IT" smtClean="0">
                <a:solidFill>
                  <a:prstClr val="black"/>
                </a:solidFill>
              </a:rPr>
              <a:pPr/>
              <a:t>43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D6B12-DA71-4800-9A4D-3B825303D822}" type="slidenum">
              <a:rPr lang="it-IT" smtClean="0">
                <a:solidFill>
                  <a:prstClr val="black"/>
                </a:solidFill>
              </a:rPr>
              <a:pPr/>
              <a:t>44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1C6E9-0724-4E40-B614-5BFD9D8FD4A5}" type="datetime1">
              <a:rPr lang="en-US" smtClean="0"/>
              <a:t>2/8/2021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11" name="Immagine 10" descr="Italia-Malta PowerPoint(02).pdf">
            <a:extLst>
              <a:ext uri="{FF2B5EF4-FFF2-40B4-BE49-F238E27FC236}">
                <a16:creationId xmlns:a16="http://schemas.microsoft.com/office/drawing/2014/main" id="{06F0A046-AB94-4280-B715-59BD669371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0"/>
            <a:ext cx="9144000" cy="685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926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F973-AE3B-44DF-9C64-67B7247F3F1D}" type="datetime1">
              <a:rPr lang="en-US" smtClean="0"/>
              <a:t>2/8/2021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1956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1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4ADA7-A2A6-4B03-98BA-545A17B41E24}" type="datetime1">
              <a:rPr lang="en-US" smtClean="0"/>
              <a:t>2/8/2021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8068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itolo 1"/>
          <p:cNvSpPr>
            <a:spLocks noGrp="1"/>
          </p:cNvSpPr>
          <p:nvPr>
            <p:ph type="title"/>
          </p:nvPr>
        </p:nvSpPr>
        <p:spPr>
          <a:xfrm>
            <a:off x="124255" y="117949"/>
            <a:ext cx="5915804" cy="1143000"/>
          </a:xfrm>
          <a:prstGeom prst="rect">
            <a:avLst/>
          </a:prstGeom>
        </p:spPr>
        <p:txBody>
          <a:bodyPr vert="horz" lIns="80165" tIns="40083" rIns="80165" bIns="40083" rtlCol="0" anchor="ctr">
            <a:normAutofit/>
          </a:bodyPr>
          <a:lstStyle>
            <a:lvl1pPr algn="l">
              <a:defRPr sz="3200" b="1">
                <a:solidFill>
                  <a:srgbClr val="FFC00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6" name="Segnaposto testo 2"/>
          <p:cNvSpPr>
            <a:spLocks noGrp="1"/>
          </p:cNvSpPr>
          <p:nvPr>
            <p:ph type="body" idx="1"/>
          </p:nvPr>
        </p:nvSpPr>
        <p:spPr>
          <a:xfrm>
            <a:off x="124254" y="1298518"/>
            <a:ext cx="8852478" cy="4525935"/>
          </a:xfrm>
          <a:prstGeom prst="rect">
            <a:avLst/>
          </a:prstGeom>
        </p:spPr>
        <p:txBody>
          <a:bodyPr vert="horz" lIns="80165" tIns="40083" rIns="80165" bIns="40083" rtlCol="0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220810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1820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 lIns="80165" tIns="40083" rIns="80165" bIns="40083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0" cy="1752600"/>
          </a:xfrm>
        </p:spPr>
        <p:txBody>
          <a:bodyPr lIns="80165" tIns="40083" rIns="80165" bIns="40083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42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84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26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6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10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521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94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36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lIns="80165" tIns="40083" rIns="80165" bIns="40083"/>
          <a:lstStyle/>
          <a:p>
            <a:pPr defTabSz="400827"/>
            <a:fld id="{89EB3961-1621-4A51-A765-1B7B0FC7CCD9}" type="datetime1">
              <a:rPr lang="it-IT" sz="1600" smtClean="0">
                <a:solidFill>
                  <a:prstClr val="black"/>
                </a:solidFill>
              </a:rPr>
              <a:pPr defTabSz="400827"/>
              <a:t>08/02/2021</a:t>
            </a:fld>
            <a:endParaRPr lang="it-IT" sz="1600">
              <a:solidFill>
                <a:prstClr val="black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lIns="80165" tIns="40083" rIns="80165" bIns="40083"/>
          <a:lstStyle/>
          <a:p>
            <a:pPr defTabSz="400827"/>
            <a:r>
              <a:rPr lang="it-IT" sz="1600">
                <a:solidFill>
                  <a:prstClr val="black"/>
                </a:solidFill>
              </a:rPr>
              <a:t>Sessione formativa del 26/03/2015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lIns="80165" tIns="40083" rIns="80165" bIns="40083"/>
          <a:lstStyle/>
          <a:p>
            <a:pPr defTabSz="400827"/>
            <a:fld id="{EC658E30-677C-48A9-BAA6-D44DC371C3BE}" type="slidenum">
              <a:rPr lang="it-IT" sz="1600" smtClean="0">
                <a:solidFill>
                  <a:prstClr val="black"/>
                </a:solidFill>
              </a:rPr>
              <a:pPr defTabSz="400827"/>
              <a:t>‹N›</a:t>
            </a:fld>
            <a:endParaRPr lang="it-IT" sz="16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44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77871" y="586028"/>
            <a:ext cx="8229600" cy="623276"/>
          </a:xfrm>
        </p:spPr>
        <p:txBody>
          <a:bodyPr>
            <a:noAutofit/>
          </a:bodyPr>
          <a:lstStyle>
            <a:lvl1pPr algn="l">
              <a:defRPr sz="3000" b="1">
                <a:solidFill>
                  <a:srgbClr val="0070C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FC0A0-4285-4758-B381-DF60E3D6E883}" type="datetime1">
              <a:rPr lang="en-US" smtClean="0"/>
              <a:t>2/8/2021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10" name="Immagine 9" descr="Italia-Malta PowerPoint(02).pdf">
            <a:extLst>
              <a:ext uri="{FF2B5EF4-FFF2-40B4-BE49-F238E27FC236}">
                <a16:creationId xmlns:a16="http://schemas.microsoft.com/office/drawing/2014/main" id="{8BCC46F7-803A-498E-B3A4-6DAF1AF611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00" y="1"/>
            <a:ext cx="91519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405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8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BE67-E0B2-48E2-82EA-212110DBB028}" type="datetime1">
              <a:rPr lang="en-US" smtClean="0"/>
              <a:t>2/8/2021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Segnaposto titolo 1">
            <a:extLst>
              <a:ext uri="{FF2B5EF4-FFF2-40B4-BE49-F238E27FC236}">
                <a16:creationId xmlns:a16="http://schemas.microsoft.com/office/drawing/2014/main" id="{9856B457-875E-41E0-9695-A4753DD1D039}"/>
              </a:ext>
            </a:extLst>
          </p:cNvPr>
          <p:cNvSpPr txBox="1">
            <a:spLocks/>
          </p:cNvSpPr>
          <p:nvPr userDrawn="1"/>
        </p:nvSpPr>
        <p:spPr>
          <a:xfrm>
            <a:off x="145245" y="130072"/>
            <a:ext cx="6915123" cy="1260475"/>
          </a:xfrm>
          <a:prstGeom prst="rect">
            <a:avLst/>
          </a:prstGeom>
        </p:spPr>
        <p:txBody>
          <a:bodyPr vert="horz" lIns="91428" tIns="45715" rIns="91428" bIns="45715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FFC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3294586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59F17-0E4A-4108-9C2E-6F4FEE87303C}" type="datetime1">
              <a:rPr lang="en-US" smtClean="0"/>
              <a:t>2/8/2021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2002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4" indent="0">
              <a:buNone/>
              <a:defRPr sz="2000" b="1"/>
            </a:lvl2pPr>
            <a:lvl3pPr marL="914287" indent="0">
              <a:buNone/>
              <a:defRPr sz="1800" b="1"/>
            </a:lvl3pPr>
            <a:lvl4pPr marL="1371431" indent="0">
              <a:buNone/>
              <a:defRPr sz="1600" b="1"/>
            </a:lvl4pPr>
            <a:lvl5pPr marL="1828574" indent="0">
              <a:buNone/>
              <a:defRPr sz="1600" b="1"/>
            </a:lvl5pPr>
            <a:lvl6pPr marL="2285717" indent="0">
              <a:buNone/>
              <a:defRPr sz="1600" b="1"/>
            </a:lvl6pPr>
            <a:lvl7pPr marL="2742861" indent="0">
              <a:buNone/>
              <a:defRPr sz="1600" b="1"/>
            </a:lvl7pPr>
            <a:lvl8pPr marL="3200004" indent="0">
              <a:buNone/>
              <a:defRPr sz="1600" b="1"/>
            </a:lvl8pPr>
            <a:lvl9pPr marL="3657148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4" indent="0">
              <a:buNone/>
              <a:defRPr sz="2000" b="1"/>
            </a:lvl2pPr>
            <a:lvl3pPr marL="914287" indent="0">
              <a:buNone/>
              <a:defRPr sz="1800" b="1"/>
            </a:lvl3pPr>
            <a:lvl4pPr marL="1371431" indent="0">
              <a:buNone/>
              <a:defRPr sz="1600" b="1"/>
            </a:lvl4pPr>
            <a:lvl5pPr marL="1828574" indent="0">
              <a:buNone/>
              <a:defRPr sz="1600" b="1"/>
            </a:lvl5pPr>
            <a:lvl6pPr marL="2285717" indent="0">
              <a:buNone/>
              <a:defRPr sz="1600" b="1"/>
            </a:lvl6pPr>
            <a:lvl7pPr marL="2742861" indent="0">
              <a:buNone/>
              <a:defRPr sz="1600" b="1"/>
            </a:lvl7pPr>
            <a:lvl8pPr marL="3200004" indent="0">
              <a:buNone/>
              <a:defRPr sz="1600" b="1"/>
            </a:lvl8pPr>
            <a:lvl9pPr marL="3657148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EF3F-F525-4BDF-811F-6A2304E93F67}" type="datetime1">
              <a:rPr lang="en-US" smtClean="0"/>
              <a:t>2/8/2021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7458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86F1-6018-4839-B05A-99DCFBFC7120}" type="datetime1">
              <a:rPr lang="en-US" smtClean="0"/>
              <a:t>2/8/2021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2429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FD0E6-4C13-4A33-8429-F87E613DCAFF}" type="datetime1">
              <a:rPr lang="en-US" smtClean="0"/>
              <a:t>2/8/2021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5635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44" indent="0">
              <a:buNone/>
              <a:defRPr sz="1200"/>
            </a:lvl2pPr>
            <a:lvl3pPr marL="914287" indent="0">
              <a:buNone/>
              <a:defRPr sz="1000"/>
            </a:lvl3pPr>
            <a:lvl4pPr marL="1371431" indent="0">
              <a:buNone/>
              <a:defRPr sz="900"/>
            </a:lvl4pPr>
            <a:lvl5pPr marL="1828574" indent="0">
              <a:buNone/>
              <a:defRPr sz="900"/>
            </a:lvl5pPr>
            <a:lvl6pPr marL="2285717" indent="0">
              <a:buNone/>
              <a:defRPr sz="900"/>
            </a:lvl6pPr>
            <a:lvl7pPr marL="2742861" indent="0">
              <a:buNone/>
              <a:defRPr sz="900"/>
            </a:lvl7pPr>
            <a:lvl8pPr marL="3200004" indent="0">
              <a:buNone/>
              <a:defRPr sz="900"/>
            </a:lvl8pPr>
            <a:lvl9pPr marL="3657148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9F31B-C962-4B8F-8E02-11AD8594760C}" type="datetime1">
              <a:rPr lang="en-US" smtClean="0"/>
              <a:t>2/8/2021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9487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9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9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44" indent="0">
              <a:buNone/>
              <a:defRPr sz="2800"/>
            </a:lvl2pPr>
            <a:lvl3pPr marL="914287" indent="0">
              <a:buNone/>
              <a:defRPr sz="2400"/>
            </a:lvl3pPr>
            <a:lvl4pPr marL="1371431" indent="0">
              <a:buNone/>
              <a:defRPr sz="2000"/>
            </a:lvl4pPr>
            <a:lvl5pPr marL="1828574" indent="0">
              <a:buNone/>
              <a:defRPr sz="2000"/>
            </a:lvl5pPr>
            <a:lvl6pPr marL="2285717" indent="0">
              <a:buNone/>
              <a:defRPr sz="2000"/>
            </a:lvl6pPr>
            <a:lvl7pPr marL="2742861" indent="0">
              <a:buNone/>
              <a:defRPr sz="2000"/>
            </a:lvl7pPr>
            <a:lvl8pPr marL="3200004" indent="0">
              <a:buNone/>
              <a:defRPr sz="2000"/>
            </a:lvl8pPr>
            <a:lvl9pPr marL="3657148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9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44" indent="0">
              <a:buNone/>
              <a:defRPr sz="1200"/>
            </a:lvl2pPr>
            <a:lvl3pPr marL="914287" indent="0">
              <a:buNone/>
              <a:defRPr sz="1000"/>
            </a:lvl3pPr>
            <a:lvl4pPr marL="1371431" indent="0">
              <a:buNone/>
              <a:defRPr sz="900"/>
            </a:lvl4pPr>
            <a:lvl5pPr marL="1828574" indent="0">
              <a:buNone/>
              <a:defRPr sz="900"/>
            </a:lvl5pPr>
            <a:lvl6pPr marL="2285717" indent="0">
              <a:buNone/>
              <a:defRPr sz="900"/>
            </a:lvl6pPr>
            <a:lvl7pPr marL="2742861" indent="0">
              <a:buNone/>
              <a:defRPr sz="900"/>
            </a:lvl7pPr>
            <a:lvl8pPr marL="3200004" indent="0">
              <a:buNone/>
              <a:defRPr sz="900"/>
            </a:lvl8pPr>
            <a:lvl9pPr marL="3657148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DB78C-80F4-4A32-A285-7E82A61534E0}" type="datetime1">
              <a:rPr lang="en-US" smtClean="0"/>
              <a:t>2/8/2021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8937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28" tIns="45715" rIns="91428" bIns="45715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8" tIns="45715" rIns="91428" bIns="45715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65880-8750-4960-A9CF-A8E502EEA1BC}" type="datetime1">
              <a:rPr lang="en-US" smtClean="0"/>
              <a:t>2/8/2021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1" y="6356351"/>
            <a:ext cx="2895600" cy="365125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9831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11" r:id="rId12"/>
  </p:sldLayoutIdLst>
  <p:hf hdr="0"/>
  <p:txStyles>
    <p:titleStyle>
      <a:lvl1pPr algn="ctr" defTabSz="91428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7" indent="-342857" algn="l" defTabSz="9142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8" indent="-285715" algn="l" defTabSz="9142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9" indent="-228571" algn="l" defTabSz="9142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02" indent="-228571" algn="l" defTabSz="9142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46" indent="-228571" algn="l" defTabSz="9142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89" indent="-228571" algn="l" defTabSz="9142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3" indent="-228571" algn="l" defTabSz="9142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6" indent="-228571" algn="l" defTabSz="9142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9" indent="-228571" algn="l" defTabSz="9142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4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7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4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7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1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4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8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talia-Malta PowerPoint(02).pd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10"/>
            <a:ext cx="9144000" cy="684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301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txStyles>
    <p:titleStyle>
      <a:lvl1pPr algn="ctr" defTabSz="400827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0620" indent="-300620" algn="l" defTabSz="400827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1344" indent="-250517" algn="l" defTabSz="400827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2068" indent="-200414" algn="l" defTabSz="400827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02895" indent="-200414" algn="l" defTabSz="400827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03723" indent="-200414" algn="l" defTabSz="400827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550" indent="-200414" algn="l" defTabSz="400827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377" indent="-200414" algn="l" defTabSz="400827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6204" indent="-200414" algn="l" defTabSz="400827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7032" indent="-200414" algn="l" defTabSz="400827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827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654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482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309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4136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963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791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618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taliamalta.eu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mailto:chiara.dibella@regione.sicilia.it" TargetMode="External"/><Relationship Id="rId2" Type="http://schemas.openxmlformats.org/officeDocument/2006/relationships/hyperlink" Target="mailto:marco.sambataro@regione.sicilia.i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stc.italia-malta@regione.sicilia.it" TargetMode="External"/><Relationship Id="rId4" Type="http://schemas.openxmlformats.org/officeDocument/2006/relationships/hyperlink" Target="mailto:Ilva.parlato@regione.sicilia.it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talia-Malta PowerPoint(01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10"/>
            <a:ext cx="9144000" cy="6849190"/>
          </a:xfrm>
          <a:prstGeom prst="rect">
            <a:avLst/>
          </a:prstGeom>
        </p:spPr>
      </p:pic>
      <p:sp>
        <p:nvSpPr>
          <p:cNvPr id="5" name="Titolo 1"/>
          <p:cNvSpPr txBox="1">
            <a:spLocks/>
          </p:cNvSpPr>
          <p:nvPr/>
        </p:nvSpPr>
        <p:spPr>
          <a:xfrm>
            <a:off x="694184" y="1556792"/>
            <a:ext cx="7772400" cy="2232248"/>
          </a:xfrm>
          <a:prstGeom prst="rect">
            <a:avLst/>
          </a:prstGeom>
        </p:spPr>
        <p:txBody>
          <a:bodyPr lIns="80165" tIns="40083" rIns="80165" bIns="40083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tx2"/>
                </a:solidFill>
                <a:latin typeface="Open Sans"/>
                <a:cs typeface="Open Sans"/>
              </a:rPr>
              <a:t>Project management and implementation under the INTERREG V-A Italia Malta programme: </a:t>
            </a:r>
          </a:p>
          <a:p>
            <a:r>
              <a:rPr lang="en-US" sz="2400" b="1" dirty="0">
                <a:solidFill>
                  <a:schemeClr val="tx2"/>
                </a:solidFill>
                <a:latin typeface="Open Sans"/>
                <a:cs typeface="Open Sans"/>
              </a:rPr>
              <a:t>eligibility of expenses, monitoring and claiming activities, information and communication rules</a:t>
            </a:r>
            <a:endParaRPr lang="it-IT" sz="2400" b="1" dirty="0">
              <a:solidFill>
                <a:schemeClr val="tx2"/>
              </a:solidFill>
              <a:latin typeface="Open Sans"/>
              <a:cs typeface="Open Sans"/>
            </a:endParaRPr>
          </a:p>
        </p:txBody>
      </p:sp>
      <p:sp>
        <p:nvSpPr>
          <p:cNvPr id="6" name="Sottotitolo 2"/>
          <p:cNvSpPr txBox="1">
            <a:spLocks/>
          </p:cNvSpPr>
          <p:nvPr/>
        </p:nvSpPr>
        <p:spPr>
          <a:xfrm>
            <a:off x="1371599" y="3927084"/>
            <a:ext cx="6400800" cy="1347416"/>
          </a:xfrm>
          <a:prstGeom prst="rect">
            <a:avLst/>
          </a:prstGeom>
        </p:spPr>
        <p:txBody>
          <a:bodyPr lIns="80165" tIns="40083" rIns="80165" bIns="40083"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2500" dirty="0">
                <a:solidFill>
                  <a:schemeClr val="tx2"/>
                </a:solidFill>
                <a:latin typeface="Open Sans"/>
                <a:cs typeface="Open Sans"/>
              </a:rPr>
              <a:t>On line Seminar </a:t>
            </a:r>
          </a:p>
          <a:p>
            <a:pPr marL="0" indent="0" algn="ctr">
              <a:buNone/>
            </a:pPr>
            <a:r>
              <a:rPr lang="it-IT" sz="1800" dirty="0">
                <a:solidFill>
                  <a:schemeClr val="tx2"/>
                </a:solidFill>
                <a:latin typeface="Open Sans"/>
                <a:cs typeface="Open Sans"/>
              </a:rPr>
              <a:t>4 </a:t>
            </a:r>
            <a:r>
              <a:rPr lang="it-IT" sz="1800" dirty="0" err="1">
                <a:solidFill>
                  <a:schemeClr val="tx2"/>
                </a:solidFill>
                <a:latin typeface="Open Sans"/>
                <a:cs typeface="Open Sans"/>
              </a:rPr>
              <a:t>February</a:t>
            </a:r>
            <a:r>
              <a:rPr lang="it-IT" sz="1800" dirty="0">
                <a:solidFill>
                  <a:schemeClr val="tx2"/>
                </a:solidFill>
                <a:latin typeface="Open Sans"/>
                <a:cs typeface="Open Sans"/>
              </a:rPr>
              <a:t> 2021</a:t>
            </a:r>
          </a:p>
        </p:txBody>
      </p:sp>
      <p:sp>
        <p:nvSpPr>
          <p:cNvPr id="7" name="Sottotitolo 2"/>
          <p:cNvSpPr txBox="1">
            <a:spLocks/>
          </p:cNvSpPr>
          <p:nvPr/>
        </p:nvSpPr>
        <p:spPr>
          <a:xfrm>
            <a:off x="2458068" y="5604651"/>
            <a:ext cx="6148610" cy="1164481"/>
          </a:xfrm>
          <a:prstGeom prst="rect">
            <a:avLst/>
          </a:prstGeom>
        </p:spPr>
        <p:txBody>
          <a:bodyPr lIns="80165" tIns="40083" rIns="80165" bIns="40083"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it-IT" sz="1000" b="1" dirty="0">
                <a:solidFill>
                  <a:schemeClr val="bg1"/>
                </a:solidFill>
                <a:latin typeface="Open Sans"/>
                <a:cs typeface="Open Sans"/>
              </a:rPr>
              <a:t>Segretariato Congiunto</a:t>
            </a:r>
          </a:p>
          <a:p>
            <a:pPr marL="0" indent="0" algn="r">
              <a:buNone/>
            </a:pPr>
            <a:r>
              <a:rPr lang="it-IT" sz="1000" dirty="0">
                <a:solidFill>
                  <a:schemeClr val="bg1"/>
                </a:solidFill>
                <a:latin typeface="Open Sans"/>
                <a:cs typeface="Open Sans"/>
              </a:rPr>
              <a:t>Piazza Luigi Sturzo, 36 - 90139 Palermo (IT)</a:t>
            </a:r>
          </a:p>
          <a:p>
            <a:pPr marL="0" indent="0" algn="r">
              <a:buNone/>
            </a:pPr>
            <a:r>
              <a:rPr lang="it-IT" sz="1000" dirty="0" err="1">
                <a:solidFill>
                  <a:schemeClr val="bg1"/>
                </a:solidFill>
                <a:latin typeface="Open Sans"/>
                <a:cs typeface="Open Sans"/>
              </a:rPr>
              <a:t>Tel</a:t>
            </a:r>
            <a:r>
              <a:rPr lang="it-IT" sz="1000" dirty="0">
                <a:solidFill>
                  <a:schemeClr val="bg1"/>
                </a:solidFill>
                <a:latin typeface="Open Sans"/>
                <a:cs typeface="Open Sans"/>
              </a:rPr>
              <a:t> +39 091 7070243 / 186 / 059 - Fax +39 091 7070054</a:t>
            </a:r>
          </a:p>
          <a:p>
            <a:pPr marL="0" indent="0" algn="r">
              <a:buNone/>
            </a:pPr>
            <a:r>
              <a:rPr lang="it-IT" sz="1000" dirty="0">
                <a:solidFill>
                  <a:schemeClr val="bg1"/>
                </a:solidFill>
                <a:latin typeface="Open Sans"/>
                <a:cs typeface="Open Sans"/>
              </a:rPr>
              <a:t>E-mail: stc.italia-malta@regione.sicilia.it</a:t>
            </a:r>
          </a:p>
          <a:p>
            <a:pPr marL="0" indent="0" algn="r">
              <a:buNone/>
            </a:pPr>
            <a:r>
              <a:rPr lang="it-IT" sz="1000" dirty="0" err="1">
                <a:solidFill>
                  <a:schemeClr val="bg1"/>
                </a:solidFill>
                <a:latin typeface="Open Sans"/>
                <a:cs typeface="Open Sans"/>
              </a:rPr>
              <a:t>www.italiamalta.eu</a:t>
            </a:r>
            <a:endParaRPr lang="it-IT" sz="1000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565549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040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800" dirty="0">
                <a:solidFill>
                  <a:srgbClr val="002060"/>
                </a:solidFill>
              </a:rPr>
              <a:t>SUPPORTING DOCUMENTS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19E77-A6AF-4582-9FBE-E96FB8C826CD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353235" y="213436"/>
            <a:ext cx="5541929" cy="623276"/>
          </a:xfrm>
        </p:spPr>
        <p:txBody>
          <a:bodyPr/>
          <a:lstStyle/>
          <a:p>
            <a:r>
              <a:rPr lang="en-US" sz="2400" dirty="0">
                <a:solidFill>
                  <a:srgbClr val="FFC000"/>
                </a:solidFill>
              </a:rPr>
              <a:t>CRITERIA FOR ELIGIBILITY OF THE EXPENSES </a:t>
            </a:r>
            <a:r>
              <a:rPr lang="it-IT" sz="2400" dirty="0">
                <a:solidFill>
                  <a:srgbClr val="FFC000"/>
                </a:solidFill>
              </a:rPr>
              <a:t>3/5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534369" y="1773169"/>
            <a:ext cx="5117752" cy="44435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28" tIns="45715" rIns="91428" bIns="45715" rtlCol="0">
            <a:spAutoFit/>
          </a:bodyPr>
          <a:lstStyle/>
          <a:p>
            <a:pPr algn="just"/>
            <a:r>
              <a:rPr lang="en-US" sz="2200" b="1" dirty="0"/>
              <a:t>Supporting documentation - Expenditures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525736" y="3444171"/>
            <a:ext cx="5126384" cy="40009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91428" tIns="45715" rIns="91428" bIns="45715" rtlCol="0">
            <a:spAutoFit/>
          </a:bodyPr>
          <a:lstStyle/>
          <a:p>
            <a:pPr algn="just"/>
            <a:r>
              <a:rPr lang="it-IT" sz="2000" b="1" dirty="0" err="1"/>
              <a:t>Supporting</a:t>
            </a:r>
            <a:r>
              <a:rPr lang="it-IT" sz="2000" b="1" dirty="0"/>
              <a:t> </a:t>
            </a:r>
            <a:r>
              <a:rPr lang="it-IT" sz="2000" b="1" dirty="0" err="1"/>
              <a:t>documentation</a:t>
            </a:r>
            <a:r>
              <a:rPr lang="it-IT" sz="2000" b="1" dirty="0"/>
              <a:t> - </a:t>
            </a:r>
            <a:r>
              <a:rPr lang="it-IT" sz="2000" b="1" dirty="0" err="1"/>
              <a:t>Payments</a:t>
            </a:r>
            <a:endParaRPr lang="it-IT" sz="2000" b="1" dirty="0"/>
          </a:p>
        </p:txBody>
      </p:sp>
      <p:sp>
        <p:nvSpPr>
          <p:cNvPr id="10" name="Rettangolo 9"/>
          <p:cNvSpPr/>
          <p:nvPr/>
        </p:nvSpPr>
        <p:spPr>
          <a:xfrm>
            <a:off x="534369" y="2322862"/>
            <a:ext cx="8070080" cy="9621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t"/>
          <a:lstStyle/>
          <a:p>
            <a:r>
              <a:rPr lang="en-US" dirty="0"/>
              <a:t>Documents that allow to prove  the effectiveness of the expenditure, such as:</a:t>
            </a:r>
          </a:p>
          <a:p>
            <a:pPr marL="342857" indent="-342857">
              <a:buFont typeface="Wingdings" pitchFamily="2" charset="2"/>
              <a:buChar char="q"/>
            </a:pPr>
            <a:r>
              <a:rPr lang="en-US" dirty="0"/>
              <a:t>Invoices or receipts;</a:t>
            </a:r>
          </a:p>
          <a:p>
            <a:pPr marL="342857" indent="-342857">
              <a:buFont typeface="Wingdings" pitchFamily="2" charset="2"/>
              <a:buChar char="q"/>
            </a:pPr>
            <a:r>
              <a:rPr lang="en-US" dirty="0"/>
              <a:t>Equivalent accounting documents.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534369" y="4005064"/>
            <a:ext cx="8070080" cy="17281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t"/>
          <a:lstStyle/>
          <a:p>
            <a:pPr algn="just"/>
            <a:r>
              <a:rPr lang="en-US" dirty="0">
                <a:latin typeface="ArialNarrow"/>
              </a:rPr>
              <a:t>Documents that allow to prove  the effectiveness of the payment, such as:</a:t>
            </a:r>
          </a:p>
          <a:p>
            <a:pPr marL="342857" indent="-342857">
              <a:buFont typeface="Wingdings" pitchFamily="2" charset="2"/>
              <a:buChar char="q"/>
            </a:pPr>
            <a:r>
              <a:rPr lang="en-US" dirty="0">
                <a:latin typeface="ArialNarrow"/>
              </a:rPr>
              <a:t>payment order received by the receiving bank and/or treasurer.</a:t>
            </a:r>
            <a:r>
              <a:rPr lang="it-IT" dirty="0">
                <a:latin typeface="ArialNarrow"/>
              </a:rPr>
              <a:t> </a:t>
            </a:r>
          </a:p>
          <a:p>
            <a:pPr marL="342857" indent="-342857">
              <a:buFont typeface="Wingdings" pitchFamily="2" charset="2"/>
              <a:buChar char="q"/>
            </a:pPr>
            <a:r>
              <a:rPr lang="en-US" dirty="0">
                <a:latin typeface="ArialNarrow"/>
              </a:rPr>
              <a:t>bank transfers showing the amount and the name of the recipient, accompanied by the bank statement confirming the effective and definitive financial disbursement</a:t>
            </a:r>
            <a:r>
              <a:rPr lang="it-IT" dirty="0">
                <a:latin typeface="ArialNarrow"/>
              </a:rPr>
              <a:t>);</a:t>
            </a:r>
          </a:p>
        </p:txBody>
      </p:sp>
      <p:sp>
        <p:nvSpPr>
          <p:cNvPr id="12" name="Rettangolo arrotondato 11"/>
          <p:cNvSpPr/>
          <p:nvPr/>
        </p:nvSpPr>
        <p:spPr>
          <a:xfrm>
            <a:off x="96613" y="1815048"/>
            <a:ext cx="363613" cy="38060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1</a:t>
            </a:r>
          </a:p>
        </p:txBody>
      </p:sp>
      <p:sp>
        <p:nvSpPr>
          <p:cNvPr id="13" name="Rettangolo arrotondato 12"/>
          <p:cNvSpPr/>
          <p:nvPr/>
        </p:nvSpPr>
        <p:spPr>
          <a:xfrm>
            <a:off x="96614" y="3438683"/>
            <a:ext cx="363613" cy="38060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46553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6892" y="220402"/>
            <a:ext cx="5462281" cy="623276"/>
          </a:xfrm>
        </p:spPr>
        <p:txBody>
          <a:bodyPr/>
          <a:lstStyle/>
          <a:p>
            <a:r>
              <a:rPr lang="en-US" sz="2400" dirty="0">
                <a:solidFill>
                  <a:srgbClr val="FFC000"/>
                </a:solidFill>
              </a:rPr>
              <a:t>CRITERIA FOR ELIGIBILITY OF THE EXPENSES </a:t>
            </a:r>
            <a:r>
              <a:rPr lang="it-IT" sz="2400" dirty="0">
                <a:solidFill>
                  <a:srgbClr val="FFC000"/>
                </a:solidFill>
              </a:rPr>
              <a:t>                         4/5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0ED65-7564-49CC-9877-0853FD2F63B7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11</a:t>
            </a:fld>
            <a:endParaRPr lang="it-IT"/>
          </a:p>
        </p:txBody>
      </p:sp>
      <p:sp>
        <p:nvSpPr>
          <p:cNvPr id="8" name="Gallone 7"/>
          <p:cNvSpPr/>
          <p:nvPr/>
        </p:nvSpPr>
        <p:spPr>
          <a:xfrm>
            <a:off x="286893" y="1842108"/>
            <a:ext cx="2736304" cy="1008112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IMPORTANT</a:t>
            </a:r>
          </a:p>
        </p:txBody>
      </p:sp>
      <p:sp>
        <p:nvSpPr>
          <p:cNvPr id="9" name="Rettangolo 8"/>
          <p:cNvSpPr/>
          <p:nvPr/>
        </p:nvSpPr>
        <p:spPr>
          <a:xfrm>
            <a:off x="3131840" y="1335336"/>
            <a:ext cx="5112568" cy="20216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t"/>
          <a:lstStyle/>
          <a:p>
            <a:r>
              <a:rPr lang="en-US" sz="2400" dirty="0"/>
              <a:t>In order not to allow double financing, the beneficiary must stamp </a:t>
            </a:r>
            <a:r>
              <a:rPr lang="en-US" sz="2400" b="1" u="sng" dirty="0"/>
              <a:t>all original supporting documents for</a:t>
            </a:r>
          </a:p>
          <a:p>
            <a:r>
              <a:rPr lang="en-US" sz="2400" b="1" u="sng" dirty="0"/>
              <a:t>expenditure</a:t>
            </a:r>
            <a:r>
              <a:rPr lang="en-US" sz="2400" dirty="0"/>
              <a:t> (invoices, receipts </a:t>
            </a:r>
            <a:r>
              <a:rPr lang="en-US" sz="2400" dirty="0" err="1"/>
              <a:t>etc</a:t>
            </a:r>
            <a:r>
              <a:rPr lang="en-US" sz="2400" dirty="0"/>
              <a:t>) with a stamp stating:</a:t>
            </a:r>
            <a:endParaRPr lang="it-IT" sz="2200" dirty="0"/>
          </a:p>
          <a:p>
            <a:pPr algn="just"/>
            <a:endParaRPr lang="it-IT" sz="2200" dirty="0"/>
          </a:p>
        </p:txBody>
      </p:sp>
      <p:sp>
        <p:nvSpPr>
          <p:cNvPr id="10" name="Rettangolo 9"/>
          <p:cNvSpPr/>
          <p:nvPr/>
        </p:nvSpPr>
        <p:spPr>
          <a:xfrm>
            <a:off x="539552" y="3717032"/>
            <a:ext cx="7776864" cy="19442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just"/>
            <a:r>
              <a:rPr lang="en-US" sz="2400" i="1" dirty="0">
                <a:solidFill>
                  <a:schemeClr val="tx2">
                    <a:lumMod val="50000"/>
                  </a:schemeClr>
                </a:solidFill>
              </a:rPr>
              <a:t>“</a:t>
            </a:r>
            <a:r>
              <a:rPr lang="en-US" sz="2000" i="1" dirty="0">
                <a:solidFill>
                  <a:schemeClr val="tx2">
                    <a:lumMod val="50000"/>
                  </a:schemeClr>
                </a:solidFill>
              </a:rPr>
              <a:t>Expenditure incurred with the Funds of the cooperation programme INTERREG V-A Italy-Malta in the</a:t>
            </a:r>
          </a:p>
          <a:p>
            <a:pPr algn="just"/>
            <a:r>
              <a:rPr lang="en-US" sz="2000" i="1" dirty="0">
                <a:solidFill>
                  <a:schemeClr val="tx2">
                    <a:lumMod val="50000"/>
                  </a:schemeClr>
                </a:solidFill>
              </a:rPr>
              <a:t>framework of the Project __________________ cod. no. __________________ for an accounted amount of</a:t>
            </a:r>
          </a:p>
          <a:p>
            <a:pPr algn="just"/>
            <a:r>
              <a:rPr lang="en-US" sz="2000" i="1" dirty="0">
                <a:solidFill>
                  <a:schemeClr val="tx2">
                    <a:lumMod val="50000"/>
                  </a:schemeClr>
                </a:solidFill>
              </a:rPr>
              <a:t>€. _________________ reporting n. __________________. CUP n°_______________________________;</a:t>
            </a:r>
            <a:endParaRPr lang="it-IT" sz="2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241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040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800" dirty="0">
                <a:solidFill>
                  <a:srgbClr val="002060"/>
                </a:solidFill>
              </a:rPr>
              <a:t>TYPE OF EXPENSES 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1A51A-5A57-49EB-977F-A72A5A7420A9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12</a:t>
            </a:fld>
            <a:endParaRPr lang="it-IT"/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353235" y="321239"/>
            <a:ext cx="5541929" cy="623276"/>
          </a:xfrm>
        </p:spPr>
        <p:txBody>
          <a:bodyPr/>
          <a:lstStyle/>
          <a:p>
            <a:r>
              <a:rPr lang="en-US" sz="2400" dirty="0">
                <a:solidFill>
                  <a:srgbClr val="FFC000"/>
                </a:solidFill>
              </a:rPr>
              <a:t>CRITERIA FOR ELIGIBILITY OF THE EXPENSES</a:t>
            </a:r>
            <a:r>
              <a:rPr lang="it-IT" sz="2400" dirty="0">
                <a:solidFill>
                  <a:srgbClr val="FFC000"/>
                </a:solidFill>
              </a:rPr>
              <a:t>                              5/5</a:t>
            </a:r>
          </a:p>
        </p:txBody>
      </p:sp>
      <p:sp>
        <p:nvSpPr>
          <p:cNvPr id="8" name="Rettangolo 7"/>
          <p:cNvSpPr/>
          <p:nvPr/>
        </p:nvSpPr>
        <p:spPr>
          <a:xfrm>
            <a:off x="539552" y="1700809"/>
            <a:ext cx="7776864" cy="4012201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algn="just"/>
            <a:r>
              <a:rPr lang="en-US" sz="2400" dirty="0"/>
              <a:t>Expenses must be classified under one of the following line  items</a:t>
            </a:r>
            <a:r>
              <a:rPr lang="it-IT" sz="2400" dirty="0"/>
              <a:t>:</a:t>
            </a:r>
          </a:p>
          <a:p>
            <a:pPr marL="971430" lvl="1" indent="-514286">
              <a:lnSpc>
                <a:spcPct val="114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it-IT" altLang="en-US" sz="2400" dirty="0"/>
              <a:t>Staff costs </a:t>
            </a:r>
            <a:r>
              <a:rPr lang="it-IT" altLang="en-US" i="1" dirty="0"/>
              <a:t>(</a:t>
            </a:r>
            <a:r>
              <a:rPr lang="it-IT" altLang="en-US" i="1" dirty="0" err="1"/>
              <a:t>flat</a:t>
            </a:r>
            <a:r>
              <a:rPr lang="it-IT" altLang="en-US" i="1" dirty="0"/>
              <a:t> rate </a:t>
            </a:r>
            <a:r>
              <a:rPr lang="it-IT" altLang="en-US" i="1" dirty="0" err="1"/>
              <a:t>only</a:t>
            </a:r>
            <a:r>
              <a:rPr lang="it-IT" altLang="en-US" i="1" dirty="0"/>
              <a:t> for project </a:t>
            </a:r>
            <a:r>
              <a:rPr lang="it-IT" altLang="en-US" i="1" dirty="0" err="1"/>
              <a:t>falling</a:t>
            </a:r>
            <a:r>
              <a:rPr lang="it-IT" altLang="en-US" i="1" dirty="0"/>
              <a:t> under </a:t>
            </a:r>
            <a:r>
              <a:rPr lang="it-IT" altLang="en-US" i="1" dirty="0" err="1"/>
              <a:t>axis</a:t>
            </a:r>
            <a:r>
              <a:rPr lang="it-IT" altLang="en-US" i="1" dirty="0"/>
              <a:t> II)</a:t>
            </a:r>
          </a:p>
          <a:p>
            <a:pPr marL="971430" lvl="1" indent="-514286">
              <a:lnSpc>
                <a:spcPct val="114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it-IT" altLang="en-US" sz="2400" dirty="0"/>
              <a:t>Office and </a:t>
            </a:r>
            <a:r>
              <a:rPr lang="it-IT" altLang="en-US" sz="2400" dirty="0" err="1"/>
              <a:t>administrative</a:t>
            </a:r>
            <a:r>
              <a:rPr lang="it-IT" altLang="en-US" sz="2400" dirty="0"/>
              <a:t> </a:t>
            </a:r>
            <a:r>
              <a:rPr lang="it-IT" altLang="en-US" sz="2400" dirty="0" err="1"/>
              <a:t>expenditure</a:t>
            </a:r>
            <a:r>
              <a:rPr lang="it-IT" altLang="en-US" sz="2400" dirty="0"/>
              <a:t> </a:t>
            </a:r>
            <a:r>
              <a:rPr lang="it-IT" altLang="en-US" i="1" dirty="0"/>
              <a:t>(</a:t>
            </a:r>
            <a:r>
              <a:rPr lang="it-IT" altLang="en-US" i="1" dirty="0" err="1"/>
              <a:t>flat</a:t>
            </a:r>
            <a:r>
              <a:rPr lang="it-IT" altLang="en-US" i="1" dirty="0"/>
              <a:t> rate)</a:t>
            </a:r>
          </a:p>
          <a:p>
            <a:pPr marL="971430" lvl="1" indent="-514286">
              <a:lnSpc>
                <a:spcPct val="114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it-IT" altLang="en-US" sz="2400" dirty="0"/>
              <a:t>Travel and </a:t>
            </a:r>
            <a:r>
              <a:rPr lang="it-IT" altLang="en-US" sz="2400" dirty="0" err="1"/>
              <a:t>accom</a:t>
            </a:r>
            <a:r>
              <a:rPr lang="mt-MT" altLang="en-US" sz="2400" dirty="0"/>
              <a:t>m</a:t>
            </a:r>
            <a:r>
              <a:rPr lang="it-IT" altLang="en-US" sz="2400" dirty="0" err="1"/>
              <a:t>odation</a:t>
            </a:r>
            <a:r>
              <a:rPr lang="it-IT" altLang="en-US" sz="2400" dirty="0"/>
              <a:t> cost</a:t>
            </a:r>
          </a:p>
          <a:p>
            <a:pPr marL="971430" lvl="1" indent="-514286">
              <a:lnSpc>
                <a:spcPct val="114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it-IT" altLang="en-US" sz="2400" dirty="0"/>
              <a:t>Ex</a:t>
            </a:r>
            <a:r>
              <a:rPr lang="mt-MT" altLang="en-US" sz="2400" dirty="0"/>
              <a:t>t</a:t>
            </a:r>
            <a:r>
              <a:rPr lang="it-IT" altLang="en-US" sz="2400" dirty="0" err="1"/>
              <a:t>ernal</a:t>
            </a:r>
            <a:r>
              <a:rPr lang="it-IT" altLang="en-US" sz="2400" dirty="0"/>
              <a:t> expertise and services costs</a:t>
            </a:r>
          </a:p>
          <a:p>
            <a:pPr marL="971430" lvl="1" indent="-514286">
              <a:lnSpc>
                <a:spcPct val="114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it-IT" altLang="en-US" sz="2400" dirty="0" err="1"/>
              <a:t>Equipment</a:t>
            </a:r>
            <a:r>
              <a:rPr lang="it-IT" altLang="en-US" sz="2400" dirty="0"/>
              <a:t> </a:t>
            </a:r>
            <a:r>
              <a:rPr lang="it-IT" altLang="en-US" sz="2400" dirty="0" err="1"/>
              <a:t>expenditure</a:t>
            </a:r>
            <a:endParaRPr lang="it-IT" altLang="en-US" sz="2400" dirty="0"/>
          </a:p>
          <a:p>
            <a:pPr marL="971430" lvl="1" indent="-514286">
              <a:lnSpc>
                <a:spcPct val="114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it-IT" altLang="en-US" sz="2400" dirty="0" err="1"/>
              <a:t>Infrastructure</a:t>
            </a:r>
            <a:r>
              <a:rPr lang="it-IT" altLang="en-US" sz="2400" dirty="0"/>
              <a:t> costs</a:t>
            </a:r>
          </a:p>
          <a:p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685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136526"/>
            <a:ext cx="8229600" cy="623276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SPECIFIC CRITERIA FOR ELIGIBILITY</a:t>
            </a:r>
            <a:r>
              <a:rPr lang="it-IT" dirty="0"/>
              <a:t>			</a:t>
            </a:r>
            <a:r>
              <a:rPr lang="it-IT" sz="1400" dirty="0"/>
              <a:t>1/2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210321"/>
            <a:ext cx="8507288" cy="5328592"/>
          </a:xfrm>
        </p:spPr>
        <p:txBody>
          <a:bodyPr>
            <a:noAutofit/>
          </a:bodyPr>
          <a:lstStyle/>
          <a:p>
            <a:pPr algn="just">
              <a:buSzPct val="80000"/>
              <a:buFont typeface="Wingdings" pitchFamily="2" charset="2"/>
              <a:buChar char="q"/>
            </a:pPr>
            <a:r>
              <a:rPr lang="en-US" sz="2200" dirty="0"/>
              <a:t>be strictly related to the </a:t>
            </a:r>
            <a:r>
              <a:rPr lang="en-US" sz="2200" b="1" dirty="0"/>
              <a:t>activity stated in the Application Form </a:t>
            </a:r>
            <a:r>
              <a:rPr lang="en-US" sz="2200" dirty="0"/>
              <a:t>approved by the </a:t>
            </a:r>
            <a:r>
              <a:rPr lang="en-US" sz="2200" dirty="0" err="1"/>
              <a:t>ExC</a:t>
            </a:r>
            <a:r>
              <a:rPr lang="en-US" sz="2200" dirty="0"/>
              <a:t> and contribute directly to the achievement of the Project objectives</a:t>
            </a:r>
            <a:endParaRPr lang="it-IT" sz="2200" dirty="0"/>
          </a:p>
          <a:p>
            <a:pPr algn="just">
              <a:buSzPct val="80000"/>
              <a:buFont typeface="Wingdings" pitchFamily="2" charset="2"/>
              <a:buChar char="q"/>
            </a:pPr>
            <a:r>
              <a:rPr lang="en-US" sz="2200" dirty="0"/>
              <a:t>be incurred in compliance with the regulations in force in the field of accounting and in line with the </a:t>
            </a:r>
            <a:r>
              <a:rPr lang="en-US" sz="2200" b="1" dirty="0"/>
              <a:t>accounting regulations of each Beneficiary </a:t>
            </a:r>
            <a:r>
              <a:rPr lang="en-US" sz="2200" dirty="0"/>
              <a:t>administration</a:t>
            </a:r>
          </a:p>
          <a:p>
            <a:pPr algn="just">
              <a:buSzPct val="80000"/>
              <a:buFont typeface="Wingdings" pitchFamily="2" charset="2"/>
              <a:buChar char="q"/>
            </a:pPr>
            <a:r>
              <a:rPr lang="en-US" sz="2200" dirty="0"/>
              <a:t>In case of direct administration an </a:t>
            </a:r>
            <a:r>
              <a:rPr lang="en-US" sz="2200" b="1" dirty="0"/>
              <a:t>informal “market research” </a:t>
            </a:r>
            <a:r>
              <a:rPr lang="en-US" sz="2200" dirty="0"/>
              <a:t>is acquired as Beneficiary’s evidence, in order to ensure the sound economic and financial management for the expenditures borne within the framework of INTERREG V-A Italy-Malta Programme</a:t>
            </a:r>
            <a:endParaRPr lang="en-US" sz="2200" b="1" dirty="0"/>
          </a:p>
          <a:p>
            <a:pPr algn="just">
              <a:buSzPct val="80000"/>
              <a:buFont typeface="Wingdings" pitchFamily="2" charset="2"/>
              <a:buChar char="q"/>
            </a:pPr>
            <a:r>
              <a:rPr lang="en-US" sz="2200" dirty="0"/>
              <a:t>be an </a:t>
            </a:r>
            <a:r>
              <a:rPr lang="en-US" sz="2200" b="1" dirty="0"/>
              <a:t>amount which is reasonable </a:t>
            </a:r>
            <a:r>
              <a:rPr lang="en-US" sz="2200" dirty="0"/>
              <a:t>and in compliance with the principles of sound financial management, the rational allocation of resources and cost management</a:t>
            </a:r>
            <a:endParaRPr lang="it-IT" sz="22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6E7E2-CD8F-4B1A-B660-27F0D46D0DA6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2055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2088232"/>
          </a:xfrm>
        </p:spPr>
        <p:txBody>
          <a:bodyPr>
            <a:noAutofit/>
          </a:bodyPr>
          <a:lstStyle/>
          <a:p>
            <a:pPr algn="just">
              <a:buSzPct val="80000"/>
              <a:buFont typeface="Wingdings" pitchFamily="2" charset="2"/>
              <a:buChar char="q"/>
            </a:pPr>
            <a:r>
              <a:rPr lang="en-US" sz="2000" dirty="0"/>
              <a:t>be definitively entered and traceable in the Beneficiary’s accounting system (without any possibility of recovery) and clearly </a:t>
            </a:r>
            <a:r>
              <a:rPr lang="en-US" sz="2000" b="1" dirty="0"/>
              <a:t>identifiable and distinguishable</a:t>
            </a:r>
            <a:r>
              <a:rPr lang="en-US" sz="2000" dirty="0"/>
              <a:t> from the expenses incurred for other activities.</a:t>
            </a:r>
          </a:p>
          <a:p>
            <a:pPr algn="just">
              <a:buSzPct val="80000"/>
              <a:buFont typeface="Wingdings" pitchFamily="2" charset="2"/>
              <a:buChar char="q"/>
            </a:pPr>
            <a:r>
              <a:rPr lang="en-US" sz="2000" dirty="0"/>
              <a:t>be </a:t>
            </a:r>
            <a:r>
              <a:rPr lang="en-US" sz="2000" b="1" dirty="0"/>
              <a:t>supported by a Technical Report </a:t>
            </a:r>
            <a:r>
              <a:rPr lang="en-US" sz="2000" dirty="0"/>
              <a:t>of the activities that specifies in details the link between the recorded expenditure and the relative Project/output activities which it relates (pertinence and conformity of the expenditure to the activities/output of the Project);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B64A-CF8D-4F4A-AE69-8B60E0441556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14</a:t>
            </a:fld>
            <a:endParaRPr lang="it-IT"/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286893" y="159521"/>
            <a:ext cx="5941292" cy="623276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SPECIFIC CRITERIA FOR ELIGIBILITY         2/2</a:t>
            </a:r>
          </a:p>
        </p:txBody>
      </p:sp>
      <p:sp>
        <p:nvSpPr>
          <p:cNvPr id="8" name="Gallone 7"/>
          <p:cNvSpPr/>
          <p:nvPr/>
        </p:nvSpPr>
        <p:spPr>
          <a:xfrm>
            <a:off x="286892" y="3897052"/>
            <a:ext cx="2484908" cy="1008112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IMPORTANT</a:t>
            </a:r>
          </a:p>
        </p:txBody>
      </p:sp>
      <p:sp>
        <p:nvSpPr>
          <p:cNvPr id="9" name="Rettangolo 8"/>
          <p:cNvSpPr/>
          <p:nvPr/>
        </p:nvSpPr>
        <p:spPr>
          <a:xfrm>
            <a:off x="2915816" y="3212976"/>
            <a:ext cx="5688632" cy="2304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t"/>
          <a:lstStyle/>
          <a:p>
            <a:pPr algn="just"/>
            <a:r>
              <a:rPr lang="en-US" sz="2000" dirty="0">
                <a:solidFill>
                  <a:srgbClr val="000000"/>
                </a:solidFill>
                <a:latin typeface="ArialNarrow"/>
              </a:rPr>
              <a:t>All beneficiaries whose status is different from public entity must publish on the web site </a:t>
            </a:r>
            <a:r>
              <a:rPr lang="en-US" sz="2000" dirty="0">
                <a:solidFill>
                  <a:srgbClr val="000000"/>
                </a:solidFill>
                <a:latin typeface="ArialNarrow"/>
                <a:hlinkClick r:id="rId2"/>
              </a:rPr>
              <a:t>www.italiamalta.eu</a:t>
            </a:r>
            <a:r>
              <a:rPr lang="en-US" sz="2000" dirty="0">
                <a:solidFill>
                  <a:srgbClr val="000000"/>
                </a:solidFill>
                <a:latin typeface="ArialNarrow"/>
              </a:rPr>
              <a:t> all the public evidence procedures for the acquisition of internal and external human resources, in order to guarantee participation, transparency and the respect of the principle of impartiality</a:t>
            </a:r>
            <a:r>
              <a:rPr lang="it-IT" dirty="0">
                <a:solidFill>
                  <a:srgbClr val="000000"/>
                </a:solidFill>
                <a:latin typeface="ArialNarrow"/>
              </a:rPr>
              <a:t>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36830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3804" y="136438"/>
            <a:ext cx="5887699" cy="623276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WHICH DOCUMENTS NEED FOR FIRST LEVEL CONTROL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0653" y="5996311"/>
            <a:ext cx="2133600" cy="365125"/>
          </a:xfrm>
        </p:spPr>
        <p:txBody>
          <a:bodyPr/>
          <a:lstStyle/>
          <a:p>
            <a:fld id="{490BBD48-0BBA-4C2E-89E6-BF76F4D4A5AD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17654" y="5996311"/>
            <a:ext cx="2895600" cy="365125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46653" y="5996311"/>
            <a:ext cx="2133600" cy="365125"/>
          </a:xfrm>
        </p:spPr>
        <p:txBody>
          <a:bodyPr/>
          <a:lstStyle/>
          <a:p>
            <a:fld id="{C35433D9-B6F0-4A50-9A88-4022112AD1EC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474091" y="1124744"/>
            <a:ext cx="8195818" cy="11225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t"/>
          <a:lstStyle/>
          <a:p>
            <a:r>
              <a:rPr lang="en-US" sz="2000" dirty="0"/>
              <a:t>Administrative and accounting documentation and facts starting from the commencement of the public procedures for the selection of providers till the definitive payment of the them</a:t>
            </a:r>
            <a:endParaRPr lang="it-IT" sz="2000" dirty="0"/>
          </a:p>
        </p:txBody>
      </p:sp>
      <p:sp>
        <p:nvSpPr>
          <p:cNvPr id="8" name="Rettangolo 7"/>
          <p:cNvSpPr/>
          <p:nvPr/>
        </p:nvSpPr>
        <p:spPr>
          <a:xfrm>
            <a:off x="474091" y="2428655"/>
            <a:ext cx="8167218" cy="683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t"/>
          <a:lstStyle/>
          <a:p>
            <a:pPr>
              <a:buSzPct val="80000"/>
            </a:pPr>
            <a:r>
              <a:rPr lang="en-US" sz="2000" dirty="0"/>
              <a:t>Legally binding documents </a:t>
            </a:r>
          </a:p>
          <a:p>
            <a:pPr>
              <a:buSzPct val="80000"/>
            </a:pPr>
            <a:r>
              <a:rPr lang="en-US" sz="2000" dirty="0"/>
              <a:t>(contracts, agreements, order notes, job orders, etc.)</a:t>
            </a:r>
            <a:endParaRPr lang="it-IT" sz="2000" dirty="0"/>
          </a:p>
        </p:txBody>
      </p:sp>
      <p:sp>
        <p:nvSpPr>
          <p:cNvPr id="11" name="Rettangolo 10"/>
          <p:cNvSpPr/>
          <p:nvPr/>
        </p:nvSpPr>
        <p:spPr>
          <a:xfrm>
            <a:off x="474091" y="3317330"/>
            <a:ext cx="8167218" cy="6184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t"/>
          <a:lstStyle/>
          <a:p>
            <a:pPr>
              <a:buSzPct val="80000"/>
            </a:pPr>
            <a:r>
              <a:rPr lang="en-US" sz="2000" dirty="0"/>
              <a:t>Supporting documentation for expenditures and payments</a:t>
            </a:r>
          </a:p>
        </p:txBody>
      </p:sp>
      <p:sp>
        <p:nvSpPr>
          <p:cNvPr id="12" name="Rettangolo arrotondato 11"/>
          <p:cNvSpPr/>
          <p:nvPr/>
        </p:nvSpPr>
        <p:spPr>
          <a:xfrm>
            <a:off x="8049121" y="1768626"/>
            <a:ext cx="612068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1</a:t>
            </a:r>
          </a:p>
        </p:txBody>
      </p:sp>
      <p:sp>
        <p:nvSpPr>
          <p:cNvPr id="13" name="Rettangolo arrotondato 12"/>
          <p:cNvSpPr/>
          <p:nvPr/>
        </p:nvSpPr>
        <p:spPr>
          <a:xfrm>
            <a:off x="8057841" y="2637522"/>
            <a:ext cx="612068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14" name="Rettangolo arrotondato 13"/>
          <p:cNvSpPr/>
          <p:nvPr/>
        </p:nvSpPr>
        <p:spPr>
          <a:xfrm>
            <a:off x="8057841" y="3647779"/>
            <a:ext cx="612068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493970" y="4300842"/>
            <a:ext cx="8167218" cy="7081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t"/>
          <a:lstStyle/>
          <a:p>
            <a:pPr>
              <a:buSzPct val="80000"/>
            </a:pPr>
            <a:r>
              <a:rPr lang="en-US" sz="2000" dirty="0"/>
              <a:t>Supporting documentation (timesheet, accounting sheets etc.) able to clarify the methodology used to clarify the calculation methods</a:t>
            </a:r>
            <a:endParaRPr lang="it-IT" sz="2000" dirty="0"/>
          </a:p>
        </p:txBody>
      </p:sp>
      <p:sp>
        <p:nvSpPr>
          <p:cNvPr id="16" name="Rettangolo arrotondato 15"/>
          <p:cNvSpPr/>
          <p:nvPr/>
        </p:nvSpPr>
        <p:spPr>
          <a:xfrm>
            <a:off x="8091898" y="4591413"/>
            <a:ext cx="612068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17" name="Rettangolo 16"/>
          <p:cNvSpPr/>
          <p:nvPr/>
        </p:nvSpPr>
        <p:spPr>
          <a:xfrm>
            <a:off x="488391" y="5272569"/>
            <a:ext cx="8167218" cy="7081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t"/>
          <a:lstStyle/>
          <a:p>
            <a:pPr>
              <a:buSzPct val="80000"/>
            </a:pPr>
            <a:r>
              <a:rPr lang="en-US" sz="2000" dirty="0"/>
              <a:t>Copies of all the publicity material and information products produced and/or photos of the large size goods</a:t>
            </a:r>
            <a:endParaRPr lang="it-IT" sz="2000" dirty="0"/>
          </a:p>
        </p:txBody>
      </p:sp>
      <p:sp>
        <p:nvSpPr>
          <p:cNvPr id="18" name="Rettangolo arrotondato 17"/>
          <p:cNvSpPr/>
          <p:nvPr/>
        </p:nvSpPr>
        <p:spPr>
          <a:xfrm>
            <a:off x="8086318" y="5626640"/>
            <a:ext cx="612068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12325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1590" y="157949"/>
            <a:ext cx="8229600" cy="623276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AUTHORIZATION BY THE MA	</a:t>
            </a:r>
            <a:r>
              <a:rPr lang="it-IT" dirty="0"/>
              <a:t>			</a:t>
            </a:r>
            <a:r>
              <a:rPr lang="it-IT" sz="1600" dirty="0"/>
              <a:t>2/2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729F-CA0D-4AA7-BCDF-12EABC357185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16</a:t>
            </a:fld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539552" y="1268760"/>
            <a:ext cx="7848872" cy="3693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28" tIns="45715" rIns="91428" bIns="45715" rtlCol="0">
            <a:spAutoFit/>
          </a:bodyPr>
          <a:lstStyle/>
          <a:p>
            <a:pPr algn="just"/>
            <a:r>
              <a:rPr lang="en-US" b="1" dirty="0"/>
              <a:t>Missions outside the cooperation area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501350" y="2276873"/>
            <a:ext cx="8070080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t"/>
          <a:lstStyle/>
          <a:p>
            <a:pPr algn="just"/>
            <a:r>
              <a:rPr lang="en-US" dirty="0"/>
              <a:t>Missions outside the cooperation area but in the European territory have to be authorized by the MA/JS in advance through a specific request sent by the LP to the MA. </a:t>
            </a:r>
          </a:p>
          <a:p>
            <a:pPr algn="just"/>
            <a:r>
              <a:rPr lang="en-US" dirty="0">
                <a:solidFill>
                  <a:srgbClr val="FF0000"/>
                </a:solidFill>
              </a:rPr>
              <a:t>The expenses are not eligible if they are not authorized in advance</a:t>
            </a:r>
          </a:p>
        </p:txBody>
      </p:sp>
      <p:sp>
        <p:nvSpPr>
          <p:cNvPr id="20" name="Freccia in giù 19"/>
          <p:cNvSpPr/>
          <p:nvPr/>
        </p:nvSpPr>
        <p:spPr>
          <a:xfrm>
            <a:off x="539552" y="1762144"/>
            <a:ext cx="360040" cy="4166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endParaRPr lang="it-IT"/>
          </a:p>
        </p:txBody>
      </p:sp>
      <p:sp>
        <p:nvSpPr>
          <p:cNvPr id="21" name="Freccia in giù 20"/>
          <p:cNvSpPr/>
          <p:nvPr/>
        </p:nvSpPr>
        <p:spPr>
          <a:xfrm>
            <a:off x="7984547" y="1762144"/>
            <a:ext cx="360040" cy="4166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endParaRPr lang="it-IT"/>
          </a:p>
        </p:txBody>
      </p:sp>
      <p:sp>
        <p:nvSpPr>
          <p:cNvPr id="24" name="CasellaDiTesto 23"/>
          <p:cNvSpPr txBox="1"/>
          <p:nvPr/>
        </p:nvSpPr>
        <p:spPr>
          <a:xfrm>
            <a:off x="534007" y="3919268"/>
            <a:ext cx="7848872" cy="3693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28" tIns="45715" rIns="91428" bIns="45715" rtlCol="0">
            <a:spAutoFit/>
          </a:bodyPr>
          <a:lstStyle/>
          <a:p>
            <a:pPr algn="just"/>
            <a:r>
              <a:rPr lang="en-US" b="1" dirty="0"/>
              <a:t>Missions outside the European territory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5" name="Rettangolo 24"/>
          <p:cNvSpPr/>
          <p:nvPr/>
        </p:nvSpPr>
        <p:spPr>
          <a:xfrm>
            <a:off x="520935" y="4911578"/>
            <a:ext cx="8070080" cy="6232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t"/>
          <a:lstStyle/>
          <a:p>
            <a:pPr algn="just"/>
            <a:r>
              <a:rPr lang="en-US" dirty="0"/>
              <a:t>As a general rule, missions outside the European territory are not eligible. </a:t>
            </a:r>
            <a:endParaRPr lang="it-IT" dirty="0"/>
          </a:p>
        </p:txBody>
      </p:sp>
      <p:sp>
        <p:nvSpPr>
          <p:cNvPr id="26" name="Freccia in giù 25"/>
          <p:cNvSpPr/>
          <p:nvPr/>
        </p:nvSpPr>
        <p:spPr>
          <a:xfrm>
            <a:off x="539552" y="4410381"/>
            <a:ext cx="360040" cy="4166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endParaRPr lang="it-IT"/>
          </a:p>
        </p:txBody>
      </p:sp>
      <p:sp>
        <p:nvSpPr>
          <p:cNvPr id="27" name="Freccia in giù 26"/>
          <p:cNvSpPr/>
          <p:nvPr/>
        </p:nvSpPr>
        <p:spPr>
          <a:xfrm>
            <a:off x="7984547" y="4410381"/>
            <a:ext cx="360040" cy="4166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3748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107505" y="183421"/>
            <a:ext cx="5688632" cy="472266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marL="63513">
              <a:defRPr/>
            </a:pPr>
            <a:r>
              <a:rPr lang="it-IT" sz="2400" b="1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EXPENDITURE CATEGORIES – STAFF COSTS</a:t>
            </a:r>
          </a:p>
        </p:txBody>
      </p:sp>
      <p:sp>
        <p:nvSpPr>
          <p:cNvPr id="7" name="Rettangolo 6"/>
          <p:cNvSpPr/>
          <p:nvPr/>
        </p:nvSpPr>
        <p:spPr>
          <a:xfrm>
            <a:off x="245702" y="2570493"/>
            <a:ext cx="973998" cy="3466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sz="1600" b="1" dirty="0">
                <a:solidFill>
                  <a:srgbClr val="003399"/>
                </a:solidFill>
              </a:rPr>
              <a:t>WHAT</a:t>
            </a:r>
          </a:p>
        </p:txBody>
      </p:sp>
      <p:sp>
        <p:nvSpPr>
          <p:cNvPr id="8" name="Rettangolo 7"/>
          <p:cNvSpPr/>
          <p:nvPr/>
        </p:nvSpPr>
        <p:spPr>
          <a:xfrm>
            <a:off x="2339753" y="1772817"/>
            <a:ext cx="6518469" cy="93276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en-US" dirty="0">
                <a:solidFill>
                  <a:srgbClr val="003399"/>
                </a:solidFill>
              </a:rPr>
              <a:t>salary payments related to the activities which the entity would not carry out if the operation concerned was not undertaken, fixed in an employment/work contract</a:t>
            </a:r>
            <a:endParaRPr lang="it-IT" dirty="0">
              <a:solidFill>
                <a:srgbClr val="003399"/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2339753" y="2748219"/>
            <a:ext cx="6518469" cy="13849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lvl="0"/>
            <a:r>
              <a:rPr lang="en-US" sz="1400" dirty="0">
                <a:solidFill>
                  <a:srgbClr val="003399"/>
                </a:solidFill>
              </a:rPr>
              <a:t>any other costs directly linked to salary payments incurred and paid by the employer, such as employment taxes and social security including pensions provided that they are</a:t>
            </a:r>
            <a:r>
              <a:rPr lang="mt-MT" sz="1400" dirty="0">
                <a:solidFill>
                  <a:srgbClr val="003399"/>
                </a:solidFill>
              </a:rPr>
              <a:t> fixed in an employment document or by law;  in accordance </a:t>
            </a:r>
            <a:r>
              <a:rPr lang="mt-MT" sz="1400" dirty="0">
                <a:solidFill>
                  <a:schemeClr val="accent1">
                    <a:lumMod val="75000"/>
                  </a:schemeClr>
                </a:solidFill>
              </a:rPr>
              <a:t>with 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the legislation referred to in the employment document and with standard practices in the country and/or organisation where the individual staff member is actually working;  not recoverable by the employer.</a:t>
            </a:r>
            <a:endParaRPr lang="it-IT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1" name="Connettore 4 10"/>
          <p:cNvCxnSpPr>
            <a:stCxn id="7" idx="3"/>
            <a:endCxn id="8" idx="1"/>
          </p:cNvCxnSpPr>
          <p:nvPr/>
        </p:nvCxnSpPr>
        <p:spPr>
          <a:xfrm flipV="1">
            <a:off x="1219700" y="2239201"/>
            <a:ext cx="1120053" cy="504629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4 11"/>
          <p:cNvCxnSpPr>
            <a:stCxn id="7" idx="3"/>
            <a:endCxn id="10" idx="1"/>
          </p:cNvCxnSpPr>
          <p:nvPr/>
        </p:nvCxnSpPr>
        <p:spPr>
          <a:xfrm>
            <a:off x="1219700" y="2743831"/>
            <a:ext cx="1120053" cy="69688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ttangolo 24"/>
          <p:cNvSpPr/>
          <p:nvPr/>
        </p:nvSpPr>
        <p:spPr>
          <a:xfrm>
            <a:off x="245702" y="4242864"/>
            <a:ext cx="973998" cy="3466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sz="1600" b="1" dirty="0">
                <a:solidFill>
                  <a:srgbClr val="003399"/>
                </a:solidFill>
              </a:rPr>
              <a:t>HOW</a:t>
            </a:r>
          </a:p>
        </p:txBody>
      </p:sp>
      <p:sp>
        <p:nvSpPr>
          <p:cNvPr id="26" name="Rettangolo 25"/>
          <p:cNvSpPr/>
          <p:nvPr/>
        </p:nvSpPr>
        <p:spPr>
          <a:xfrm>
            <a:off x="2339754" y="4260832"/>
            <a:ext cx="1723687" cy="3745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dirty="0">
                <a:solidFill>
                  <a:srgbClr val="003399"/>
                </a:solidFill>
              </a:rPr>
              <a:t>Full Time</a:t>
            </a:r>
          </a:p>
        </p:txBody>
      </p:sp>
      <p:sp>
        <p:nvSpPr>
          <p:cNvPr id="27" name="Rettangolo 26"/>
          <p:cNvSpPr/>
          <p:nvPr/>
        </p:nvSpPr>
        <p:spPr>
          <a:xfrm>
            <a:off x="2329165" y="4934396"/>
            <a:ext cx="1723688" cy="3745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dirty="0">
                <a:solidFill>
                  <a:srgbClr val="003399"/>
                </a:solidFill>
              </a:rPr>
              <a:t>Part-Time</a:t>
            </a:r>
          </a:p>
        </p:txBody>
      </p:sp>
      <p:cxnSp>
        <p:nvCxnSpPr>
          <p:cNvPr id="28" name="Connettore 4 27"/>
          <p:cNvCxnSpPr>
            <a:stCxn id="25" idx="3"/>
            <a:endCxn id="26" idx="1"/>
          </p:cNvCxnSpPr>
          <p:nvPr/>
        </p:nvCxnSpPr>
        <p:spPr>
          <a:xfrm>
            <a:off x="1219699" y="4416202"/>
            <a:ext cx="1120054" cy="31922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4 28"/>
          <p:cNvCxnSpPr>
            <a:stCxn id="25" idx="3"/>
            <a:endCxn id="27" idx="1"/>
          </p:cNvCxnSpPr>
          <p:nvPr/>
        </p:nvCxnSpPr>
        <p:spPr>
          <a:xfrm>
            <a:off x="1219699" y="4416202"/>
            <a:ext cx="1109466" cy="7054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endCxn id="36" idx="1"/>
          </p:cNvCxnSpPr>
          <p:nvPr/>
        </p:nvCxnSpPr>
        <p:spPr>
          <a:xfrm>
            <a:off x="4074346" y="4787586"/>
            <a:ext cx="497654" cy="161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ttangolo 35"/>
          <p:cNvSpPr/>
          <p:nvPr/>
        </p:nvSpPr>
        <p:spPr>
          <a:xfrm>
            <a:off x="4572000" y="4616441"/>
            <a:ext cx="4307713" cy="3745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dirty="0">
                <a:solidFill>
                  <a:srgbClr val="003399"/>
                </a:solidFill>
              </a:rPr>
              <a:t>1 h</a:t>
            </a:r>
            <a:r>
              <a:rPr lang="mt-MT" dirty="0">
                <a:solidFill>
                  <a:srgbClr val="003399"/>
                </a:solidFill>
              </a:rPr>
              <a:t>r</a:t>
            </a:r>
            <a:r>
              <a:rPr lang="it-IT" dirty="0">
                <a:solidFill>
                  <a:srgbClr val="003399"/>
                </a:solidFill>
              </a:rPr>
              <a:t> work = Yearly gross labour cost/</a:t>
            </a:r>
            <a:r>
              <a:rPr lang="mt-MT" dirty="0">
                <a:solidFill>
                  <a:srgbClr val="003399"/>
                </a:solidFill>
              </a:rPr>
              <a:t>1,</a:t>
            </a:r>
            <a:r>
              <a:rPr lang="it-IT" dirty="0">
                <a:solidFill>
                  <a:srgbClr val="003399"/>
                </a:solidFill>
              </a:rPr>
              <a:t>720</a:t>
            </a:r>
          </a:p>
        </p:txBody>
      </p:sp>
    </p:spTree>
    <p:extLst>
      <p:ext uri="{BB962C8B-B14F-4D97-AF65-F5344CB8AC3E}">
        <p14:creationId xmlns:p14="http://schemas.microsoft.com/office/powerpoint/2010/main" val="3188286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0" grpId="0" animBg="1"/>
      <p:bldP spid="25" grpId="0" animBg="1"/>
      <p:bldP spid="26" grpId="0" animBg="1"/>
      <p:bldP spid="27" grpId="0" animBg="1"/>
      <p:bldP spid="3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0" y="116633"/>
            <a:ext cx="5868144" cy="1225815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marL="63513">
              <a:defRPr/>
            </a:pPr>
            <a:r>
              <a:rPr lang="it-IT" sz="2400" b="1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EXPENDITURE CATEGORIES – OFFICE AND ADMINISTRATIVE EXPENDITURE</a:t>
            </a:r>
          </a:p>
          <a:p>
            <a:pPr marL="63513">
              <a:defRPr/>
            </a:pPr>
            <a:endParaRPr lang="it-IT" sz="2400" b="1" kern="0" dirty="0">
              <a:ln w="6350">
                <a:solidFill>
                  <a:srgbClr val="4F81BD">
                    <a:shade val="43000"/>
                  </a:srgbClr>
                </a:solidFill>
              </a:ln>
              <a:solidFill>
                <a:srgbClr val="FFCC00"/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ea typeface="ＭＳ Ｐゴシック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95536" y="1484785"/>
            <a:ext cx="8025048" cy="4247306"/>
          </a:xfrm>
          <a:prstGeom prst="rect">
            <a:avLst/>
          </a:prstGeom>
          <a:noFill/>
        </p:spPr>
        <p:txBody>
          <a:bodyPr wrap="square" lIns="91428" tIns="45715" rIns="91428" bIns="45715" rtlCol="0">
            <a:spAutoFit/>
          </a:bodyPr>
          <a:lstStyle/>
          <a:p>
            <a:pPr>
              <a:tabLst>
                <a:tab pos="622223" algn="l"/>
              </a:tabLst>
            </a:pPr>
            <a:r>
              <a:rPr lang="en-US" dirty="0">
                <a:solidFill>
                  <a:srgbClr val="003399"/>
                </a:solidFill>
              </a:rPr>
              <a:t>a)	office rent; </a:t>
            </a:r>
          </a:p>
          <a:p>
            <a:pPr marL="622223" indent="-622223">
              <a:tabLst>
                <a:tab pos="622223" algn="l"/>
              </a:tabLst>
            </a:pPr>
            <a:r>
              <a:rPr lang="en-US" dirty="0">
                <a:solidFill>
                  <a:srgbClr val="003399"/>
                </a:solidFill>
              </a:rPr>
              <a:t>b)	insurance and taxes to the buildings where the staff is located and to the equipment of the office (e.g. fire, theft insurances);  </a:t>
            </a:r>
          </a:p>
          <a:p>
            <a:pPr marL="622223" indent="-622223">
              <a:tabLst>
                <a:tab pos="622223" algn="l"/>
              </a:tabLst>
            </a:pPr>
            <a:r>
              <a:rPr lang="en-US" dirty="0">
                <a:solidFill>
                  <a:srgbClr val="003399"/>
                </a:solidFill>
              </a:rPr>
              <a:t>c)	utilities (e.g. electricity, heating, water); </a:t>
            </a:r>
          </a:p>
          <a:p>
            <a:pPr marL="622223" indent="-622223">
              <a:tabLst>
                <a:tab pos="622223" algn="l"/>
              </a:tabLst>
            </a:pPr>
            <a:r>
              <a:rPr lang="en-US" dirty="0">
                <a:solidFill>
                  <a:srgbClr val="003399"/>
                </a:solidFill>
              </a:rPr>
              <a:t>d)	office supplies; </a:t>
            </a:r>
          </a:p>
          <a:p>
            <a:pPr marL="622223" indent="-622223">
              <a:tabLst>
                <a:tab pos="622223" algn="l"/>
              </a:tabLst>
            </a:pPr>
            <a:r>
              <a:rPr lang="en-US" dirty="0">
                <a:solidFill>
                  <a:srgbClr val="003399"/>
                </a:solidFill>
              </a:rPr>
              <a:t>e)	general accounting provided inside the beneficiary </a:t>
            </a:r>
            <a:r>
              <a:rPr lang="en-US" dirty="0" err="1">
                <a:solidFill>
                  <a:srgbClr val="003399"/>
                </a:solidFill>
              </a:rPr>
              <a:t>organisation</a:t>
            </a:r>
            <a:r>
              <a:rPr lang="en-US" dirty="0">
                <a:solidFill>
                  <a:srgbClr val="003399"/>
                </a:solidFill>
              </a:rPr>
              <a:t>; </a:t>
            </a:r>
          </a:p>
          <a:p>
            <a:pPr marL="622223" indent="-622223">
              <a:tabLst>
                <a:tab pos="622223" algn="l"/>
              </a:tabLst>
            </a:pPr>
            <a:r>
              <a:rPr lang="en-US" dirty="0">
                <a:solidFill>
                  <a:srgbClr val="003399"/>
                </a:solidFill>
              </a:rPr>
              <a:t>f)	archives; </a:t>
            </a:r>
          </a:p>
          <a:p>
            <a:pPr marL="622223" indent="-622223">
              <a:tabLst>
                <a:tab pos="622223" algn="l"/>
              </a:tabLst>
            </a:pPr>
            <a:r>
              <a:rPr lang="en-US" dirty="0">
                <a:solidFill>
                  <a:srgbClr val="003399"/>
                </a:solidFill>
              </a:rPr>
              <a:t>g)	maintenance, cleaning and repairs; </a:t>
            </a:r>
          </a:p>
          <a:p>
            <a:pPr marL="622223" indent="-622223">
              <a:tabLst>
                <a:tab pos="622223" algn="l"/>
              </a:tabLst>
            </a:pPr>
            <a:r>
              <a:rPr lang="en-US" dirty="0">
                <a:solidFill>
                  <a:srgbClr val="003399"/>
                </a:solidFill>
              </a:rPr>
              <a:t>h)	security; </a:t>
            </a:r>
          </a:p>
          <a:p>
            <a:pPr marL="622223" indent="-622223">
              <a:tabLst>
                <a:tab pos="622223" algn="l"/>
              </a:tabLst>
            </a:pPr>
            <a:r>
              <a:rPr lang="en-US" dirty="0" err="1">
                <a:solidFill>
                  <a:srgbClr val="003399"/>
                </a:solidFill>
              </a:rPr>
              <a:t>i</a:t>
            </a:r>
            <a:r>
              <a:rPr lang="en-US" dirty="0">
                <a:solidFill>
                  <a:srgbClr val="003399"/>
                </a:solidFill>
              </a:rPr>
              <a:t>)	IT systems; </a:t>
            </a:r>
          </a:p>
          <a:p>
            <a:pPr marL="622223" indent="-622223">
              <a:tabLst>
                <a:tab pos="622223" algn="l"/>
              </a:tabLst>
            </a:pPr>
            <a:r>
              <a:rPr lang="en-US" dirty="0">
                <a:solidFill>
                  <a:srgbClr val="003399"/>
                </a:solidFill>
              </a:rPr>
              <a:t>j)	communication (e.g. telephone, fax, Internet, postal services, business cards); </a:t>
            </a:r>
          </a:p>
          <a:p>
            <a:pPr marL="622223" indent="-622223">
              <a:tabLst>
                <a:tab pos="622223" algn="l"/>
              </a:tabLst>
            </a:pPr>
            <a:r>
              <a:rPr lang="en-US" dirty="0">
                <a:solidFill>
                  <a:srgbClr val="003399"/>
                </a:solidFill>
              </a:rPr>
              <a:t>k)	bank charges for opening and administering the account or accounts where the implementation of an operation requires a separate account to be opened; </a:t>
            </a:r>
          </a:p>
          <a:p>
            <a:pPr marL="622223" indent="-622223">
              <a:tabLst>
                <a:tab pos="622223" algn="l"/>
              </a:tabLst>
            </a:pPr>
            <a:r>
              <a:rPr lang="en-US" dirty="0">
                <a:solidFill>
                  <a:srgbClr val="003399"/>
                </a:solidFill>
              </a:rPr>
              <a:t>l)	charges for transnational financial transactions</a:t>
            </a:r>
          </a:p>
        </p:txBody>
      </p:sp>
    </p:spTree>
    <p:extLst>
      <p:ext uri="{BB962C8B-B14F-4D97-AF65-F5344CB8AC3E}">
        <p14:creationId xmlns:p14="http://schemas.microsoft.com/office/powerpoint/2010/main" val="261294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11051" y="188641"/>
            <a:ext cx="5929102" cy="849041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marL="63513">
              <a:defRPr/>
            </a:pPr>
            <a:r>
              <a:rPr lang="it-IT" sz="2400" b="1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EXPENDITURE CATEGORIES – TRAVEL AND ACCOMMODATION COSTS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17684" y="1483902"/>
            <a:ext cx="8025048" cy="1754316"/>
          </a:xfrm>
          <a:prstGeom prst="rect">
            <a:avLst/>
          </a:prstGeom>
          <a:noFill/>
        </p:spPr>
        <p:txBody>
          <a:bodyPr wrap="square" lIns="91428" tIns="45715" rIns="91428" bIns="45715" rtlCol="0">
            <a:spAutoFit/>
          </a:bodyPr>
          <a:lstStyle/>
          <a:p>
            <a:pPr marL="622223" indent="-622223"/>
            <a:r>
              <a:rPr lang="en-US" dirty="0">
                <a:solidFill>
                  <a:srgbClr val="003399"/>
                </a:solidFill>
              </a:rPr>
              <a:t>a)	travel costs (e.g. tickets, travel and car insurance, fuel, car mileage, toll, and parking fees); </a:t>
            </a:r>
          </a:p>
          <a:p>
            <a:pPr marL="622223" indent="-622223"/>
            <a:r>
              <a:rPr lang="en-US" dirty="0">
                <a:solidFill>
                  <a:srgbClr val="003399"/>
                </a:solidFill>
              </a:rPr>
              <a:t>b)	the costs of meals; </a:t>
            </a:r>
          </a:p>
          <a:p>
            <a:pPr marL="622223" indent="-622223"/>
            <a:r>
              <a:rPr lang="en-US" dirty="0">
                <a:solidFill>
                  <a:srgbClr val="003399"/>
                </a:solidFill>
              </a:rPr>
              <a:t>c)	accommodation costs; </a:t>
            </a:r>
          </a:p>
          <a:p>
            <a:pPr marL="622223" indent="-622223"/>
            <a:r>
              <a:rPr lang="en-US" dirty="0">
                <a:solidFill>
                  <a:srgbClr val="003399"/>
                </a:solidFill>
              </a:rPr>
              <a:t>d)	visas costs; </a:t>
            </a:r>
          </a:p>
          <a:p>
            <a:pPr marL="622223" indent="-622223"/>
            <a:r>
              <a:rPr lang="en-US" dirty="0">
                <a:solidFill>
                  <a:srgbClr val="003399"/>
                </a:solidFill>
              </a:rPr>
              <a:t>e)	daily allowances. </a:t>
            </a:r>
          </a:p>
        </p:txBody>
      </p:sp>
      <p:sp>
        <p:nvSpPr>
          <p:cNvPr id="5" name="Rettangolo 4"/>
          <p:cNvSpPr/>
          <p:nvPr/>
        </p:nvSpPr>
        <p:spPr>
          <a:xfrm>
            <a:off x="450951" y="4409422"/>
            <a:ext cx="1380455" cy="3466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sz="1600" b="1" dirty="0">
                <a:solidFill>
                  <a:srgbClr val="003399"/>
                </a:solidFill>
              </a:rPr>
              <a:t>ATTENTION</a:t>
            </a:r>
          </a:p>
        </p:txBody>
      </p:sp>
      <p:sp>
        <p:nvSpPr>
          <p:cNvPr id="7" name="Rettangolo 6"/>
          <p:cNvSpPr/>
          <p:nvPr/>
        </p:nvSpPr>
        <p:spPr>
          <a:xfrm>
            <a:off x="2472897" y="3599755"/>
            <a:ext cx="6334409" cy="6463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en-US" dirty="0">
                <a:solidFill>
                  <a:srgbClr val="003399"/>
                </a:solidFill>
              </a:rPr>
              <a:t>Eligible, if they are included in the regulations/internal memoranda</a:t>
            </a:r>
            <a:endParaRPr lang="it-IT" dirty="0">
              <a:solidFill>
                <a:srgbClr val="003399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472897" y="5129981"/>
            <a:ext cx="6334409" cy="6463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en-US" dirty="0">
                <a:solidFill>
                  <a:srgbClr val="003399"/>
                </a:solidFill>
              </a:rPr>
              <a:t>The expenses of external experts fall under external expertise costs</a:t>
            </a:r>
            <a:endParaRPr lang="it-IT" dirty="0">
              <a:solidFill>
                <a:srgbClr val="003399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472896" y="4396256"/>
            <a:ext cx="6334410" cy="3745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en-US" dirty="0">
                <a:solidFill>
                  <a:srgbClr val="003399"/>
                </a:solidFill>
              </a:rPr>
              <a:t>Maltese national regulations shall apply for Maltese beneficiaries</a:t>
            </a:r>
            <a:endParaRPr lang="it-IT" dirty="0">
              <a:solidFill>
                <a:srgbClr val="003399"/>
              </a:solidFill>
            </a:endParaRPr>
          </a:p>
        </p:txBody>
      </p:sp>
      <p:cxnSp>
        <p:nvCxnSpPr>
          <p:cNvPr id="10" name="Connettore 4 9"/>
          <p:cNvCxnSpPr>
            <a:stCxn id="5" idx="3"/>
            <a:endCxn id="7" idx="1"/>
          </p:cNvCxnSpPr>
          <p:nvPr/>
        </p:nvCxnSpPr>
        <p:spPr>
          <a:xfrm flipV="1">
            <a:off x="1831406" y="3922916"/>
            <a:ext cx="641491" cy="659844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>
            <a:stCxn id="5" idx="3"/>
            <a:endCxn id="9" idx="1"/>
          </p:cNvCxnSpPr>
          <p:nvPr/>
        </p:nvCxnSpPr>
        <p:spPr>
          <a:xfrm>
            <a:off x="1831405" y="4582759"/>
            <a:ext cx="641491" cy="7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4 13"/>
          <p:cNvCxnSpPr>
            <a:stCxn id="5" idx="3"/>
            <a:endCxn id="8" idx="1"/>
          </p:cNvCxnSpPr>
          <p:nvPr/>
        </p:nvCxnSpPr>
        <p:spPr>
          <a:xfrm>
            <a:off x="1831406" y="4582760"/>
            <a:ext cx="641491" cy="870382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9335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5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4203" y="33598"/>
            <a:ext cx="8229600" cy="623276"/>
          </a:xfrm>
        </p:spPr>
        <p:txBody>
          <a:bodyPr>
            <a:normAutofit/>
          </a:bodyPr>
          <a:lstStyle/>
          <a:p>
            <a:pPr algn="l"/>
            <a:r>
              <a:rPr lang="it-IT" sz="3200" dirty="0">
                <a:solidFill>
                  <a:srgbClr val="FFC000"/>
                </a:solidFill>
              </a:rPr>
              <a:t>MAIN ISSUES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4203" y="691386"/>
            <a:ext cx="8174966" cy="540190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sz="6400" b="1" i="1" dirty="0">
                <a:solidFill>
                  <a:srgbClr val="FF0000"/>
                </a:solidFill>
              </a:rPr>
              <a:t>1 hour</a:t>
            </a:r>
          </a:p>
          <a:p>
            <a:pPr marL="361905" indent="-361905">
              <a:buFont typeface="+mj-lt"/>
              <a:buAutoNum type="arabicPeriod"/>
            </a:pPr>
            <a:r>
              <a:rPr lang="en-GB" sz="7200" dirty="0">
                <a:solidFill>
                  <a:schemeClr val="tx2"/>
                </a:solidFill>
              </a:rPr>
              <a:t>Lead Partner Obligations</a:t>
            </a:r>
          </a:p>
          <a:p>
            <a:pPr marL="361905" indent="-361905">
              <a:buFont typeface="+mj-lt"/>
              <a:buAutoNum type="arabicPeriod"/>
            </a:pPr>
            <a:r>
              <a:rPr lang="en-GB" sz="7200" dirty="0">
                <a:solidFill>
                  <a:schemeClr val="tx2"/>
                </a:solidFill>
              </a:rPr>
              <a:t>Claim of the expenses, first level control, submission of the request for reimbursement (process); </a:t>
            </a:r>
          </a:p>
          <a:p>
            <a:pPr marL="361905" indent="-361905">
              <a:buFont typeface="+mj-lt"/>
              <a:buAutoNum type="arabicPeriod"/>
            </a:pPr>
            <a:r>
              <a:rPr lang="en-GB" sz="7200" dirty="0">
                <a:solidFill>
                  <a:schemeClr val="tx2"/>
                </a:solidFill>
              </a:rPr>
              <a:t>Eligibility of the expenditures;</a:t>
            </a:r>
          </a:p>
          <a:p>
            <a:pPr marL="361905" indent="-361905">
              <a:buFont typeface="+mj-lt"/>
              <a:buAutoNum type="arabicPeriod"/>
            </a:pPr>
            <a:r>
              <a:rPr lang="en-GB" sz="7200" dirty="0">
                <a:solidFill>
                  <a:schemeClr val="tx2"/>
                </a:solidFill>
              </a:rPr>
              <a:t>Type of expenditures; </a:t>
            </a:r>
          </a:p>
          <a:p>
            <a:pPr marL="361905" indent="-361905">
              <a:buFont typeface="+mj-lt"/>
              <a:buAutoNum type="arabicPeriod"/>
            </a:pPr>
            <a:r>
              <a:rPr lang="en-GB" sz="7200" dirty="0">
                <a:solidFill>
                  <a:schemeClr val="tx2"/>
                </a:solidFill>
              </a:rPr>
              <a:t>Specific criteria for eligibility;</a:t>
            </a:r>
          </a:p>
          <a:p>
            <a:pPr marL="361905" indent="-361905">
              <a:buFont typeface="+mj-lt"/>
              <a:buAutoNum type="arabicPeriod"/>
            </a:pPr>
            <a:r>
              <a:rPr lang="en-GB" sz="7200" dirty="0">
                <a:solidFill>
                  <a:schemeClr val="tx2"/>
                </a:solidFill>
              </a:rPr>
              <a:t>Authorization from the MA;</a:t>
            </a:r>
          </a:p>
          <a:p>
            <a:pPr marL="361905" indent="-361905">
              <a:buFont typeface="+mj-lt"/>
              <a:buAutoNum type="arabicPeriod"/>
            </a:pPr>
            <a:r>
              <a:rPr lang="en-GB" sz="7200" dirty="0">
                <a:solidFill>
                  <a:schemeClr val="tx2"/>
                </a:solidFill>
              </a:rPr>
              <a:t>Non-Eligible expenses;</a:t>
            </a:r>
          </a:p>
          <a:p>
            <a:pPr marL="361905" indent="-361905">
              <a:buFont typeface="+mj-lt"/>
              <a:buAutoNum type="arabicPeriod"/>
            </a:pPr>
            <a:r>
              <a:rPr lang="en-GB" sz="7200" dirty="0">
                <a:solidFill>
                  <a:schemeClr val="tx2"/>
                </a:solidFill>
              </a:rPr>
              <a:t>Which documents need for 1</a:t>
            </a:r>
            <a:r>
              <a:rPr lang="en-GB" sz="7200" baseline="30000" dirty="0">
                <a:solidFill>
                  <a:schemeClr val="tx2"/>
                </a:solidFill>
              </a:rPr>
              <a:t>st</a:t>
            </a:r>
            <a:r>
              <a:rPr lang="en-GB" sz="7200" dirty="0">
                <a:solidFill>
                  <a:schemeClr val="tx2"/>
                </a:solidFill>
              </a:rPr>
              <a:t> level control;</a:t>
            </a:r>
          </a:p>
          <a:p>
            <a:pPr marL="361905" indent="-361905">
              <a:buFont typeface="+mj-lt"/>
              <a:buAutoNum type="arabicPeriod"/>
            </a:pPr>
            <a:r>
              <a:rPr lang="en-GB" sz="7200" dirty="0">
                <a:solidFill>
                  <a:schemeClr val="tx2"/>
                </a:solidFill>
              </a:rPr>
              <a:t>Communication rules</a:t>
            </a:r>
          </a:p>
          <a:p>
            <a:pPr marL="0" indent="0">
              <a:buNone/>
            </a:pPr>
            <a:r>
              <a:rPr lang="en-GB" sz="5600" b="1" i="1" dirty="0">
                <a:solidFill>
                  <a:srgbClr val="FF0000"/>
                </a:solidFill>
              </a:rPr>
              <a:t>20 minutes    </a:t>
            </a:r>
            <a:r>
              <a:rPr lang="en-GB" sz="7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Questions &amp; Answers</a:t>
            </a:r>
          </a:p>
          <a:p>
            <a:pPr marL="0" indent="0">
              <a:buNone/>
            </a:pPr>
            <a:endParaRPr lang="en-GB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GB" sz="7200" u="sng" dirty="0">
                <a:solidFill>
                  <a:srgbClr val="00B050"/>
                </a:solidFill>
              </a:rPr>
              <a:t>Pause 15 minutes</a:t>
            </a:r>
          </a:p>
          <a:p>
            <a:pPr marL="0" indent="0">
              <a:buNone/>
            </a:pPr>
            <a:endParaRPr lang="en-GB" sz="4400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6400" b="1" i="1" dirty="0">
                <a:solidFill>
                  <a:srgbClr val="FF0000"/>
                </a:solidFill>
              </a:rPr>
              <a:t>1 hour</a:t>
            </a:r>
          </a:p>
          <a:p>
            <a:pPr marL="361905" indent="-361905">
              <a:buFont typeface="+mj-lt"/>
              <a:buAutoNum type="arabicPeriod"/>
            </a:pPr>
            <a:r>
              <a:rPr lang="en-US" sz="7200" dirty="0">
                <a:solidFill>
                  <a:schemeClr val="tx2"/>
                </a:solidFill>
              </a:rPr>
              <a:t>deadline for submission of the claims </a:t>
            </a:r>
          </a:p>
          <a:p>
            <a:pPr marL="361905" indent="-361905">
              <a:buFont typeface="+mj-lt"/>
              <a:buAutoNum type="arabicPeriod"/>
            </a:pPr>
            <a:r>
              <a:rPr lang="en-GB" sz="7200" dirty="0">
                <a:solidFill>
                  <a:schemeClr val="tx2"/>
                </a:solidFill>
              </a:rPr>
              <a:t>Annexes to support the claim for reimbursement</a:t>
            </a:r>
          </a:p>
          <a:p>
            <a:pPr marL="361905" indent="-361905">
              <a:buFont typeface="+mj-lt"/>
              <a:buAutoNum type="arabicPeriod"/>
            </a:pPr>
            <a:r>
              <a:rPr lang="en-GB" sz="7200" dirty="0">
                <a:solidFill>
                  <a:schemeClr val="tx2"/>
                </a:solidFill>
              </a:rPr>
              <a:t>Advance payment request up to 50%</a:t>
            </a:r>
          </a:p>
          <a:p>
            <a:pPr marL="361905" indent="-361905">
              <a:buFont typeface="+mj-lt"/>
              <a:buAutoNum type="arabicPeriod"/>
            </a:pPr>
            <a:r>
              <a:rPr lang="it-IT" sz="7200" dirty="0">
                <a:solidFill>
                  <a:schemeClr val="tx2"/>
                </a:solidFill>
              </a:rPr>
              <a:t>Project monitoring system</a:t>
            </a:r>
            <a:endParaRPr lang="en-GB" sz="72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5600" b="1" i="1" dirty="0">
                <a:solidFill>
                  <a:srgbClr val="FF0000"/>
                </a:solidFill>
              </a:rPr>
              <a:t>20 minutes    </a:t>
            </a:r>
            <a:r>
              <a:rPr lang="en-GB" sz="7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Questions &amp; Answers</a:t>
            </a:r>
          </a:p>
          <a:p>
            <a:pPr marL="0" indent="0">
              <a:buNone/>
            </a:pPr>
            <a:endParaRPr lang="it-IT" sz="2400" dirty="0"/>
          </a:p>
          <a:p>
            <a:endParaRPr lang="it-IT" sz="2400" dirty="0"/>
          </a:p>
          <a:p>
            <a:endParaRPr lang="it-IT" sz="24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DBD8A-A169-425A-A7E4-C6A04D63933B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8425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30364" y="188641"/>
            <a:ext cx="5909789" cy="849041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marL="63513">
              <a:defRPr/>
            </a:pPr>
            <a:r>
              <a:rPr lang="it-IT" sz="2400" b="1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EXPENDITURE CATEGORIES – </a:t>
            </a:r>
            <a:r>
              <a:rPr lang="en-US" sz="2400" b="1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EXTERNAL EXPERTISE AND SERVICES COSTS</a:t>
            </a:r>
            <a:endParaRPr lang="it-IT" sz="2400" b="1" dirty="0">
              <a:solidFill>
                <a:srgbClr val="FFC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23528" y="1196753"/>
            <a:ext cx="8025048" cy="4524305"/>
          </a:xfrm>
          <a:prstGeom prst="rect">
            <a:avLst/>
          </a:prstGeom>
          <a:noFill/>
        </p:spPr>
        <p:txBody>
          <a:bodyPr wrap="square" lIns="91428" tIns="45715" rIns="91428" bIns="45715" rtlCol="0">
            <a:spAutoFit/>
          </a:bodyPr>
          <a:lstStyle/>
          <a:p>
            <a:pPr marL="293315" indent="-293315">
              <a:buAutoNum type="alphaLcParenR"/>
            </a:pPr>
            <a:r>
              <a:rPr lang="en-US" sz="1600" dirty="0">
                <a:solidFill>
                  <a:srgbClr val="003399"/>
                </a:solidFill>
              </a:rPr>
              <a:t>studies or surveys (e.g. evaluations, strategies, concept notes, design plans, handbooks); </a:t>
            </a:r>
          </a:p>
          <a:p>
            <a:pPr marL="293315" indent="-293315">
              <a:buAutoNum type="alphaLcParenR"/>
            </a:pPr>
            <a:r>
              <a:rPr lang="en-US" sz="1600" dirty="0">
                <a:solidFill>
                  <a:srgbClr val="003399"/>
                </a:solidFill>
              </a:rPr>
              <a:t>training; </a:t>
            </a:r>
          </a:p>
          <a:p>
            <a:pPr marL="293315" indent="-293315">
              <a:buAutoNum type="alphaLcParenR"/>
            </a:pPr>
            <a:r>
              <a:rPr lang="en-US" sz="1600" dirty="0">
                <a:solidFill>
                  <a:srgbClr val="003399"/>
                </a:solidFill>
              </a:rPr>
              <a:t>translations; </a:t>
            </a:r>
          </a:p>
          <a:p>
            <a:pPr marL="293315" indent="-293315">
              <a:buAutoNum type="alphaLcParenR"/>
            </a:pPr>
            <a:r>
              <a:rPr lang="en-US" sz="1600" dirty="0">
                <a:solidFill>
                  <a:srgbClr val="003399"/>
                </a:solidFill>
              </a:rPr>
              <a:t>IT systems and website development, modifications and updates; </a:t>
            </a:r>
          </a:p>
          <a:p>
            <a:pPr marL="293315" indent="-293315">
              <a:buAutoNum type="alphaLcParenR"/>
            </a:pPr>
            <a:r>
              <a:rPr lang="en-US" sz="1600" dirty="0">
                <a:solidFill>
                  <a:srgbClr val="003399"/>
                </a:solidFill>
              </a:rPr>
              <a:t>promotion, communication, publicity or information linked to an operation; </a:t>
            </a:r>
          </a:p>
          <a:p>
            <a:pPr marL="293315" indent="-293315">
              <a:buAutoNum type="alphaLcParenR"/>
            </a:pPr>
            <a:r>
              <a:rPr lang="en-US" sz="1600" dirty="0">
                <a:solidFill>
                  <a:srgbClr val="003399"/>
                </a:solidFill>
              </a:rPr>
              <a:t>financial management; </a:t>
            </a:r>
          </a:p>
          <a:p>
            <a:pPr marL="293315" indent="-293315">
              <a:buAutoNum type="alphaLcParenR"/>
            </a:pPr>
            <a:r>
              <a:rPr lang="en-US" sz="1600" dirty="0">
                <a:solidFill>
                  <a:srgbClr val="003399"/>
                </a:solidFill>
              </a:rPr>
              <a:t>services related to the </a:t>
            </a:r>
            <a:r>
              <a:rPr lang="en-US" sz="1600" dirty="0" err="1">
                <a:solidFill>
                  <a:srgbClr val="003399"/>
                </a:solidFill>
              </a:rPr>
              <a:t>organisation</a:t>
            </a:r>
            <a:r>
              <a:rPr lang="en-US" sz="1600" dirty="0">
                <a:solidFill>
                  <a:srgbClr val="003399"/>
                </a:solidFill>
              </a:rPr>
              <a:t> and implementation of events or meetings (including rents, catering or interpretation); </a:t>
            </a:r>
          </a:p>
          <a:p>
            <a:pPr marL="293315" indent="-293315">
              <a:buAutoNum type="alphaLcParenR"/>
            </a:pPr>
            <a:r>
              <a:rPr lang="en-US" sz="1600" dirty="0">
                <a:solidFill>
                  <a:srgbClr val="003399"/>
                </a:solidFill>
              </a:rPr>
              <a:t>participation in events (e.g. registration fees); </a:t>
            </a:r>
          </a:p>
          <a:p>
            <a:pPr marL="293315" indent="-293315">
              <a:buAutoNum type="alphaLcParenR"/>
            </a:pPr>
            <a:r>
              <a:rPr lang="en-US" sz="1600" dirty="0">
                <a:solidFill>
                  <a:srgbClr val="003399"/>
                </a:solidFill>
              </a:rPr>
              <a:t>legal consultancy and notarial services, technical and financial expertise, other consultancy and accountancy services including planning fees; </a:t>
            </a:r>
          </a:p>
          <a:p>
            <a:pPr marL="293315" indent="-293315">
              <a:buAutoNum type="alphaLcParenR"/>
            </a:pPr>
            <a:r>
              <a:rPr lang="en-US" sz="1600" dirty="0">
                <a:solidFill>
                  <a:srgbClr val="003399"/>
                </a:solidFill>
              </a:rPr>
              <a:t>intellectual property rights; </a:t>
            </a:r>
          </a:p>
          <a:p>
            <a:pPr marL="293315" indent="-293315">
              <a:buAutoNum type="alphaLcParenR"/>
            </a:pPr>
            <a:r>
              <a:rPr lang="en-US" sz="1600" dirty="0">
                <a:solidFill>
                  <a:srgbClr val="003399"/>
                </a:solidFill>
              </a:rPr>
              <a:t>verifications under Article 125 paragraph 4 letter a), of Regulation (EU) no. 1303/2013 </a:t>
            </a:r>
          </a:p>
          <a:p>
            <a:pPr marL="293315" indent="-293315">
              <a:buAutoNum type="alphaLcParenR"/>
            </a:pPr>
            <a:r>
              <a:rPr lang="en-US" sz="1600" dirty="0">
                <a:solidFill>
                  <a:srgbClr val="003399"/>
                </a:solidFill>
              </a:rPr>
              <a:t>the provision of guarantees by a bank or other financial institution where required by Union or national law or in a programming document adopted by the monitoring committee; </a:t>
            </a:r>
          </a:p>
          <a:p>
            <a:pPr marL="293315" indent="-293315">
              <a:buAutoNum type="alphaLcParenR"/>
            </a:pPr>
            <a:r>
              <a:rPr lang="en-US" sz="1600" dirty="0">
                <a:solidFill>
                  <a:srgbClr val="003399"/>
                </a:solidFill>
              </a:rPr>
              <a:t>travel and accommodation costs for external experts, speakers, chairpersons of meeting; </a:t>
            </a:r>
          </a:p>
          <a:p>
            <a:pPr marL="293315" indent="-293315">
              <a:buAutoNum type="alphaLcParenR"/>
            </a:pPr>
            <a:r>
              <a:rPr lang="en-US" sz="1600" dirty="0">
                <a:solidFill>
                  <a:srgbClr val="003399"/>
                </a:solidFill>
              </a:rPr>
              <a:t>other specific expertise and services needed for operations</a:t>
            </a:r>
          </a:p>
        </p:txBody>
      </p:sp>
    </p:spTree>
    <p:extLst>
      <p:ext uri="{BB962C8B-B14F-4D97-AF65-F5344CB8AC3E}">
        <p14:creationId xmlns:p14="http://schemas.microsoft.com/office/powerpoint/2010/main" val="669348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11937" y="188641"/>
            <a:ext cx="5784200" cy="849041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marL="63513">
              <a:defRPr/>
            </a:pPr>
            <a:r>
              <a:rPr lang="it-IT" sz="2400" b="1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EXPENDITURE CATEGORIES – EQUIPMENT EXPENDITURE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76776" y="1300791"/>
            <a:ext cx="8025048" cy="2554535"/>
          </a:xfrm>
          <a:prstGeom prst="rect">
            <a:avLst/>
          </a:prstGeom>
          <a:noFill/>
        </p:spPr>
        <p:txBody>
          <a:bodyPr wrap="square" lIns="91428" tIns="45715" rIns="91428" bIns="45715" rtlCol="0">
            <a:spAutoFit/>
          </a:bodyPr>
          <a:lstStyle/>
          <a:p>
            <a:r>
              <a:rPr lang="en-US" sz="2000" dirty="0">
                <a:solidFill>
                  <a:srgbClr val="003399"/>
                </a:solidFill>
              </a:rPr>
              <a:t>a)	office equipment; </a:t>
            </a:r>
          </a:p>
          <a:p>
            <a:r>
              <a:rPr lang="en-US" sz="2000" dirty="0">
                <a:solidFill>
                  <a:srgbClr val="003399"/>
                </a:solidFill>
              </a:rPr>
              <a:t>b)	IT hardware and software; </a:t>
            </a:r>
          </a:p>
          <a:p>
            <a:r>
              <a:rPr lang="en-US" sz="2000" dirty="0">
                <a:solidFill>
                  <a:srgbClr val="003399"/>
                </a:solidFill>
              </a:rPr>
              <a:t>c)	furniture and fittings; </a:t>
            </a:r>
          </a:p>
          <a:p>
            <a:r>
              <a:rPr lang="en-US" sz="2000" dirty="0">
                <a:solidFill>
                  <a:srgbClr val="003399"/>
                </a:solidFill>
              </a:rPr>
              <a:t>d)	laboratory equipment; </a:t>
            </a:r>
          </a:p>
          <a:p>
            <a:r>
              <a:rPr lang="en-US" sz="2000" dirty="0">
                <a:solidFill>
                  <a:srgbClr val="003399"/>
                </a:solidFill>
              </a:rPr>
              <a:t>e)	machines and instruments; </a:t>
            </a:r>
          </a:p>
          <a:p>
            <a:r>
              <a:rPr lang="en-US" sz="2000" dirty="0">
                <a:solidFill>
                  <a:srgbClr val="003399"/>
                </a:solidFill>
              </a:rPr>
              <a:t>f)	tools or devices; </a:t>
            </a:r>
          </a:p>
          <a:p>
            <a:r>
              <a:rPr lang="en-US" sz="2000" dirty="0">
                <a:solidFill>
                  <a:srgbClr val="003399"/>
                </a:solidFill>
              </a:rPr>
              <a:t>g)	vehicles; </a:t>
            </a:r>
          </a:p>
          <a:p>
            <a:r>
              <a:rPr lang="en-US" sz="2000" dirty="0">
                <a:solidFill>
                  <a:srgbClr val="003399"/>
                </a:solidFill>
              </a:rPr>
              <a:t>h)	other specific equipment needed for operations</a:t>
            </a:r>
          </a:p>
        </p:txBody>
      </p:sp>
      <p:sp>
        <p:nvSpPr>
          <p:cNvPr id="5" name="Rettangolo 4"/>
          <p:cNvSpPr/>
          <p:nvPr/>
        </p:nvSpPr>
        <p:spPr>
          <a:xfrm>
            <a:off x="276775" y="4768352"/>
            <a:ext cx="1554630" cy="3466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sz="1600" b="1" dirty="0">
                <a:solidFill>
                  <a:srgbClr val="003399"/>
                </a:solidFill>
              </a:rPr>
              <a:t>SECOND-HAND </a:t>
            </a:r>
          </a:p>
        </p:txBody>
      </p:sp>
      <p:sp>
        <p:nvSpPr>
          <p:cNvPr id="7" name="Rettangolo 6"/>
          <p:cNvSpPr/>
          <p:nvPr/>
        </p:nvSpPr>
        <p:spPr>
          <a:xfrm>
            <a:off x="2472896" y="3958685"/>
            <a:ext cx="6582892" cy="3745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en-US" dirty="0">
                <a:solidFill>
                  <a:srgbClr val="003399"/>
                </a:solidFill>
              </a:rPr>
              <a:t>no other assistance has been received for it from the ESI Funds</a:t>
            </a:r>
            <a:endParaRPr lang="it-IT" dirty="0">
              <a:solidFill>
                <a:srgbClr val="003399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472896" y="5488911"/>
            <a:ext cx="6582892" cy="3745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en-US" dirty="0">
                <a:solidFill>
                  <a:srgbClr val="003399"/>
                </a:solidFill>
              </a:rPr>
              <a:t>It complies with operations and accepted standards</a:t>
            </a:r>
            <a:endParaRPr lang="it-IT" dirty="0">
              <a:solidFill>
                <a:srgbClr val="003399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472897" y="4755186"/>
            <a:ext cx="6582893" cy="3745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en-US" dirty="0">
                <a:solidFill>
                  <a:srgbClr val="003399"/>
                </a:solidFill>
              </a:rPr>
              <a:t>its price does not exceed the generally accepted price on the market</a:t>
            </a:r>
            <a:endParaRPr lang="it-IT" dirty="0">
              <a:solidFill>
                <a:srgbClr val="003399"/>
              </a:solidFill>
            </a:endParaRPr>
          </a:p>
        </p:txBody>
      </p:sp>
      <p:cxnSp>
        <p:nvCxnSpPr>
          <p:cNvPr id="10" name="Connettore 4 9"/>
          <p:cNvCxnSpPr>
            <a:stCxn id="5" idx="3"/>
            <a:endCxn id="7" idx="1"/>
          </p:cNvCxnSpPr>
          <p:nvPr/>
        </p:nvCxnSpPr>
        <p:spPr>
          <a:xfrm flipV="1">
            <a:off x="1831405" y="4145977"/>
            <a:ext cx="641491" cy="795712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>
            <a:stCxn id="5" idx="3"/>
            <a:endCxn id="9" idx="1"/>
          </p:cNvCxnSpPr>
          <p:nvPr/>
        </p:nvCxnSpPr>
        <p:spPr>
          <a:xfrm>
            <a:off x="1831405" y="4941689"/>
            <a:ext cx="641491" cy="7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4 13"/>
          <p:cNvCxnSpPr>
            <a:stCxn id="5" idx="3"/>
            <a:endCxn id="8" idx="1"/>
          </p:cNvCxnSpPr>
          <p:nvPr/>
        </p:nvCxnSpPr>
        <p:spPr>
          <a:xfrm>
            <a:off x="1831405" y="4941689"/>
            <a:ext cx="641491" cy="734514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1834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5" grpId="0" animBg="1"/>
      <p:bldP spid="7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-11499" y="159763"/>
            <a:ext cx="5951652" cy="1225815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marL="63513">
              <a:defRPr/>
            </a:pPr>
            <a:r>
              <a:rPr lang="it-IT" sz="2400" b="1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EXPENDITURE CATEGORIES – INFRASTRUCTURE COSTS</a:t>
            </a:r>
          </a:p>
          <a:p>
            <a:pPr marL="63513">
              <a:defRPr/>
            </a:pPr>
            <a:endParaRPr lang="it-IT" sz="2400" b="1" kern="0" dirty="0">
              <a:ln w="6350">
                <a:solidFill>
                  <a:srgbClr val="4F81BD">
                    <a:shade val="43000"/>
                  </a:srgbClr>
                </a:solidFill>
              </a:ln>
              <a:solidFill>
                <a:srgbClr val="FFCC00"/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ea typeface="ＭＳ Ｐゴシック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276774" y="1219075"/>
            <a:ext cx="8399681" cy="2431425"/>
          </a:xfrm>
          <a:prstGeom prst="rect">
            <a:avLst/>
          </a:prstGeom>
          <a:noFill/>
        </p:spPr>
        <p:txBody>
          <a:bodyPr wrap="square" lIns="91428" tIns="45715" rIns="91428" bIns="45715" rtlCol="0">
            <a:spAutoFit/>
          </a:bodyPr>
          <a:lstStyle/>
          <a:p>
            <a:pPr marL="452382" indent="-452382"/>
            <a:r>
              <a:rPr lang="en-US" dirty="0">
                <a:solidFill>
                  <a:srgbClr val="003399"/>
                </a:solidFill>
              </a:rPr>
              <a:t>a)	</a:t>
            </a:r>
            <a:r>
              <a:rPr lang="en-US" sz="1900" dirty="0">
                <a:solidFill>
                  <a:srgbClr val="003399"/>
                </a:solidFill>
              </a:rPr>
              <a:t>infrastructures providing basic services to citizens in the energy, environment, transports and 	TIC sectors;</a:t>
            </a:r>
          </a:p>
          <a:p>
            <a:pPr marL="452382" indent="-452382"/>
            <a:r>
              <a:rPr lang="en-US" sz="1900" dirty="0">
                <a:solidFill>
                  <a:srgbClr val="003399"/>
                </a:solidFill>
              </a:rPr>
              <a:t>b)	social, health, research, innovation, economic and educational infrastructures;</a:t>
            </a:r>
          </a:p>
          <a:p>
            <a:pPr marL="452382" indent="-452382"/>
            <a:r>
              <a:rPr lang="en-US" sz="1900" dirty="0">
                <a:solidFill>
                  <a:srgbClr val="003399"/>
                </a:solidFill>
              </a:rPr>
              <a:t>c)	small size infrastructures, including infrastructures for culture and sustainable tourism, 	company services, support to research and innovation entities as well as investments in 	technology and research applied to businesses;</a:t>
            </a:r>
          </a:p>
          <a:p>
            <a:pPr marL="452382" indent="-452382"/>
            <a:r>
              <a:rPr lang="en-US" sz="1900" dirty="0">
                <a:solidFill>
                  <a:srgbClr val="003399"/>
                </a:solidFill>
              </a:rPr>
              <a:t>d)	the sharing of structures and human resources and all kinds of transnational infrastructures</a:t>
            </a:r>
          </a:p>
        </p:txBody>
      </p:sp>
      <p:sp>
        <p:nvSpPr>
          <p:cNvPr id="5" name="Rettangolo 4"/>
          <p:cNvSpPr/>
          <p:nvPr/>
        </p:nvSpPr>
        <p:spPr>
          <a:xfrm>
            <a:off x="71623" y="4444231"/>
            <a:ext cx="1554630" cy="3466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sz="1600" b="1" dirty="0">
                <a:solidFill>
                  <a:srgbClr val="003399"/>
                </a:solidFill>
              </a:rPr>
              <a:t>ATTENTION</a:t>
            </a:r>
          </a:p>
        </p:txBody>
      </p:sp>
      <p:sp>
        <p:nvSpPr>
          <p:cNvPr id="7" name="Rettangolo 6"/>
          <p:cNvSpPr/>
          <p:nvPr/>
        </p:nvSpPr>
        <p:spPr>
          <a:xfrm>
            <a:off x="2267745" y="3634563"/>
            <a:ext cx="6671104" cy="3745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en-US" dirty="0">
                <a:solidFill>
                  <a:srgbClr val="003399"/>
                </a:solidFill>
              </a:rPr>
              <a:t>Admissible if they are directly linked to the project objectives</a:t>
            </a:r>
            <a:endParaRPr lang="it-IT" dirty="0">
              <a:solidFill>
                <a:srgbClr val="003399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267745" y="5164790"/>
            <a:ext cx="6671104" cy="6536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en-US" dirty="0">
                <a:solidFill>
                  <a:srgbClr val="003399"/>
                </a:solidFill>
              </a:rPr>
              <a:t>Should activity be outsourced outside EU within 10 years, the beneficiary will refund</a:t>
            </a:r>
            <a:endParaRPr lang="it-IT" dirty="0">
              <a:solidFill>
                <a:srgbClr val="003399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267744" y="4431065"/>
            <a:ext cx="6671105" cy="3745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en-US" dirty="0">
                <a:solidFill>
                  <a:srgbClr val="003399"/>
                </a:solidFill>
              </a:rPr>
              <a:t>Property of the beneficiary  for at least 5 years </a:t>
            </a:r>
            <a:endParaRPr lang="it-IT" dirty="0">
              <a:solidFill>
                <a:srgbClr val="003399"/>
              </a:solidFill>
            </a:endParaRPr>
          </a:p>
        </p:txBody>
      </p:sp>
      <p:cxnSp>
        <p:nvCxnSpPr>
          <p:cNvPr id="10" name="Connettore 4 9"/>
          <p:cNvCxnSpPr>
            <a:stCxn id="5" idx="3"/>
            <a:endCxn id="7" idx="1"/>
          </p:cNvCxnSpPr>
          <p:nvPr/>
        </p:nvCxnSpPr>
        <p:spPr>
          <a:xfrm flipV="1">
            <a:off x="1626253" y="3821856"/>
            <a:ext cx="641491" cy="795713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>
            <a:stCxn id="5" idx="3"/>
            <a:endCxn id="9" idx="1"/>
          </p:cNvCxnSpPr>
          <p:nvPr/>
        </p:nvCxnSpPr>
        <p:spPr>
          <a:xfrm>
            <a:off x="1626254" y="4617569"/>
            <a:ext cx="641490" cy="7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4 13"/>
          <p:cNvCxnSpPr>
            <a:stCxn id="5" idx="3"/>
            <a:endCxn id="8" idx="1"/>
          </p:cNvCxnSpPr>
          <p:nvPr/>
        </p:nvCxnSpPr>
        <p:spPr>
          <a:xfrm>
            <a:off x="1626253" y="4617569"/>
            <a:ext cx="641491" cy="874060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9836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5" grpId="0" animBg="1"/>
      <p:bldP spid="7" grpId="0" animBg="1"/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2787"/>
            <a:ext cx="8229600" cy="623276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NON-ELIGIBLE EXPENSES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872716"/>
            <a:ext cx="8712968" cy="511256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1800" dirty="0"/>
              <a:t>interests on debt; 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/>
              <a:t>the portion of the purchase amount of unbuilt and built land which exceeds 10 % of the total eligible expenditure for the operation concerned. 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/>
              <a:t>recoverable VAT; 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/>
              <a:t>fines, financial penalties and expenditure on legal disputes and litigation;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/>
              <a:t>costs of gifts, except those not exceeding EUR 50 per gift where related to promotion, communication, publicity or information; 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/>
              <a:t>costs related to fluctuation of foreign exchange rate; 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/>
              <a:t>deactivation or construction of nuclear power station;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/>
              <a:t>Investments to reduce greenhouse gas emission deriving from activities listed in annex I of Directive 2003/87/EC; 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/>
              <a:t>manufacturing, transformation and commercialization of tobacco and its products; 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/>
              <a:t>companies in difficulty, as defined by European rules concerning State Aid;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/>
              <a:t> Investments in airport infrastructures except those linked to the environmental protection or accompanied by investments necessary for mitigating or reducing their negative environmental impact</a:t>
            </a:r>
            <a:r>
              <a:rPr lang="en-US" sz="2000" dirty="0"/>
              <a:t>.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85C7-A058-4721-8E6A-3656F73BBFFE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23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2090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270024" y="6218274"/>
            <a:ext cx="2133600" cy="365125"/>
          </a:xfrm>
        </p:spPr>
        <p:txBody>
          <a:bodyPr/>
          <a:lstStyle/>
          <a:p>
            <a:fld id="{1D9EC40C-A466-4A1E-A87A-30284CAA77FB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937024" y="6218274"/>
            <a:ext cx="2895600" cy="365125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366024" y="6218274"/>
            <a:ext cx="2133600" cy="365125"/>
          </a:xfrm>
        </p:spPr>
        <p:txBody>
          <a:bodyPr/>
          <a:lstStyle/>
          <a:p>
            <a:fld id="{C35433D9-B6F0-4A50-9A88-4022112AD1EC}" type="slidenum">
              <a:rPr lang="it-IT" smtClean="0"/>
              <a:pPr/>
              <a:t>24</a:t>
            </a:fld>
            <a:endParaRPr lang="it-IT"/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189840" y="124168"/>
            <a:ext cx="4382161" cy="623276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ADVANCE PAYMENT UP TO 50%</a:t>
            </a:r>
          </a:p>
        </p:txBody>
      </p:sp>
      <p:sp>
        <p:nvSpPr>
          <p:cNvPr id="8" name="Segnaposto contenuto 2"/>
          <p:cNvSpPr>
            <a:spLocks noGrp="1"/>
          </p:cNvSpPr>
          <p:nvPr>
            <p:ph idx="1"/>
          </p:nvPr>
        </p:nvSpPr>
        <p:spPr>
          <a:xfrm>
            <a:off x="208360" y="986668"/>
            <a:ext cx="8229600" cy="244233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/>
              <a:t>The Italian PPs have to submit a formal advance payment request to the LP up to 50% of the ERDF + National Contribution  of their budget</a:t>
            </a:r>
            <a:r>
              <a:rPr lang="it-IT" sz="2000" dirty="0"/>
              <a:t>;</a:t>
            </a:r>
          </a:p>
          <a:p>
            <a:pPr>
              <a:buFont typeface="Wingdings" pitchFamily="2" charset="2"/>
              <a:buChar char="q"/>
            </a:pPr>
            <a:r>
              <a:rPr lang="it-IT" sz="2000" dirty="0"/>
              <a:t>The Maltese </a:t>
            </a:r>
            <a:r>
              <a:rPr lang="en-US" sz="2000" dirty="0"/>
              <a:t>PPs</a:t>
            </a:r>
            <a:r>
              <a:rPr lang="it-IT" sz="2000" dirty="0"/>
              <a:t> </a:t>
            </a:r>
            <a:r>
              <a:rPr lang="en-US" sz="2000" dirty="0"/>
              <a:t>have to submit a formal advance payment request to the LP up to 50% of the ERDF </a:t>
            </a:r>
            <a:r>
              <a:rPr lang="it-IT" sz="2000" dirty="0"/>
              <a:t>of </a:t>
            </a:r>
            <a:r>
              <a:rPr lang="en-US" sz="2000" dirty="0"/>
              <a:t>their</a:t>
            </a:r>
            <a:r>
              <a:rPr lang="it-IT" sz="2000" dirty="0"/>
              <a:t> budget;</a:t>
            </a:r>
          </a:p>
          <a:p>
            <a:pPr>
              <a:buFont typeface="Wingdings" pitchFamily="2" charset="2"/>
              <a:buChar char="q"/>
            </a:pPr>
            <a:r>
              <a:rPr lang="it-IT" sz="2000" dirty="0"/>
              <a:t>The LP </a:t>
            </a:r>
            <a:r>
              <a:rPr lang="en-US" sz="2000" dirty="0"/>
              <a:t>submits</a:t>
            </a:r>
            <a:r>
              <a:rPr lang="it-IT" sz="2000" dirty="0"/>
              <a:t> to the MA </a:t>
            </a:r>
            <a:r>
              <a:rPr lang="en-US" sz="2000" dirty="0"/>
              <a:t>a formal advance payment request  for the whole project, namely  up to </a:t>
            </a:r>
            <a:r>
              <a:rPr lang="it-IT" sz="2000" dirty="0"/>
              <a:t>50% of the ERDF for </a:t>
            </a:r>
            <a:r>
              <a:rPr lang="en-US" sz="2000" dirty="0"/>
              <a:t>all</a:t>
            </a:r>
            <a:r>
              <a:rPr lang="it-IT" sz="2000" dirty="0"/>
              <a:t> </a:t>
            </a:r>
            <a:r>
              <a:rPr lang="en-US" sz="2000" dirty="0"/>
              <a:t>PPs</a:t>
            </a:r>
            <a:r>
              <a:rPr lang="it-IT" sz="2000" dirty="0"/>
              <a:t> and up to 50% of the </a:t>
            </a:r>
            <a:r>
              <a:rPr lang="en-US" sz="2000" dirty="0"/>
              <a:t>National Public Contribution</a:t>
            </a:r>
            <a:r>
              <a:rPr lang="it-IT" sz="2000" dirty="0"/>
              <a:t> for the </a:t>
            </a:r>
            <a:r>
              <a:rPr lang="en-US" sz="2000" dirty="0"/>
              <a:t>Italian PPs</a:t>
            </a:r>
            <a:r>
              <a:rPr lang="it-IT" sz="2000" dirty="0"/>
              <a:t>. </a:t>
            </a:r>
          </a:p>
          <a:p>
            <a:pPr>
              <a:buFont typeface="Wingdings" pitchFamily="2" charset="2"/>
              <a:buChar char="q"/>
            </a:pPr>
            <a:endParaRPr lang="it-IT" sz="1600" dirty="0"/>
          </a:p>
          <a:p>
            <a:pPr>
              <a:buFont typeface="Wingdings" pitchFamily="2" charset="2"/>
              <a:buChar char="q"/>
            </a:pPr>
            <a:endParaRPr lang="it-IT" sz="2000" dirty="0"/>
          </a:p>
        </p:txBody>
      </p:sp>
      <p:sp>
        <p:nvSpPr>
          <p:cNvPr id="9" name="Gallone 8"/>
          <p:cNvSpPr/>
          <p:nvPr/>
        </p:nvSpPr>
        <p:spPr>
          <a:xfrm>
            <a:off x="568400" y="3588511"/>
            <a:ext cx="2736304" cy="324036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IMPORTANT</a:t>
            </a:r>
          </a:p>
        </p:txBody>
      </p:sp>
      <p:sp>
        <p:nvSpPr>
          <p:cNvPr id="10" name="Rettangolo arrotondato 9"/>
          <p:cNvSpPr/>
          <p:nvPr/>
        </p:nvSpPr>
        <p:spPr>
          <a:xfrm>
            <a:off x="3694336" y="3434940"/>
            <a:ext cx="4824536" cy="63118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Insurance/bank guarantee</a:t>
            </a:r>
          </a:p>
        </p:txBody>
      </p:sp>
    </p:spTree>
    <p:extLst>
      <p:ext uri="{BB962C8B-B14F-4D97-AF65-F5344CB8AC3E}">
        <p14:creationId xmlns:p14="http://schemas.microsoft.com/office/powerpoint/2010/main" val="2034993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1" y="122498"/>
            <a:ext cx="5768280" cy="623276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DEADLINE FOR SUBMISSION OF THE CLAIMS 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4935-BEF4-4480-8F2E-F5053B7CBD3F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25</a:t>
            </a:fld>
            <a:endParaRPr lang="it-IT"/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945533"/>
              </p:ext>
            </p:extLst>
          </p:nvPr>
        </p:nvGraphicFramePr>
        <p:xfrm>
          <a:off x="971600" y="1340768"/>
          <a:ext cx="7344816" cy="4381947"/>
        </p:xfrm>
        <a:graphic>
          <a:graphicData uri="http://schemas.openxmlformats.org/drawingml/2006/table">
            <a:tbl>
              <a:tblPr firstRow="1" firstCol="1" bandRow="1"/>
              <a:tblGrid>
                <a:gridCol w="8881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6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3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65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47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756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899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9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N. 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9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FROM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9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TO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9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MONTHS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CONTROLLERS VALIDATION TO BE PROVIDED BY 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900" dirty="0">
                          <a:effectLst/>
                          <a:latin typeface="Open Sans"/>
                          <a:ea typeface="Calibri"/>
                          <a:cs typeface="Times New Roman"/>
                        </a:rPr>
                        <a:t>LP REQUEST FOR REIMBURSEMENT TO BE SUBMITTED BY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Activities commencement date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29/02/2021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31/03/2021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30/04/2021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  <a:latin typeface="Open Sans"/>
                          <a:ea typeface="Calibri"/>
                          <a:cs typeface="Times New Roman"/>
                        </a:rPr>
                        <a:t>2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01/03/2021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31/05/2021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30/06/2021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31/07/2021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01/06/2021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31/08/2021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30/09/2021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31/10/2021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01/09/2021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30/11/2021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17/12/2021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21/12/2021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  <a:latin typeface="Open Sans"/>
                          <a:ea typeface="Calibri"/>
                          <a:cs typeface="Times New Roman"/>
                        </a:rPr>
                        <a:t>5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01/12/2021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29/02/2022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31/03/2022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30/04/2022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6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01/03/2022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31/05/2022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30/06/2022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31/07/2022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01/06/2022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31/08/2022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30/09/2022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31/10/2022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8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01/09/2022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30/11/2022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17/12/2022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21/12/2022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9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01/12/2022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29/02/2023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31/03/2023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30/04/2023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10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01/03/2023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31/05/2023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30/06/2023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31/07/2023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11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01/06/2023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31/08/2023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30/09/2023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31/10/2023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12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01/09/2023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30/11/2023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17/12/2023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21/12/2023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13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01/12/2023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29/02/2024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31/03/2024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30/04/2024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57373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B136-3938-4D08-9B8B-B82E471C7CD4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26</a:t>
            </a:fld>
            <a:endParaRPr lang="it-IT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107504" y="166864"/>
            <a:ext cx="5832648" cy="623276"/>
          </a:xfrm>
        </p:spPr>
        <p:txBody>
          <a:bodyPr/>
          <a:lstStyle/>
          <a:p>
            <a:r>
              <a:rPr lang="en-US" sz="2400" dirty="0">
                <a:solidFill>
                  <a:srgbClr val="FFC000"/>
                </a:solidFill>
              </a:rPr>
              <a:t>COMMUNICATION RULES – LOGO </a:t>
            </a:r>
            <a:endParaRPr lang="it-IT" sz="2400" dirty="0">
              <a:solidFill>
                <a:srgbClr val="FFC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539552" y="1268760"/>
            <a:ext cx="7848872" cy="107720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28" tIns="45715" rIns="91428" bIns="45715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INTERREG </a:t>
            </a:r>
          </a:p>
          <a:p>
            <a:pPr algn="just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is the identification brand of the European Territorial Cooperation, shared by mutual agreement amongst the great part of cooperation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programmes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in Europe</a:t>
            </a:r>
          </a:p>
        </p:txBody>
      </p:sp>
      <p:pic>
        <p:nvPicPr>
          <p:cNvPr id="8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0336" y="2492897"/>
            <a:ext cx="3015615" cy="1274445"/>
          </a:xfrm>
          <a:prstGeom prst="rect">
            <a:avLst/>
          </a:prstGeom>
          <a:noFill/>
        </p:spPr>
      </p:pic>
      <p:sp>
        <p:nvSpPr>
          <p:cNvPr id="9" name="Rettangolo arrotondato 8"/>
          <p:cNvSpPr/>
          <p:nvPr/>
        </p:nvSpPr>
        <p:spPr>
          <a:xfrm>
            <a:off x="3779913" y="3933057"/>
            <a:ext cx="4702666" cy="93610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just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All mandatory elements required by Reg. (EU) n. 1303/2013 are included in it</a:t>
            </a:r>
            <a:endParaRPr lang="it-IT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3779913" y="5021561"/>
            <a:ext cx="4702666" cy="93610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just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Ready to be adapted by projects following indications of the “Brand Design Manual”</a:t>
            </a:r>
            <a:endParaRPr lang="it-IT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Gallone 10"/>
          <p:cNvSpPr/>
          <p:nvPr/>
        </p:nvSpPr>
        <p:spPr>
          <a:xfrm>
            <a:off x="539553" y="4796484"/>
            <a:ext cx="2736304" cy="324036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ADVANTAGES</a:t>
            </a:r>
          </a:p>
        </p:txBody>
      </p:sp>
    </p:spTree>
    <p:extLst>
      <p:ext uri="{BB962C8B-B14F-4D97-AF65-F5344CB8AC3E}">
        <p14:creationId xmlns:p14="http://schemas.microsoft.com/office/powerpoint/2010/main" val="2256368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B136-3938-4D08-9B8B-B82E471C7CD4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27</a:t>
            </a:fld>
            <a:endParaRPr lang="it-IT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107504" y="166864"/>
            <a:ext cx="5832648" cy="623276"/>
          </a:xfrm>
        </p:spPr>
        <p:txBody>
          <a:bodyPr/>
          <a:lstStyle/>
          <a:p>
            <a:r>
              <a:rPr lang="en-US" sz="2400" dirty="0">
                <a:solidFill>
                  <a:srgbClr val="FFC000"/>
                </a:solidFill>
              </a:rPr>
              <a:t>COMMUNICATION RULES – LOGO </a:t>
            </a:r>
            <a:endParaRPr lang="it-IT" sz="2400" dirty="0">
              <a:solidFill>
                <a:srgbClr val="FFC000"/>
              </a:solidFill>
            </a:endParaRPr>
          </a:p>
        </p:txBody>
      </p:sp>
      <p:pic>
        <p:nvPicPr>
          <p:cNvPr id="12" name="Immagine 1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4" t="16577" r="19306" b="7219"/>
          <a:stretch/>
        </p:blipFill>
        <p:spPr bwMode="auto">
          <a:xfrm>
            <a:off x="1" y="1"/>
            <a:ext cx="9143999" cy="60212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816702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B136-3938-4D08-9B8B-B82E471C7CD4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28</a:t>
            </a:fld>
            <a:endParaRPr lang="it-IT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107504" y="166864"/>
            <a:ext cx="5832648" cy="623276"/>
          </a:xfrm>
        </p:spPr>
        <p:txBody>
          <a:bodyPr/>
          <a:lstStyle/>
          <a:p>
            <a:r>
              <a:rPr lang="en-US" sz="2400" dirty="0">
                <a:solidFill>
                  <a:srgbClr val="FFC000"/>
                </a:solidFill>
              </a:rPr>
              <a:t>COMMUNICATION RULES – LOGO </a:t>
            </a:r>
            <a:endParaRPr lang="it-IT" sz="2400" dirty="0">
              <a:solidFill>
                <a:srgbClr val="FFC000"/>
              </a:solidFill>
            </a:endParaRPr>
          </a:p>
        </p:txBody>
      </p:sp>
      <p:pic>
        <p:nvPicPr>
          <p:cNvPr id="14" name="Immagine 13"/>
          <p:cNvPicPr/>
          <p:nvPr/>
        </p:nvPicPr>
        <p:blipFill rotWithShape="1">
          <a:blip r:embed="rId2"/>
          <a:srcRect l="16994" t="17113" r="15178" b="5882"/>
          <a:stretch/>
        </p:blipFill>
        <p:spPr bwMode="auto">
          <a:xfrm>
            <a:off x="0" y="0"/>
            <a:ext cx="9144000" cy="60932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730452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B136-3938-4D08-9B8B-B82E471C7CD4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29</a:t>
            </a:fld>
            <a:endParaRPr lang="it-IT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107504" y="166864"/>
            <a:ext cx="5832648" cy="623276"/>
          </a:xfrm>
        </p:spPr>
        <p:txBody>
          <a:bodyPr/>
          <a:lstStyle/>
          <a:p>
            <a:r>
              <a:rPr lang="en-US" sz="2400" dirty="0">
                <a:solidFill>
                  <a:srgbClr val="FFC000"/>
                </a:solidFill>
              </a:rPr>
              <a:t>COMMUNICATION RULES – SPECIFIC ICONS</a:t>
            </a:r>
            <a:endParaRPr lang="it-IT" sz="2400" dirty="0">
              <a:solidFill>
                <a:srgbClr val="FFC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539552" y="1268761"/>
            <a:ext cx="7848872" cy="7932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28" tIns="45715" rIns="91428" bIns="45715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SPECIFIC ICONS AND COLOURS</a:t>
            </a:r>
          </a:p>
          <a:p>
            <a:pPr algn="ctr"/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to immediately identify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</a:rPr>
              <a:t>programmes’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b="1" u="sng" dirty="0">
                <a:solidFill>
                  <a:schemeClr val="tx2">
                    <a:lumMod val="75000"/>
                  </a:schemeClr>
                </a:solidFill>
              </a:rPr>
              <a:t>thematic objectives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 whose projects contribute to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1128437" y="2492897"/>
            <a:ext cx="6671104" cy="542039"/>
          </a:xfrm>
          <a:prstGeom prst="rect">
            <a:avLst/>
          </a:prstGeom>
          <a:ln>
            <a:solidFill>
              <a:srgbClr val="EA664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sz="2800" b="1" dirty="0" err="1">
                <a:solidFill>
                  <a:schemeClr val="tx2">
                    <a:lumMod val="75000"/>
                  </a:schemeClr>
                </a:solidFill>
              </a:rPr>
              <a:t>Employment</a:t>
            </a:r>
            <a:r>
              <a:rPr lang="it-IT" sz="2800" b="1" dirty="0">
                <a:solidFill>
                  <a:schemeClr val="tx2">
                    <a:lumMod val="75000"/>
                  </a:schemeClr>
                </a:solidFill>
              </a:rPr>
              <a:t> and </a:t>
            </a:r>
            <a:r>
              <a:rPr lang="it-IT" sz="2800" b="1" dirty="0" err="1">
                <a:solidFill>
                  <a:schemeClr val="tx2">
                    <a:lumMod val="75000"/>
                  </a:schemeClr>
                </a:solidFill>
              </a:rPr>
              <a:t>mobility</a:t>
            </a:r>
            <a:r>
              <a:rPr lang="it-IT" sz="2800" b="1" dirty="0">
                <a:solidFill>
                  <a:schemeClr val="tx2">
                    <a:lumMod val="75000"/>
                  </a:schemeClr>
                </a:solidFill>
              </a:rPr>
              <a:t> of </a:t>
            </a:r>
            <a:r>
              <a:rPr lang="it-IT" sz="2800" b="1" dirty="0" err="1">
                <a:solidFill>
                  <a:schemeClr val="tx2">
                    <a:lumMod val="75000"/>
                  </a:schemeClr>
                </a:solidFill>
              </a:rPr>
              <a:t>workers</a:t>
            </a:r>
            <a:endParaRPr lang="it-IT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" name="Immagine 13" descr="Q:\ITALIA_MALTA 2014-2020\7_COMUNICAZIONE\LOGO_ICONE_FONT_MANUALE IMMAGINE\LOGO e ICONE PC 2014 2020_DEF\Obiettivo tematico 8 - Occupazione e Mobilita\PNG\interreg_icon_employment_neg_RGB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140969"/>
            <a:ext cx="1188132" cy="122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magine 14" descr="Q:\ITALIA_MALTA 2014-2020\7_COMUNICAZIONE\LOGO_ICONE_FONT_MANUALE IMMAGINE\LOGO e ICONE PC 2014 2020_DEF\Obiettivo tematico 8 - Occupazione e Mobilita\PNG\interreg_icon_employment_RGB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654" y="3140969"/>
            <a:ext cx="652475" cy="1224137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Rettangolo 23"/>
          <p:cNvSpPr/>
          <p:nvPr/>
        </p:nvSpPr>
        <p:spPr>
          <a:xfrm>
            <a:off x="2195736" y="4725094"/>
            <a:ext cx="6192688" cy="346675"/>
          </a:xfrm>
          <a:prstGeom prst="rect">
            <a:avLst/>
          </a:prstGeom>
          <a:gradFill>
            <a:gsLst>
              <a:gs pos="0">
                <a:srgbClr val="EA6647"/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MEN - EXCELLENT MEDITERRANEAN NET </a:t>
            </a:r>
          </a:p>
        </p:txBody>
      </p:sp>
      <p:sp>
        <p:nvSpPr>
          <p:cNvPr id="25" name="Rettangolo 24"/>
          <p:cNvSpPr/>
          <p:nvPr/>
        </p:nvSpPr>
        <p:spPr>
          <a:xfrm>
            <a:off x="2195736" y="5440683"/>
            <a:ext cx="6192688" cy="346675"/>
          </a:xfrm>
          <a:prstGeom prst="rect">
            <a:avLst/>
          </a:prstGeom>
          <a:gradFill>
            <a:gsLst>
              <a:gs pos="0">
                <a:srgbClr val="EA6647"/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MOVE ON - Mobilità transfrontaliera attraverso l’erogazione di voucher</a:t>
            </a:r>
          </a:p>
        </p:txBody>
      </p:sp>
      <p:sp>
        <p:nvSpPr>
          <p:cNvPr id="27" name="Rettangolo 26"/>
          <p:cNvSpPr/>
          <p:nvPr/>
        </p:nvSpPr>
        <p:spPr>
          <a:xfrm>
            <a:off x="538777" y="5079630"/>
            <a:ext cx="1152128" cy="369322"/>
          </a:xfrm>
          <a:prstGeom prst="rect">
            <a:avLst/>
          </a:prstGeom>
          <a:ln>
            <a:solidFill>
              <a:srgbClr val="EA664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b="1" dirty="0">
                <a:solidFill>
                  <a:schemeClr val="tx2">
                    <a:lumMod val="75000"/>
                  </a:schemeClr>
                </a:solidFill>
              </a:rPr>
              <a:t>PROJECTS</a:t>
            </a:r>
          </a:p>
        </p:txBody>
      </p:sp>
    </p:spTree>
    <p:extLst>
      <p:ext uri="{BB962C8B-B14F-4D97-AF65-F5344CB8AC3E}">
        <p14:creationId xmlns:p14="http://schemas.microsoft.com/office/powerpoint/2010/main" val="1788063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24" grpId="0" animBg="1"/>
      <p:bldP spid="25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8245" y="261675"/>
            <a:ext cx="6131947" cy="720081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WHY SUCH AN INFO SESSION ON THE REPORTING OF EXPENSES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3070" y="980729"/>
            <a:ext cx="7355160" cy="85864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200" dirty="0"/>
              <a:t>Clarify the </a:t>
            </a:r>
            <a:r>
              <a:rPr lang="en-US" sz="2200" dirty="0">
                <a:solidFill>
                  <a:srgbClr val="FF0000"/>
                </a:solidFill>
              </a:rPr>
              <a:t>main duties </a:t>
            </a:r>
            <a:r>
              <a:rPr lang="en-US" sz="2200" dirty="0"/>
              <a:t>of PPs and LP in relation to the administrative and financial project requirements ;</a:t>
            </a:r>
          </a:p>
          <a:p>
            <a:pPr algn="just"/>
            <a:endParaRPr lang="it-IT" sz="2200" dirty="0"/>
          </a:p>
          <a:p>
            <a:endParaRPr lang="it-IT" sz="22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10835" y="5924302"/>
            <a:ext cx="2133600" cy="365125"/>
          </a:xfrm>
        </p:spPr>
        <p:txBody>
          <a:bodyPr/>
          <a:lstStyle/>
          <a:p>
            <a:fld id="{1CDEBFD1-81A4-49E8-83F0-75407BA31039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277835" y="5924302"/>
            <a:ext cx="2895600" cy="365125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706835" y="5924302"/>
            <a:ext cx="2133600" cy="365125"/>
          </a:xfrm>
        </p:spPr>
        <p:txBody>
          <a:bodyPr/>
          <a:lstStyle/>
          <a:p>
            <a:fld id="{C35433D9-B6F0-4A50-9A88-4022112AD1EC}" type="slidenum">
              <a:rPr lang="it-IT" smtClean="0"/>
              <a:pPr/>
              <a:t>3</a:t>
            </a:fld>
            <a:endParaRPr lang="it-IT" dirty="0"/>
          </a:p>
        </p:txBody>
      </p:sp>
      <p:pic>
        <p:nvPicPr>
          <p:cNvPr id="1028" name="Picture 4" descr="C:\Program Files\Microsoft Office\MEDIA\CAGCAT10\j019581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612" y="711239"/>
            <a:ext cx="1096471" cy="112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Program Files\Microsoft Office\MEDIA\CAGCAT10\j030084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96" y="1735720"/>
            <a:ext cx="1267582" cy="1067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80" y="4076281"/>
            <a:ext cx="1170426" cy="1001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Program Files\Microsoft Office\MEDIA\CAGCAT10\j0222021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2440" y="4978039"/>
            <a:ext cx="1057283" cy="1061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Program Files\Microsoft Office\MEDIA\CAGCAT10\j0292982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5519" y="2729621"/>
            <a:ext cx="1064204" cy="1050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tangolo 7"/>
          <p:cNvSpPr/>
          <p:nvPr/>
        </p:nvSpPr>
        <p:spPr>
          <a:xfrm>
            <a:off x="1528720" y="1884853"/>
            <a:ext cx="7461003" cy="793222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algn="just"/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Clarify the main rules for a </a:t>
            </a:r>
            <a:r>
              <a:rPr lang="en-US" sz="2200" dirty="0">
                <a:solidFill>
                  <a:srgbClr val="FF0000"/>
                </a:solidFill>
              </a:rPr>
              <a:t>sound financial management 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in relation to the duties of the Subsidy Contract</a:t>
            </a:r>
            <a:r>
              <a:rPr lang="it-IT" sz="2200" dirty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</p:txBody>
      </p:sp>
      <p:sp>
        <p:nvSpPr>
          <p:cNvPr id="9" name="Rettangolo 8"/>
          <p:cNvSpPr/>
          <p:nvPr/>
        </p:nvSpPr>
        <p:spPr>
          <a:xfrm>
            <a:off x="849169" y="3010974"/>
            <a:ext cx="6998323" cy="793222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algn="just"/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Clarify the correct functioning of the project </a:t>
            </a:r>
            <a:r>
              <a:rPr lang="en-US" sz="2200" dirty="0">
                <a:solidFill>
                  <a:srgbClr val="FF0000"/>
                </a:solidFill>
              </a:rPr>
              <a:t>monitoring system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624490" y="3940537"/>
            <a:ext cx="7282404" cy="793222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algn="just"/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Improve the </a:t>
            </a:r>
            <a:r>
              <a:rPr lang="en-US" sz="2200" dirty="0">
                <a:solidFill>
                  <a:srgbClr val="FF0000"/>
                </a:solidFill>
              </a:rPr>
              <a:t>claiming process 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in order to allow the FLC to quickly verify the expenses without any delay ;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999482" y="5179710"/>
            <a:ext cx="6908570" cy="793222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algn="just"/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Avoid the </a:t>
            </a:r>
            <a:r>
              <a:rPr lang="en-US" sz="2200" dirty="0" err="1">
                <a:solidFill>
                  <a:srgbClr val="FF0000"/>
                </a:solidFill>
              </a:rPr>
              <a:t>decommittment</a:t>
            </a:r>
            <a:r>
              <a:rPr lang="en-US" sz="2200" dirty="0">
                <a:solidFill>
                  <a:srgbClr val="FF0000"/>
                </a:solidFill>
              </a:rPr>
              <a:t> risk 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on 31 December 2021 and 2022.</a:t>
            </a:r>
          </a:p>
        </p:txBody>
      </p:sp>
    </p:spTree>
    <p:extLst>
      <p:ext uri="{BB962C8B-B14F-4D97-AF65-F5344CB8AC3E}">
        <p14:creationId xmlns:p14="http://schemas.microsoft.com/office/powerpoint/2010/main" val="4075970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9" grpId="0"/>
      <p:bldP spid="10" grpId="0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B136-3938-4D08-9B8B-B82E471C7CD4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30</a:t>
            </a:fld>
            <a:endParaRPr lang="it-IT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107504" y="166864"/>
            <a:ext cx="5832648" cy="623276"/>
          </a:xfrm>
        </p:spPr>
        <p:txBody>
          <a:bodyPr/>
          <a:lstStyle/>
          <a:p>
            <a:r>
              <a:rPr lang="en-US" sz="2400" dirty="0">
                <a:solidFill>
                  <a:srgbClr val="FFC000"/>
                </a:solidFill>
              </a:rPr>
              <a:t>COMMUNICATION RULES – SPECIFIC ICONS</a:t>
            </a:r>
            <a:endParaRPr lang="it-IT" sz="2400" dirty="0">
              <a:solidFill>
                <a:srgbClr val="FFC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79512" y="1124744"/>
            <a:ext cx="8536272" cy="7932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28" tIns="45715" rIns="91428" bIns="45715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SPECIFIC ICONS AND COLOURS</a:t>
            </a:r>
          </a:p>
          <a:p>
            <a:pPr algn="ctr"/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to immediately identify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</a:rPr>
              <a:t>programmes’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b="1" u="sng" dirty="0">
                <a:solidFill>
                  <a:schemeClr val="tx2">
                    <a:lumMod val="75000"/>
                  </a:schemeClr>
                </a:solidFill>
              </a:rPr>
              <a:t>thematic objectives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 whose projects contribute to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1073373" y="1988841"/>
            <a:ext cx="6671104" cy="542039"/>
          </a:xfrm>
          <a:prstGeom prst="rect">
            <a:avLst/>
          </a:prstGeom>
          <a:ln>
            <a:solidFill>
              <a:srgbClr val="98C22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sz="2800" b="1" dirty="0">
                <a:solidFill>
                  <a:schemeClr val="tx2">
                    <a:lumMod val="75000"/>
                  </a:schemeClr>
                </a:solidFill>
              </a:rPr>
              <a:t>Environment </a:t>
            </a:r>
            <a:r>
              <a:rPr lang="it-IT" sz="2800" b="1" dirty="0" err="1">
                <a:solidFill>
                  <a:schemeClr val="tx2">
                    <a:lumMod val="75000"/>
                  </a:schemeClr>
                </a:solidFill>
              </a:rPr>
              <a:t>protection</a:t>
            </a:r>
            <a:endParaRPr lang="it-IT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1439385" y="3922483"/>
            <a:ext cx="7381086" cy="346675"/>
          </a:xfrm>
          <a:prstGeom prst="rect">
            <a:avLst/>
          </a:prstGeom>
          <a:gradFill>
            <a:gsLst>
              <a:gs pos="0">
                <a:srgbClr val="98C222"/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CORALLO - </a:t>
            </a:r>
            <a:r>
              <a:rPr lang="en-GB" sz="1600" b="1" dirty="0">
                <a:solidFill>
                  <a:schemeClr val="tx2">
                    <a:lumMod val="75000"/>
                  </a:schemeClr>
                </a:solidFill>
              </a:rPr>
              <a:t>Correct Enjoyment (and Awareness Raising) of Natura 2000 Locations </a:t>
            </a:r>
            <a:endParaRPr lang="it-IT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179512" y="4786731"/>
            <a:ext cx="1152128" cy="369322"/>
          </a:xfrm>
          <a:prstGeom prst="rect">
            <a:avLst/>
          </a:prstGeom>
          <a:ln>
            <a:solidFill>
              <a:srgbClr val="98C22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b="1" dirty="0">
                <a:solidFill>
                  <a:schemeClr val="tx2">
                    <a:lumMod val="75000"/>
                  </a:schemeClr>
                </a:solidFill>
              </a:rPr>
              <a:t>PROJECTS</a:t>
            </a:r>
          </a:p>
        </p:txBody>
      </p:sp>
      <p:pic>
        <p:nvPicPr>
          <p:cNvPr id="16" name="Immagine 15" descr="Q:\ITALIA_MALTA 2014-2020\7_COMUNICAZIONE\LOGO_ICONE_FONT_MANUALE IMMAGINE\LOGO e ICONE PC 2014 2020_DEF\Obiettivo Tematico 6 - Ambiente ed Efficienza Energetica\JPEG\interreg_icon_enviroment_RGB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1" y="2591263"/>
            <a:ext cx="1008113" cy="1224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magine 16" descr="Q:\ITALIA_MALTA 2014-2020\7_COMUNICAZIONE\LOGO_ICONE_FONT_MANUALE IMMAGINE\LOGO e ICONE PC 2014 2020_DEF\Obiettivo Tematico 6 - Ambiente ed Efficienza Energetica\PNG\interreg_icon_enviroment_neg_RGB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782" y="2559362"/>
            <a:ext cx="1296144" cy="122413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ttangolo 17"/>
          <p:cNvSpPr/>
          <p:nvPr/>
        </p:nvSpPr>
        <p:spPr>
          <a:xfrm>
            <a:off x="1439384" y="4275141"/>
            <a:ext cx="7381087" cy="346675"/>
          </a:xfrm>
          <a:prstGeom prst="rect">
            <a:avLst/>
          </a:prstGeom>
          <a:gradFill>
            <a:gsLst>
              <a:gs pos="0">
                <a:srgbClr val="98C222"/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SEA MARVEL - </a:t>
            </a:r>
            <a:r>
              <a:rPr lang="en-GB" sz="1600" b="1" dirty="0">
                <a:solidFill>
                  <a:schemeClr val="tx2">
                    <a:lumMod val="75000"/>
                  </a:schemeClr>
                </a:solidFill>
              </a:rPr>
              <a:t>Save, Enhance, Admire Marine Versatile Life</a:t>
            </a:r>
            <a:endParaRPr lang="it-IT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1437782" y="4650648"/>
            <a:ext cx="7382690" cy="346675"/>
          </a:xfrm>
          <a:prstGeom prst="rect">
            <a:avLst/>
          </a:prstGeom>
          <a:gradFill>
            <a:gsLst>
              <a:gs pos="0">
                <a:srgbClr val="98C222"/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sz="1600" b="1" dirty="0" err="1">
                <a:solidFill>
                  <a:schemeClr val="tx2">
                    <a:lumMod val="75000"/>
                  </a:schemeClr>
                </a:solidFill>
              </a:rPr>
              <a:t>SenHAR</a:t>
            </a:r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 - Campagne di sensibilizzazione per una armonizzazione Italo-Maltese…</a:t>
            </a:r>
          </a:p>
        </p:txBody>
      </p:sp>
      <p:sp>
        <p:nvSpPr>
          <p:cNvPr id="22" name="Rettangolo 21"/>
          <p:cNvSpPr/>
          <p:nvPr/>
        </p:nvSpPr>
        <p:spPr>
          <a:xfrm>
            <a:off x="1423734" y="5017112"/>
            <a:ext cx="7396737" cy="346675"/>
          </a:xfrm>
          <a:prstGeom prst="rect">
            <a:avLst/>
          </a:prstGeom>
          <a:gradFill>
            <a:gsLst>
              <a:gs pos="0">
                <a:srgbClr val="98C222"/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AMPPA - Aree Marine Protette e Pesca Artigianale Gestione integrata…</a:t>
            </a:r>
          </a:p>
        </p:txBody>
      </p:sp>
      <p:sp>
        <p:nvSpPr>
          <p:cNvPr id="23" name="Rettangolo 22"/>
          <p:cNvSpPr/>
          <p:nvPr/>
        </p:nvSpPr>
        <p:spPr>
          <a:xfrm>
            <a:off x="1409866" y="5380923"/>
            <a:ext cx="7410606" cy="346675"/>
          </a:xfrm>
          <a:prstGeom prst="rect">
            <a:avLst/>
          </a:prstGeom>
          <a:gradFill>
            <a:gsLst>
              <a:gs pos="0">
                <a:srgbClr val="98C222"/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FAST - </a:t>
            </a:r>
            <a:r>
              <a:rPr lang="it-IT" sz="1600" b="1" dirty="0" err="1">
                <a:solidFill>
                  <a:schemeClr val="tx2">
                    <a:lumMod val="75000"/>
                  </a:schemeClr>
                </a:solidFill>
              </a:rPr>
              <a:t>Fight</a:t>
            </a:r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 Alien </a:t>
            </a:r>
            <a:r>
              <a:rPr lang="it-IT" sz="1600" b="1" dirty="0" err="1">
                <a:solidFill>
                  <a:schemeClr val="tx2">
                    <a:lumMod val="75000"/>
                  </a:schemeClr>
                </a:solidFill>
              </a:rPr>
              <a:t>Species</a:t>
            </a:r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1600" b="1" dirty="0" err="1">
                <a:solidFill>
                  <a:schemeClr val="tx2">
                    <a:lumMod val="75000"/>
                  </a:schemeClr>
                </a:solidFill>
              </a:rPr>
              <a:t>Transborder</a:t>
            </a:r>
            <a:endParaRPr lang="it-IT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Rettangolo 25"/>
          <p:cNvSpPr/>
          <p:nvPr/>
        </p:nvSpPr>
        <p:spPr>
          <a:xfrm>
            <a:off x="1416840" y="5695333"/>
            <a:ext cx="7403632" cy="338544"/>
          </a:xfrm>
          <a:prstGeom prst="rect">
            <a:avLst/>
          </a:prstGeom>
          <a:gradFill>
            <a:gsLst>
              <a:gs pos="0">
                <a:srgbClr val="98C222"/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BIOBLU -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Robotic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</a:rPr>
              <a:t>BIOremediation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 for coastal debris in BLUE Flag beach and in a MPA</a:t>
            </a:r>
            <a:endParaRPr lang="it-IT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486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24" grpId="0" animBg="1"/>
      <p:bldP spid="27" grpId="0" animBg="1"/>
      <p:bldP spid="18" grpId="0" animBg="1"/>
      <p:bldP spid="19" grpId="0" animBg="1"/>
      <p:bldP spid="22" grpId="0" animBg="1"/>
      <p:bldP spid="23" grpId="0" animBg="1"/>
      <p:bldP spid="2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B136-3938-4D08-9B8B-B82E471C7CD4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31</a:t>
            </a:fld>
            <a:endParaRPr lang="it-IT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107504" y="166864"/>
            <a:ext cx="5832648" cy="623276"/>
          </a:xfrm>
        </p:spPr>
        <p:txBody>
          <a:bodyPr/>
          <a:lstStyle/>
          <a:p>
            <a:r>
              <a:rPr lang="en-US" sz="2400" dirty="0">
                <a:solidFill>
                  <a:srgbClr val="FFC000"/>
                </a:solidFill>
              </a:rPr>
              <a:t>COMMUNICATION RULES – SPECIFIC ICONS</a:t>
            </a:r>
            <a:endParaRPr lang="it-IT" sz="2400" dirty="0">
              <a:solidFill>
                <a:srgbClr val="FFC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79512" y="1268761"/>
            <a:ext cx="8208912" cy="7932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28" tIns="45715" rIns="91428" bIns="45715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SPECIFIC ICONS AND COLOURS</a:t>
            </a:r>
          </a:p>
          <a:p>
            <a:pPr algn="ctr"/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to immediately identify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</a:rPr>
              <a:t>programmes’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b="1" u="sng" dirty="0">
                <a:solidFill>
                  <a:schemeClr val="tx2">
                    <a:lumMod val="75000"/>
                  </a:schemeClr>
                </a:solidFill>
              </a:rPr>
              <a:t>thematic objectives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 whose projects contribute to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1128437" y="2492897"/>
            <a:ext cx="6671104" cy="542039"/>
          </a:xfrm>
          <a:prstGeom prst="rect">
            <a:avLst/>
          </a:prstGeom>
          <a:ln>
            <a:solidFill>
              <a:srgbClr val="E3406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sz="2800" b="1" dirty="0" err="1">
                <a:solidFill>
                  <a:schemeClr val="tx2">
                    <a:lumMod val="75000"/>
                  </a:schemeClr>
                </a:solidFill>
              </a:rPr>
              <a:t>Fighting</a:t>
            </a:r>
            <a:r>
              <a:rPr lang="it-IT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2800" b="1" dirty="0" err="1">
                <a:solidFill>
                  <a:schemeClr val="tx2">
                    <a:lumMod val="75000"/>
                  </a:schemeClr>
                </a:solidFill>
              </a:rPr>
              <a:t>climate</a:t>
            </a:r>
            <a:r>
              <a:rPr lang="it-IT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2800" b="1" dirty="0" err="1">
                <a:solidFill>
                  <a:schemeClr val="tx2">
                    <a:lumMod val="75000"/>
                  </a:schemeClr>
                </a:solidFill>
              </a:rPr>
              <a:t>change</a:t>
            </a:r>
            <a:r>
              <a:rPr lang="it-IT" sz="2800" b="1" dirty="0">
                <a:solidFill>
                  <a:schemeClr val="tx2">
                    <a:lumMod val="75000"/>
                  </a:schemeClr>
                </a:solidFill>
              </a:rPr>
              <a:t> &amp; </a:t>
            </a:r>
            <a:r>
              <a:rPr lang="it-IT" sz="2800" b="1" dirty="0" err="1">
                <a:solidFill>
                  <a:schemeClr val="tx2">
                    <a:lumMod val="75000"/>
                  </a:schemeClr>
                </a:solidFill>
              </a:rPr>
              <a:t>Risk</a:t>
            </a:r>
            <a:r>
              <a:rPr lang="it-IT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2800" b="1" dirty="0" err="1">
                <a:solidFill>
                  <a:schemeClr val="tx2">
                    <a:lumMod val="75000"/>
                  </a:schemeClr>
                </a:solidFill>
              </a:rPr>
              <a:t>prevention</a:t>
            </a:r>
            <a:endParaRPr lang="it-IT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1492068" y="4694315"/>
            <a:ext cx="6912768" cy="597858"/>
          </a:xfrm>
          <a:prstGeom prst="rect">
            <a:avLst/>
          </a:prstGeom>
          <a:gradFill>
            <a:gsLst>
              <a:gs pos="0">
                <a:schemeClr val="accent2">
                  <a:tint val="50000"/>
                  <a:satMod val="300000"/>
                </a:schemeClr>
              </a:gs>
              <a:gs pos="14000">
                <a:srgbClr val="E34063"/>
              </a:gs>
              <a:gs pos="100000">
                <a:schemeClr val="accent2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i-</a:t>
            </a:r>
            <a:r>
              <a:rPr lang="it-IT" sz="1600" b="1" dirty="0" err="1">
                <a:solidFill>
                  <a:schemeClr val="tx2">
                    <a:lumMod val="75000"/>
                  </a:schemeClr>
                </a:solidFill>
              </a:rPr>
              <a:t>WaveNET</a:t>
            </a:r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- Implementazione di un sistema innovativo di monitoraggio dello stato del mare in scenari di cambiamento climatico</a:t>
            </a:r>
          </a:p>
        </p:txBody>
      </p:sp>
      <p:sp>
        <p:nvSpPr>
          <p:cNvPr id="27" name="Rettangolo 26"/>
          <p:cNvSpPr/>
          <p:nvPr/>
        </p:nvSpPr>
        <p:spPr>
          <a:xfrm>
            <a:off x="179512" y="4792804"/>
            <a:ext cx="1152128" cy="369322"/>
          </a:xfrm>
          <a:prstGeom prst="rect">
            <a:avLst/>
          </a:prstGeom>
          <a:ln>
            <a:solidFill>
              <a:srgbClr val="E3406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b="1" dirty="0">
                <a:solidFill>
                  <a:schemeClr val="tx2">
                    <a:lumMod val="75000"/>
                  </a:schemeClr>
                </a:solidFill>
              </a:rPr>
              <a:t>PROJECTS</a:t>
            </a:r>
          </a:p>
        </p:txBody>
      </p:sp>
      <p:pic>
        <p:nvPicPr>
          <p:cNvPr id="16" name="Immagine 15" descr="Q:\ITALIA_MALTA 2014-2020\7_COMUNICAZIONE\LOGO_ICONE_FONT_MANUALE IMMAGINE\LOGO e ICONE PC 2014 2020_DEF\Obiettivo Tematico 5 - Lotta al Cambiamento climatico\PNG\interreg_icon_combating-climate_neg_RGB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140969"/>
            <a:ext cx="1188132" cy="1224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magine 16" descr="Q:\ITALIA_MALTA 2014-2020\7_COMUNICAZIONE\LOGO_ICONE_FONT_MANUALE IMMAGINE\LOGO e ICONE PC 2014 2020_DEF\Obiettivo Tematico 5 - Lotta al Cambiamento climatico\JPEG\interreg_icon_combating-climate_RG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176972"/>
            <a:ext cx="1224136" cy="11521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1632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24" grpId="0" animBg="1"/>
      <p:bldP spid="2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B136-3938-4D08-9B8B-B82E471C7CD4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32</a:t>
            </a:fld>
            <a:endParaRPr lang="it-IT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107504" y="166864"/>
            <a:ext cx="5832648" cy="623276"/>
          </a:xfrm>
        </p:spPr>
        <p:txBody>
          <a:bodyPr/>
          <a:lstStyle/>
          <a:p>
            <a:r>
              <a:rPr lang="en-US" sz="2400" dirty="0">
                <a:solidFill>
                  <a:srgbClr val="FFC000"/>
                </a:solidFill>
              </a:rPr>
              <a:t>COMMUNICATION RULES – SPECIFIC ICONS</a:t>
            </a:r>
            <a:endParaRPr lang="it-IT" sz="2400" dirty="0">
              <a:solidFill>
                <a:srgbClr val="FFC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79512" y="1268761"/>
            <a:ext cx="8208912" cy="5232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28" tIns="45715" rIns="91428" bIns="45715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TYPE OF LOGOS</a:t>
            </a:r>
          </a:p>
        </p:txBody>
      </p:sp>
      <p:pic>
        <p:nvPicPr>
          <p:cNvPr id="14" name="Immagine 13" descr="Q:\ITALIA_MALTA 2014-2020\7_COMUNICAZIONE\LOGHI Progetti\HARMONY\Harmony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20888"/>
            <a:ext cx="3672408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magine 14" descr="C:\Users\chiara.dibella\AppData\Local\Microsoft\Windows\INetCache\Content.Outlook\Z4LKPRRJ\LOGO_GRAFICO_I-waveNET_Rev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00908"/>
            <a:ext cx="3600400" cy="17641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6429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B136-3938-4D08-9B8B-B82E471C7CD4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33</a:t>
            </a:fld>
            <a:endParaRPr lang="it-IT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107504" y="166864"/>
            <a:ext cx="5832648" cy="623276"/>
          </a:xfrm>
        </p:spPr>
        <p:txBody>
          <a:bodyPr/>
          <a:lstStyle/>
          <a:p>
            <a:r>
              <a:rPr lang="en-US" sz="2400" dirty="0">
                <a:solidFill>
                  <a:srgbClr val="FFC000"/>
                </a:solidFill>
              </a:rPr>
              <a:t>COMMUNICATION RULES</a:t>
            </a:r>
            <a:endParaRPr lang="it-IT" sz="2400" dirty="0">
              <a:solidFill>
                <a:srgbClr val="FFC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51520" y="1268760"/>
            <a:ext cx="8476728" cy="107720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28" tIns="45715" rIns="91428" bIns="45715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COMMUNICATION PLAN</a:t>
            </a:r>
          </a:p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The Partner responsible for “Communication activities” WP is responsible for the elaboration of the project’s Communication Plan </a:t>
            </a:r>
          </a:p>
        </p:txBody>
      </p:sp>
      <p:sp>
        <p:nvSpPr>
          <p:cNvPr id="9" name="Rettangolo arrotondato 8"/>
          <p:cNvSpPr/>
          <p:nvPr/>
        </p:nvSpPr>
        <p:spPr>
          <a:xfrm>
            <a:off x="3962490" y="2532036"/>
            <a:ext cx="3940224" cy="46805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Strategy</a:t>
            </a:r>
            <a:endParaRPr lang="it-IT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3951010" y="3115620"/>
            <a:ext cx="3940225" cy="46805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General and specific objectives</a:t>
            </a:r>
            <a:endParaRPr lang="it-IT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Gallone 10"/>
          <p:cNvSpPr/>
          <p:nvPr/>
        </p:nvSpPr>
        <p:spPr>
          <a:xfrm>
            <a:off x="251520" y="4041068"/>
            <a:ext cx="2736304" cy="324036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MAIN CONTENTS</a:t>
            </a:r>
          </a:p>
        </p:txBody>
      </p:sp>
      <p:sp>
        <p:nvSpPr>
          <p:cNvPr id="12" name="Rettangolo arrotondato 11"/>
          <p:cNvSpPr/>
          <p:nvPr/>
        </p:nvSpPr>
        <p:spPr>
          <a:xfrm>
            <a:off x="3951010" y="3711631"/>
            <a:ext cx="3940224" cy="46805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Target group</a:t>
            </a:r>
            <a:endParaRPr lang="it-IT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ttangolo arrotondato 13"/>
          <p:cNvSpPr/>
          <p:nvPr/>
        </p:nvSpPr>
        <p:spPr>
          <a:xfrm>
            <a:off x="3951012" y="4336120"/>
            <a:ext cx="3940224" cy="42550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Actions</a:t>
            </a:r>
            <a:endParaRPr lang="it-IT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ttangolo arrotondato 14"/>
          <p:cNvSpPr/>
          <p:nvPr/>
        </p:nvSpPr>
        <p:spPr>
          <a:xfrm>
            <a:off x="3951010" y="4883046"/>
            <a:ext cx="3940226" cy="46805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Cost</a:t>
            </a:r>
            <a:endParaRPr lang="it-IT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Rettangolo arrotondato 15"/>
          <p:cNvSpPr/>
          <p:nvPr/>
        </p:nvSpPr>
        <p:spPr>
          <a:xfrm>
            <a:off x="3962488" y="5476028"/>
            <a:ext cx="3940226" cy="46805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Indicators for monitoring</a:t>
            </a:r>
            <a:endParaRPr lang="it-IT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515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B136-3938-4D08-9B8B-B82E471C7CD4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34</a:t>
            </a:fld>
            <a:endParaRPr lang="it-IT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107504" y="166864"/>
            <a:ext cx="5832648" cy="623276"/>
          </a:xfrm>
        </p:spPr>
        <p:txBody>
          <a:bodyPr/>
          <a:lstStyle/>
          <a:p>
            <a:r>
              <a:rPr lang="en-US" sz="2400" dirty="0">
                <a:solidFill>
                  <a:srgbClr val="FFC000"/>
                </a:solidFill>
              </a:rPr>
              <a:t>COMMUNICATION RULES</a:t>
            </a:r>
            <a:endParaRPr lang="it-IT" sz="2400" dirty="0">
              <a:solidFill>
                <a:srgbClr val="FFC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59128" y="1170148"/>
            <a:ext cx="8784976" cy="5420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28" tIns="45715" rIns="91428" bIns="45715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OBLIGATIONS - HIGHLIGHTS</a:t>
            </a:r>
          </a:p>
        </p:txBody>
      </p:sp>
      <p:sp>
        <p:nvSpPr>
          <p:cNvPr id="9" name="Rettangolo arrotondato 8"/>
          <p:cNvSpPr/>
          <p:nvPr/>
        </p:nvSpPr>
        <p:spPr>
          <a:xfrm>
            <a:off x="251521" y="2072089"/>
            <a:ext cx="2520280" cy="46805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Project Website</a:t>
            </a:r>
            <a:endParaRPr lang="it-IT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3502466" y="1817075"/>
            <a:ext cx="5534031" cy="101830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r>
              <a:rPr lang="en-US" sz="1600" dirty="0"/>
              <a:t>providing, amongst others, a description of the operation, its objectives and results on the project’s website by highlighting the financial support received from the European Union</a:t>
            </a:r>
            <a:endParaRPr lang="it-IT" sz="1600" dirty="0"/>
          </a:p>
        </p:txBody>
      </p:sp>
      <p:sp>
        <p:nvSpPr>
          <p:cNvPr id="3" name="Freccia a destra 2"/>
          <p:cNvSpPr/>
          <p:nvPr/>
        </p:nvSpPr>
        <p:spPr>
          <a:xfrm>
            <a:off x="3004818" y="2217657"/>
            <a:ext cx="340134" cy="1769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endParaRPr lang="it-IT"/>
          </a:p>
        </p:txBody>
      </p:sp>
      <p:sp>
        <p:nvSpPr>
          <p:cNvPr id="19" name="Rettangolo arrotondato 18"/>
          <p:cNvSpPr/>
          <p:nvPr/>
        </p:nvSpPr>
        <p:spPr>
          <a:xfrm>
            <a:off x="251519" y="4990071"/>
            <a:ext cx="2520281" cy="89660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Infrastructure, building operations, purchase of equipment</a:t>
            </a:r>
            <a:endParaRPr lang="it-IT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3491880" y="4581129"/>
            <a:ext cx="5544616" cy="14928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marL="285715" indent="-285715">
              <a:buFont typeface="Arial" panose="020B0604020202020204" pitchFamily="34" charset="0"/>
              <a:buChar char="•"/>
            </a:pPr>
            <a:r>
              <a:rPr lang="en-US" sz="1600" dirty="0"/>
              <a:t>placing a relatively large temporary board in an easily visible location for the public, </a:t>
            </a:r>
            <a:r>
              <a:rPr lang="en-US" sz="1600" u="sng" dirty="0"/>
              <a:t>during the operation’s implementation</a:t>
            </a:r>
          </a:p>
          <a:p>
            <a:pPr marL="285715" indent="-285715">
              <a:buFont typeface="Arial" panose="020B0604020202020204" pitchFamily="34" charset="0"/>
              <a:buChar char="•"/>
            </a:pPr>
            <a:r>
              <a:rPr lang="en-US" sz="1600" dirty="0"/>
              <a:t>placing  a permanent plate or a large board in an easily visible location for the public </a:t>
            </a:r>
            <a:r>
              <a:rPr lang="en-GB" sz="1600" dirty="0"/>
              <a:t> </a:t>
            </a:r>
            <a:r>
              <a:rPr lang="en-GB" sz="1600" u="sng" dirty="0"/>
              <a:t>within three months from the completion of an operation</a:t>
            </a:r>
            <a:endParaRPr lang="it-IT" sz="1600" u="sng" dirty="0"/>
          </a:p>
        </p:txBody>
      </p:sp>
      <p:sp>
        <p:nvSpPr>
          <p:cNvPr id="21" name="Freccia a destra 20"/>
          <p:cNvSpPr/>
          <p:nvPr/>
        </p:nvSpPr>
        <p:spPr>
          <a:xfrm>
            <a:off x="3004818" y="5349914"/>
            <a:ext cx="340134" cy="1769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endParaRPr lang="it-IT"/>
          </a:p>
        </p:txBody>
      </p:sp>
      <p:sp>
        <p:nvSpPr>
          <p:cNvPr id="22" name="Rettangolo arrotondato 21"/>
          <p:cNvSpPr/>
          <p:nvPr/>
        </p:nvSpPr>
        <p:spPr>
          <a:xfrm>
            <a:off x="283745" y="3464816"/>
            <a:ext cx="2503822" cy="46805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Publications</a:t>
            </a:r>
            <a:endParaRPr lang="it-IT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3510136" y="2952433"/>
            <a:ext cx="5526360" cy="14928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marL="285715" indent="-285715">
              <a:buFont typeface="Arial" panose="020B0604020202020204" pitchFamily="34" charset="0"/>
              <a:buChar char="•"/>
            </a:pPr>
            <a:r>
              <a:rPr lang="en-US" sz="1600" dirty="0"/>
              <a:t>“free copy”, the material produced in the framework of the project cannot be sold</a:t>
            </a:r>
          </a:p>
          <a:p>
            <a:pPr marL="285715" indent="-285715">
              <a:buFont typeface="Arial" panose="020B0604020202020204" pitchFamily="34" charset="0"/>
              <a:buChar char="•"/>
            </a:pPr>
            <a:r>
              <a:rPr lang="en-US" sz="1600" dirty="0"/>
              <a:t>“the content of this publication does not reflect the official opinion of the European Union. Responsibility for the information and views expressed lies entirely with the author(s) (name and surname)”</a:t>
            </a:r>
            <a:endParaRPr lang="it-IT" sz="1600" u="sng" dirty="0"/>
          </a:p>
        </p:txBody>
      </p:sp>
      <p:sp>
        <p:nvSpPr>
          <p:cNvPr id="24" name="Freccia a destra 23"/>
          <p:cNvSpPr/>
          <p:nvPr/>
        </p:nvSpPr>
        <p:spPr>
          <a:xfrm>
            <a:off x="3004818" y="3610386"/>
            <a:ext cx="340134" cy="1769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473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2" grpId="0" animBg="1"/>
      <p:bldP spid="3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arrotondato 14"/>
          <p:cNvSpPr/>
          <p:nvPr/>
        </p:nvSpPr>
        <p:spPr>
          <a:xfrm>
            <a:off x="179512" y="1268760"/>
            <a:ext cx="8280920" cy="5256584"/>
          </a:xfrm>
          <a:prstGeom prst="roundRect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42FC-A1E8-4514-A324-5253DE1CEF46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35</a:t>
            </a:fld>
            <a:endParaRPr lang="it-IT" dirty="0"/>
          </a:p>
        </p:txBody>
      </p:sp>
      <p:sp>
        <p:nvSpPr>
          <p:cNvPr id="8" name="Rettangolo arrotondato 7"/>
          <p:cNvSpPr/>
          <p:nvPr/>
        </p:nvSpPr>
        <p:spPr>
          <a:xfrm>
            <a:off x="610320" y="1844825"/>
            <a:ext cx="3231852" cy="93610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FINANCIAL MONITORING</a:t>
            </a:r>
          </a:p>
        </p:txBody>
      </p:sp>
      <p:sp>
        <p:nvSpPr>
          <p:cNvPr id="9" name="Rettangolo arrotondato 8"/>
          <p:cNvSpPr/>
          <p:nvPr/>
        </p:nvSpPr>
        <p:spPr>
          <a:xfrm>
            <a:off x="552476" y="5187901"/>
            <a:ext cx="3243932" cy="91045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PHYSICAL MONITORING</a:t>
            </a:r>
          </a:p>
        </p:txBody>
      </p:sp>
      <p:sp>
        <p:nvSpPr>
          <p:cNvPr id="10" name="Rettangolo arrotondato 9"/>
          <p:cNvSpPr/>
          <p:nvPr/>
        </p:nvSpPr>
        <p:spPr>
          <a:xfrm>
            <a:off x="574304" y="3356992"/>
            <a:ext cx="3222104" cy="91045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PROCEDURAL MONITORING</a:t>
            </a:r>
          </a:p>
        </p:txBody>
      </p:sp>
      <p:sp>
        <p:nvSpPr>
          <p:cNvPr id="12" name="Callout 9 11"/>
          <p:cNvSpPr/>
          <p:nvPr/>
        </p:nvSpPr>
        <p:spPr>
          <a:xfrm>
            <a:off x="5004048" y="1448780"/>
            <a:ext cx="3168352" cy="1404156"/>
          </a:xfrm>
          <a:prstGeom prst="callout1">
            <a:avLst>
              <a:gd name="adj1" fmla="val 18750"/>
              <a:gd name="adj2" fmla="val -8333"/>
              <a:gd name="adj3" fmla="val 64358"/>
              <a:gd name="adj4" fmla="val -363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sz="2000" dirty="0"/>
              <a:t>Take into consideration the progress of the expenses of each beneficiaries </a:t>
            </a:r>
          </a:p>
        </p:txBody>
      </p:sp>
      <p:sp>
        <p:nvSpPr>
          <p:cNvPr id="13" name="Callout 9 12"/>
          <p:cNvSpPr/>
          <p:nvPr/>
        </p:nvSpPr>
        <p:spPr>
          <a:xfrm>
            <a:off x="5017492" y="3005336"/>
            <a:ext cx="3168352" cy="1404156"/>
          </a:xfrm>
          <a:prstGeom prst="callout1">
            <a:avLst>
              <a:gd name="adj1" fmla="val 18750"/>
              <a:gd name="adj2" fmla="val -8333"/>
              <a:gd name="adj3" fmla="val 64358"/>
              <a:gd name="adj4" fmla="val -363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sz="2000" dirty="0"/>
              <a:t>Take into consideration the progress of the commitment of each beneficiaries (signed contract, letters of order etc.) </a:t>
            </a:r>
            <a:endParaRPr lang="it-IT" sz="2000" dirty="0"/>
          </a:p>
        </p:txBody>
      </p:sp>
      <p:sp>
        <p:nvSpPr>
          <p:cNvPr id="14" name="Callout 9 13"/>
          <p:cNvSpPr/>
          <p:nvPr/>
        </p:nvSpPr>
        <p:spPr>
          <a:xfrm>
            <a:off x="5017492" y="4694200"/>
            <a:ext cx="3125812" cy="1463582"/>
          </a:xfrm>
          <a:prstGeom prst="callout1">
            <a:avLst>
              <a:gd name="adj1" fmla="val 18750"/>
              <a:gd name="adj2" fmla="val -8333"/>
              <a:gd name="adj3" fmla="val 64358"/>
              <a:gd name="adj4" fmla="val -363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sz="2000" dirty="0"/>
              <a:t>Take into consideration the progress in the implementation of the project with regard to the outputs and results</a:t>
            </a:r>
            <a:endParaRPr lang="it-IT" sz="2000" dirty="0"/>
          </a:p>
        </p:txBody>
      </p:sp>
      <p:sp>
        <p:nvSpPr>
          <p:cNvPr id="16" name="Rettangolo arrotondato 15"/>
          <p:cNvSpPr/>
          <p:nvPr/>
        </p:nvSpPr>
        <p:spPr>
          <a:xfrm>
            <a:off x="3361160" y="1126793"/>
            <a:ext cx="1611052" cy="6076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Monitoring system Ulysses </a:t>
            </a:r>
          </a:p>
        </p:txBody>
      </p:sp>
      <p:sp>
        <p:nvSpPr>
          <p:cNvPr id="19" name="Rettangolo arrotondato 18"/>
          <p:cNvSpPr/>
          <p:nvPr/>
        </p:nvSpPr>
        <p:spPr>
          <a:xfrm>
            <a:off x="3441181" y="6157782"/>
            <a:ext cx="1611052" cy="6076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Request for Reimbursement</a:t>
            </a:r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E4A6C2B9-3420-48FD-A7C2-0C350C7FA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C6856575-56CB-4D7F-B866-91A0DA1702CF}"/>
              </a:ext>
            </a:extLst>
          </p:cNvPr>
          <p:cNvSpPr txBox="1">
            <a:spLocks/>
          </p:cNvSpPr>
          <p:nvPr/>
        </p:nvSpPr>
        <p:spPr>
          <a:xfrm>
            <a:off x="179512" y="136526"/>
            <a:ext cx="8229600" cy="623276"/>
          </a:xfrm>
          <a:prstGeom prst="rect">
            <a:avLst/>
          </a:prstGeom>
        </p:spPr>
        <p:txBody>
          <a:bodyPr vert="horz" lIns="91428" tIns="45715" rIns="91428" bIns="45715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>
                <a:solidFill>
                  <a:srgbClr val="FFC000"/>
                </a:solidFill>
              </a:rPr>
              <a:t>PROJECT MONITORING SYSTEM</a:t>
            </a:r>
            <a:endParaRPr lang="it-IT" sz="2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562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6" grpId="0" animBg="1"/>
      <p:bldP spid="1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talia-Malta PowerPoint(01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0058"/>
            <a:ext cx="9144000" cy="6849190"/>
          </a:xfrm>
          <a:prstGeom prst="rect">
            <a:avLst/>
          </a:prstGeom>
        </p:spPr>
      </p:pic>
      <p:sp>
        <p:nvSpPr>
          <p:cNvPr id="5" name="Titolo 1"/>
          <p:cNvSpPr txBox="1">
            <a:spLocks/>
          </p:cNvSpPr>
          <p:nvPr/>
        </p:nvSpPr>
        <p:spPr>
          <a:xfrm>
            <a:off x="592673" y="1395414"/>
            <a:ext cx="7772400" cy="735012"/>
          </a:xfrm>
          <a:prstGeom prst="rect">
            <a:avLst/>
          </a:prstGeom>
        </p:spPr>
        <p:txBody>
          <a:bodyPr lIns="80165" tIns="40083" rIns="80165" bIns="40083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solidFill>
                  <a:schemeClr val="tx2"/>
                </a:solidFill>
                <a:latin typeface="Open Sans"/>
                <a:cs typeface="Open Sans"/>
              </a:rPr>
              <a:t>Ulysses</a:t>
            </a:r>
          </a:p>
          <a:p>
            <a:endParaRPr lang="it-IT" b="1" dirty="0">
              <a:solidFill>
                <a:schemeClr val="tx2"/>
              </a:solidFill>
              <a:latin typeface="Open Sans"/>
              <a:cs typeface="Open Sans"/>
            </a:endParaRPr>
          </a:p>
        </p:txBody>
      </p:sp>
      <p:sp>
        <p:nvSpPr>
          <p:cNvPr id="6" name="Sottotitolo 2"/>
          <p:cNvSpPr txBox="1">
            <a:spLocks/>
          </p:cNvSpPr>
          <p:nvPr/>
        </p:nvSpPr>
        <p:spPr>
          <a:xfrm>
            <a:off x="37238" y="2367334"/>
            <a:ext cx="8883270" cy="634098"/>
          </a:xfrm>
          <a:prstGeom prst="rect">
            <a:avLst/>
          </a:prstGeom>
        </p:spPr>
        <p:txBody>
          <a:bodyPr lIns="80165" tIns="40083" rIns="80165" bIns="40083"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>
                <a:solidFill>
                  <a:schemeClr val="tx2"/>
                </a:solidFill>
                <a:latin typeface="Open Sans"/>
                <a:cs typeface="Open Sans"/>
              </a:rPr>
              <a:t>IT </a:t>
            </a:r>
            <a:r>
              <a:rPr lang="it-IT" dirty="0" err="1">
                <a:solidFill>
                  <a:schemeClr val="tx2"/>
                </a:solidFill>
                <a:latin typeface="Open Sans"/>
                <a:cs typeface="Open Sans"/>
              </a:rPr>
              <a:t>system</a:t>
            </a:r>
            <a:r>
              <a:rPr lang="it-IT" dirty="0">
                <a:solidFill>
                  <a:schemeClr val="tx2"/>
                </a:solidFill>
                <a:latin typeface="Open Sans"/>
                <a:cs typeface="Open Sans"/>
              </a:rPr>
              <a:t> for </a:t>
            </a:r>
            <a:r>
              <a:rPr lang="it-IT" dirty="0" err="1">
                <a:solidFill>
                  <a:schemeClr val="tx2"/>
                </a:solidFill>
                <a:latin typeface="Open Sans"/>
              </a:rPr>
              <a:t>electronic</a:t>
            </a:r>
            <a:r>
              <a:rPr lang="it-IT" dirty="0">
                <a:solidFill>
                  <a:schemeClr val="tx2"/>
                </a:solidFill>
                <a:latin typeface="Open Sans"/>
              </a:rPr>
              <a:t> data </a:t>
            </a:r>
            <a:r>
              <a:rPr lang="it-IT" dirty="0" err="1">
                <a:solidFill>
                  <a:schemeClr val="tx2"/>
                </a:solidFill>
                <a:latin typeface="Open Sans"/>
              </a:rPr>
              <a:t>exchange</a:t>
            </a:r>
            <a:endParaRPr lang="it-IT" dirty="0">
              <a:solidFill>
                <a:schemeClr val="tx2"/>
              </a:solidFill>
              <a:latin typeface="Open San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014" y="3078081"/>
            <a:ext cx="4677252" cy="1874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25857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2449FD09-6BB1-46D4-BBDB-4FD120443307}"/>
              </a:ext>
            </a:extLst>
          </p:cNvPr>
          <p:cNvSpPr txBox="1"/>
          <p:nvPr/>
        </p:nvSpPr>
        <p:spPr>
          <a:xfrm>
            <a:off x="513878" y="3613108"/>
            <a:ext cx="3986113" cy="2327708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801555">
              <a:buFont typeface="Arial" pitchFamily="34" charset="0"/>
              <a:buChar char="•"/>
              <a:defRPr/>
            </a:pPr>
            <a:r>
              <a:rPr lang="it-IT" sz="2500" kern="0" dirty="0">
                <a:solidFill>
                  <a:srgbClr val="1F497D"/>
                </a:solidFill>
              </a:rPr>
              <a:t>  </a:t>
            </a:r>
            <a:r>
              <a:rPr lang="en-US" sz="2500" kern="0" dirty="0">
                <a:solidFill>
                  <a:srgbClr val="1F497D"/>
                </a:solidFill>
              </a:rPr>
              <a:t>Access to the system</a:t>
            </a:r>
          </a:p>
          <a:p>
            <a:pPr defTabSz="801555">
              <a:buFont typeface="Arial" pitchFamily="34" charset="0"/>
              <a:buChar char="•"/>
              <a:defRPr/>
            </a:pPr>
            <a:endParaRPr lang="en-US" sz="2500" kern="0" dirty="0">
              <a:solidFill>
                <a:srgbClr val="1F497D"/>
              </a:solidFill>
            </a:endParaRPr>
          </a:p>
          <a:p>
            <a:pPr defTabSz="801555">
              <a:buFont typeface="Arial" pitchFamily="34" charset="0"/>
              <a:buChar char="•"/>
              <a:defRPr/>
            </a:pPr>
            <a:r>
              <a:rPr lang="en-US" sz="2500" kern="0" dirty="0">
                <a:solidFill>
                  <a:srgbClr val="1F497D"/>
                </a:solidFill>
              </a:rPr>
              <a:t>  Structure of the system</a:t>
            </a:r>
          </a:p>
          <a:p>
            <a:pPr defTabSz="801555">
              <a:buFont typeface="Arial" pitchFamily="34" charset="0"/>
              <a:buChar char="•"/>
              <a:defRPr/>
            </a:pPr>
            <a:endParaRPr lang="en-US" sz="2500" kern="0" dirty="0">
              <a:solidFill>
                <a:srgbClr val="1F497D"/>
              </a:solidFill>
            </a:endParaRPr>
          </a:p>
          <a:p>
            <a:pPr defTabSz="801555">
              <a:buFont typeface="Arial" pitchFamily="34" charset="0"/>
              <a:buChar char="•"/>
              <a:defRPr/>
            </a:pPr>
            <a:r>
              <a:rPr lang="en-US" sz="2500" kern="0" dirty="0">
                <a:solidFill>
                  <a:srgbClr val="1F497D"/>
                </a:solidFill>
              </a:rPr>
              <a:t>  User profiles</a:t>
            </a:r>
          </a:p>
          <a:p>
            <a:pPr defTabSz="801555">
              <a:buFont typeface="Arial" pitchFamily="34" charset="0"/>
              <a:buChar char="•"/>
              <a:defRPr/>
            </a:pPr>
            <a:endParaRPr lang="it-IT" sz="2100" kern="0" dirty="0">
              <a:solidFill>
                <a:srgbClr val="1F497D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2914127" y="435141"/>
            <a:ext cx="2832210" cy="586094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400777"/>
            <a:r>
              <a:rPr lang="it-IT" sz="3200" b="1" dirty="0">
                <a:solidFill>
                  <a:srgbClr val="1F497D"/>
                </a:solidFill>
              </a:rPr>
              <a:t>Ulysses </a:t>
            </a:r>
            <a:r>
              <a:rPr lang="it-IT" sz="3200" b="1" dirty="0" err="1">
                <a:solidFill>
                  <a:srgbClr val="1F497D"/>
                </a:solidFill>
              </a:rPr>
              <a:t>system</a:t>
            </a:r>
            <a:r>
              <a:rPr lang="it-IT" sz="3200" b="1" dirty="0">
                <a:solidFill>
                  <a:srgbClr val="1F497D"/>
                </a:solidFill>
              </a:rPr>
              <a:t> 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449FD09-6BB1-46D4-BBDB-4FD120443307}"/>
              </a:ext>
            </a:extLst>
          </p:cNvPr>
          <p:cNvSpPr txBox="1"/>
          <p:nvPr/>
        </p:nvSpPr>
        <p:spPr>
          <a:xfrm>
            <a:off x="513878" y="1852840"/>
            <a:ext cx="8444838" cy="850380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algn="ctr" defTabSz="801555">
              <a:defRPr/>
            </a:pPr>
            <a:r>
              <a:rPr lang="en-US" sz="2500" dirty="0">
                <a:solidFill>
                  <a:srgbClr val="1F497D"/>
                </a:solidFill>
              </a:rPr>
              <a:t>Ulysses is a web application for managing, monitoring, claiming and verifying  the </a:t>
            </a:r>
            <a:r>
              <a:rPr lang="en-US" sz="2500" dirty="0" err="1">
                <a:solidFill>
                  <a:srgbClr val="1F497D"/>
                </a:solidFill>
              </a:rPr>
              <a:t>Programme</a:t>
            </a:r>
            <a:endParaRPr lang="it-IT" sz="2500" kern="0" dirty="0">
              <a:solidFill>
                <a:srgbClr val="1F497D"/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449FD09-6BB1-46D4-BBDB-4FD120443307}"/>
              </a:ext>
            </a:extLst>
          </p:cNvPr>
          <p:cNvSpPr txBox="1"/>
          <p:nvPr/>
        </p:nvSpPr>
        <p:spPr>
          <a:xfrm>
            <a:off x="4987738" y="3721692"/>
            <a:ext cx="3386310" cy="1558266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801555">
              <a:buFont typeface="Arial" pitchFamily="34" charset="0"/>
              <a:buChar char="•"/>
              <a:defRPr/>
            </a:pPr>
            <a:r>
              <a:rPr lang="en-US" sz="2500" kern="0" dirty="0">
                <a:solidFill>
                  <a:srgbClr val="1F497D"/>
                </a:solidFill>
              </a:rPr>
              <a:t>  Project life cycle</a:t>
            </a:r>
          </a:p>
          <a:p>
            <a:pPr defTabSz="801555">
              <a:buFont typeface="Arial" pitchFamily="34" charset="0"/>
              <a:buChar char="•"/>
              <a:defRPr/>
            </a:pPr>
            <a:endParaRPr lang="en-US" sz="2500" kern="0" dirty="0">
              <a:solidFill>
                <a:srgbClr val="1F497D"/>
              </a:solidFill>
            </a:endParaRPr>
          </a:p>
          <a:p>
            <a:pPr defTabSz="801555">
              <a:buFont typeface="Arial" pitchFamily="34" charset="0"/>
              <a:buChar char="•"/>
              <a:defRPr/>
            </a:pPr>
            <a:r>
              <a:rPr lang="en-US" sz="2500" kern="0" dirty="0">
                <a:solidFill>
                  <a:srgbClr val="1F497D"/>
                </a:solidFill>
              </a:rPr>
              <a:t>  Document </a:t>
            </a:r>
            <a:r>
              <a:rPr lang="it-IT" sz="2500" kern="0" dirty="0" err="1">
                <a:solidFill>
                  <a:srgbClr val="1F497D"/>
                </a:solidFill>
              </a:rPr>
              <a:t>archive</a:t>
            </a:r>
            <a:endParaRPr lang="it-IT" sz="2100" kern="0" dirty="0">
              <a:solidFill>
                <a:srgbClr val="1F497D"/>
              </a:solidFill>
            </a:endParaRPr>
          </a:p>
          <a:p>
            <a:pPr defTabSz="801555">
              <a:buFont typeface="Arial" pitchFamily="34" charset="0"/>
              <a:buChar char="•"/>
              <a:defRPr/>
            </a:pPr>
            <a:endParaRPr lang="it-IT" sz="2100" kern="0" dirty="0">
              <a:solidFill>
                <a:srgbClr val="1F497D"/>
              </a:solidFill>
            </a:endParaRPr>
          </a:p>
        </p:txBody>
      </p:sp>
      <p:pic>
        <p:nvPicPr>
          <p:cNvPr id="1030" name="Picture 6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79" y="435141"/>
            <a:ext cx="1338630" cy="1220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sellaDiTesto 10"/>
          <p:cNvSpPr txBox="1"/>
          <p:nvPr/>
        </p:nvSpPr>
        <p:spPr>
          <a:xfrm>
            <a:off x="3291163" y="2850031"/>
            <a:ext cx="2078141" cy="465659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algn="ctr" defTabSz="400777"/>
            <a:r>
              <a:rPr lang="it-IT" sz="2500" b="1" dirty="0" err="1">
                <a:solidFill>
                  <a:srgbClr val="FFC000"/>
                </a:solidFill>
              </a:rPr>
              <a:t>Main</a:t>
            </a:r>
            <a:r>
              <a:rPr lang="it-IT" sz="2500" b="1" dirty="0">
                <a:solidFill>
                  <a:srgbClr val="FFC000"/>
                </a:solidFill>
              </a:rPr>
              <a:t> </a:t>
            </a:r>
            <a:r>
              <a:rPr lang="it-IT" sz="2500" b="1" dirty="0" err="1">
                <a:solidFill>
                  <a:srgbClr val="FFC000"/>
                </a:solidFill>
              </a:rPr>
              <a:t>issues</a:t>
            </a:r>
            <a:endParaRPr lang="it-IT" sz="25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06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/>
          <p:cNvSpPr txBox="1"/>
          <p:nvPr/>
        </p:nvSpPr>
        <p:spPr>
          <a:xfrm>
            <a:off x="176888" y="808050"/>
            <a:ext cx="3799591" cy="465659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801555">
              <a:defRPr/>
            </a:pPr>
            <a:r>
              <a:rPr lang="en-US" sz="2500" b="1" kern="0" dirty="0">
                <a:solidFill>
                  <a:srgbClr val="FFC000"/>
                </a:solidFill>
              </a:rPr>
              <a:t>ACCESS TO THE SYSTEM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66" y="2447436"/>
            <a:ext cx="4294271" cy="1528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asellaDiTesto 12"/>
          <p:cNvSpPr txBox="1"/>
          <p:nvPr/>
        </p:nvSpPr>
        <p:spPr>
          <a:xfrm>
            <a:off x="307265" y="1607615"/>
            <a:ext cx="7012436" cy="465659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801555">
              <a:defRPr/>
            </a:pPr>
            <a:r>
              <a:rPr lang="en-US" sz="2500" b="1" kern="0" dirty="0">
                <a:solidFill>
                  <a:srgbClr val="1F497D"/>
                </a:solidFill>
              </a:rPr>
              <a:t>https://ulysses.regione.sicilia.it/ITMAL14-20/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5419933" y="3501778"/>
            <a:ext cx="2374763" cy="465659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801555">
              <a:defRPr/>
            </a:pPr>
            <a:r>
              <a:rPr lang="en-US" sz="2500" b="1" kern="0" dirty="0">
                <a:solidFill>
                  <a:srgbClr val="FFC000"/>
                </a:solidFill>
              </a:rPr>
              <a:t>USER PROFILES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449FD09-6BB1-46D4-BBDB-4FD120443307}"/>
              </a:ext>
            </a:extLst>
          </p:cNvPr>
          <p:cNvSpPr txBox="1"/>
          <p:nvPr/>
        </p:nvSpPr>
        <p:spPr>
          <a:xfrm>
            <a:off x="5419931" y="3976235"/>
            <a:ext cx="2885116" cy="2288546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801555">
              <a:defRPr/>
            </a:pPr>
            <a:endParaRPr lang="it-IT" kern="0" dirty="0">
              <a:solidFill>
                <a:srgbClr val="1F497D"/>
              </a:solidFill>
            </a:endParaRPr>
          </a:p>
          <a:p>
            <a:pPr defTabSz="801555">
              <a:buFont typeface="Arial" pitchFamily="34" charset="0"/>
              <a:buChar char="•"/>
              <a:defRPr/>
            </a:pPr>
            <a:r>
              <a:rPr lang="it-IT" sz="2500" kern="0" dirty="0">
                <a:solidFill>
                  <a:srgbClr val="1F497D"/>
                </a:solidFill>
              </a:rPr>
              <a:t>Lead Partner</a:t>
            </a:r>
          </a:p>
          <a:p>
            <a:pPr defTabSz="801555">
              <a:buFont typeface="Arial" pitchFamily="34" charset="0"/>
              <a:buChar char="•"/>
              <a:defRPr/>
            </a:pPr>
            <a:endParaRPr lang="en-US" sz="2500" kern="0" dirty="0">
              <a:solidFill>
                <a:srgbClr val="1F497D"/>
              </a:solidFill>
            </a:endParaRPr>
          </a:p>
          <a:p>
            <a:pPr defTabSz="801555">
              <a:buFont typeface="Arial" pitchFamily="34" charset="0"/>
              <a:buChar char="•"/>
              <a:defRPr/>
            </a:pPr>
            <a:r>
              <a:rPr lang="en-US" sz="2500" kern="0" dirty="0">
                <a:solidFill>
                  <a:srgbClr val="1F497D"/>
                </a:solidFill>
              </a:rPr>
              <a:t>  Partner</a:t>
            </a:r>
          </a:p>
          <a:p>
            <a:pPr defTabSz="801555">
              <a:buFont typeface="Arial" pitchFamily="34" charset="0"/>
              <a:buChar char="•"/>
              <a:defRPr/>
            </a:pPr>
            <a:endParaRPr lang="en-US" sz="2500" kern="0" dirty="0">
              <a:solidFill>
                <a:srgbClr val="1F497D"/>
              </a:solidFill>
            </a:endParaRPr>
          </a:p>
          <a:p>
            <a:pPr defTabSz="801555">
              <a:defRPr/>
            </a:pPr>
            <a:endParaRPr lang="it-IT" sz="2100" kern="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94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2449FD09-6BB1-46D4-BBDB-4FD120443307}"/>
              </a:ext>
            </a:extLst>
          </p:cNvPr>
          <p:cNvSpPr txBox="1"/>
          <p:nvPr/>
        </p:nvSpPr>
        <p:spPr>
          <a:xfrm>
            <a:off x="796808" y="3552349"/>
            <a:ext cx="3030644" cy="753549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400777"/>
            <a:r>
              <a:rPr lang="it-IT" sz="2100" dirty="0" err="1">
                <a:solidFill>
                  <a:srgbClr val="1F497D"/>
                </a:solidFill>
              </a:rPr>
              <a:t>Programme</a:t>
            </a:r>
            <a:r>
              <a:rPr lang="it-IT" sz="2100" dirty="0">
                <a:solidFill>
                  <a:srgbClr val="1F497D"/>
                </a:solidFill>
              </a:rPr>
              <a:t> Management</a:t>
            </a:r>
          </a:p>
          <a:p>
            <a:pPr defTabSz="801555">
              <a:defRPr/>
            </a:pPr>
            <a:endParaRPr lang="it-IT" sz="2100" kern="0" dirty="0">
              <a:solidFill>
                <a:srgbClr val="1F497D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611054" y="165606"/>
            <a:ext cx="3609017" cy="465659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801555">
              <a:defRPr/>
            </a:pPr>
            <a:r>
              <a:rPr lang="en-US" sz="2500" b="1" kern="0" dirty="0">
                <a:solidFill>
                  <a:srgbClr val="FFC000"/>
                </a:solidFill>
              </a:rPr>
              <a:t>SYSTEM STRUCTURE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461582" y="1015986"/>
            <a:ext cx="2574326" cy="418638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801555">
              <a:defRPr/>
            </a:pPr>
            <a:r>
              <a:rPr lang="en-US" sz="2100" b="1" kern="0" dirty="0">
                <a:solidFill>
                  <a:srgbClr val="1F497D"/>
                </a:solidFill>
              </a:rPr>
              <a:t>MAIN SECTIONS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927210" y="1993231"/>
            <a:ext cx="2443950" cy="418638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801555">
              <a:defRPr/>
            </a:pPr>
            <a:r>
              <a:rPr lang="en-US" sz="2100" kern="0" dirty="0">
                <a:solidFill>
                  <a:srgbClr val="1F497D"/>
                </a:solidFill>
              </a:rPr>
              <a:t>Administration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815408" y="5187929"/>
            <a:ext cx="2443950" cy="727270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801555">
              <a:defRPr/>
            </a:pPr>
            <a:r>
              <a:rPr lang="en-US" sz="2100" b="1" kern="0" dirty="0">
                <a:solidFill>
                  <a:srgbClr val="1F497D"/>
                </a:solidFill>
              </a:rPr>
              <a:t>Project Management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174" y="1814801"/>
            <a:ext cx="1874160" cy="3791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475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1692" y="238323"/>
            <a:ext cx="8229600" cy="623276"/>
          </a:xfrm>
        </p:spPr>
        <p:txBody>
          <a:bodyPr/>
          <a:lstStyle/>
          <a:p>
            <a:r>
              <a:rPr lang="it-IT" sz="2800" dirty="0">
                <a:solidFill>
                  <a:srgbClr val="FFC000"/>
                </a:solidFill>
              </a:rPr>
              <a:t>PROVIDE FUNDING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400" dirty="0"/>
              <a:t>The programme INTERREG V-A Italia Malta </a:t>
            </a:r>
            <a:r>
              <a:rPr lang="it-IT" sz="2400" dirty="0" err="1"/>
              <a:t>foresees</a:t>
            </a:r>
            <a:r>
              <a:rPr lang="it-IT" sz="2400" dirty="0"/>
              <a:t> an ERDF </a:t>
            </a:r>
            <a:r>
              <a:rPr lang="it-IT" sz="2400" dirty="0" err="1">
                <a:solidFill>
                  <a:srgbClr val="FF0000"/>
                </a:solidFill>
              </a:rPr>
              <a:t>contribution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/>
              <a:t>(and NC for IT </a:t>
            </a:r>
            <a:r>
              <a:rPr lang="it-IT" sz="2400" dirty="0" err="1"/>
              <a:t>beneficiaries</a:t>
            </a:r>
            <a:r>
              <a:rPr lang="it-IT" sz="2400" dirty="0"/>
              <a:t>) </a:t>
            </a:r>
            <a:r>
              <a:rPr lang="it-IT" sz="2400" dirty="0" err="1"/>
              <a:t>as</a:t>
            </a:r>
            <a:r>
              <a:rPr lang="it-IT" sz="2400" dirty="0"/>
              <a:t> a </a:t>
            </a:r>
            <a:r>
              <a:rPr lang="it-IT" sz="2400" dirty="0" err="1">
                <a:solidFill>
                  <a:srgbClr val="FF0000"/>
                </a:solidFill>
              </a:rPr>
              <a:t>reimbursement</a:t>
            </a:r>
            <a:r>
              <a:rPr lang="it-IT" sz="2400" dirty="0">
                <a:solidFill>
                  <a:srgbClr val="FF0000"/>
                </a:solidFill>
              </a:rPr>
              <a:t> of the </a:t>
            </a:r>
            <a:r>
              <a:rPr lang="it-IT" sz="2400" dirty="0" err="1">
                <a:solidFill>
                  <a:srgbClr val="FF0000"/>
                </a:solidFill>
              </a:rPr>
              <a:t>expenses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/>
              <a:t>under the following </a:t>
            </a:r>
            <a:r>
              <a:rPr lang="it-IT" sz="2400" dirty="0" err="1"/>
              <a:t>conditions</a:t>
            </a:r>
            <a:r>
              <a:rPr lang="it-IT" sz="2400" dirty="0"/>
              <a:t>:</a:t>
            </a:r>
          </a:p>
          <a:p>
            <a:pPr marL="0" indent="0" algn="just">
              <a:buNone/>
            </a:pPr>
            <a:endParaRPr lang="it-IT" sz="2400" dirty="0"/>
          </a:p>
          <a:p>
            <a:pPr algn="just">
              <a:spcAft>
                <a:spcPts val="600"/>
              </a:spcAft>
            </a:pPr>
            <a:r>
              <a:rPr lang="it-IT" sz="2400" dirty="0"/>
              <a:t>The </a:t>
            </a:r>
            <a:r>
              <a:rPr lang="it-IT" sz="2400" dirty="0" err="1"/>
              <a:t>expenses</a:t>
            </a:r>
            <a:r>
              <a:rPr lang="it-IT" sz="2400" dirty="0"/>
              <a:t> of a </a:t>
            </a:r>
            <a:r>
              <a:rPr lang="it-IT" sz="2400" dirty="0" err="1"/>
              <a:t>beneficiary</a:t>
            </a:r>
            <a:r>
              <a:rPr lang="it-IT" sz="2400" dirty="0"/>
              <a:t> (LP and PP) are </a:t>
            </a:r>
            <a:r>
              <a:rPr lang="it-IT" sz="2400" dirty="0" err="1">
                <a:solidFill>
                  <a:srgbClr val="FF0000"/>
                </a:solidFill>
              </a:rPr>
              <a:t>correctly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claimed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/>
              <a:t>and </a:t>
            </a:r>
            <a:r>
              <a:rPr lang="it-IT" sz="2400" dirty="0" err="1">
                <a:solidFill>
                  <a:srgbClr val="FF0000"/>
                </a:solidFill>
              </a:rPr>
              <a:t>verified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/>
              <a:t>by the First Level Control; </a:t>
            </a:r>
          </a:p>
          <a:p>
            <a:pPr algn="just">
              <a:spcAft>
                <a:spcPts val="600"/>
              </a:spcAft>
            </a:pPr>
            <a:r>
              <a:rPr lang="it-IT" sz="2400" dirty="0"/>
              <a:t>The LP </a:t>
            </a:r>
            <a:r>
              <a:rPr lang="it-IT" sz="2400" dirty="0" err="1"/>
              <a:t>validates</a:t>
            </a:r>
            <a:r>
              <a:rPr lang="it-IT" sz="2400" dirty="0"/>
              <a:t> the FLC </a:t>
            </a:r>
            <a:r>
              <a:rPr lang="it-IT" sz="2400" dirty="0" err="1"/>
              <a:t>verification</a:t>
            </a:r>
            <a:r>
              <a:rPr lang="it-IT" sz="2400" dirty="0"/>
              <a:t> and </a:t>
            </a:r>
            <a:r>
              <a:rPr lang="it-IT" sz="2400" dirty="0" err="1"/>
              <a:t>inserts</a:t>
            </a:r>
            <a:r>
              <a:rPr lang="it-IT" sz="2400" dirty="0"/>
              <a:t> </a:t>
            </a:r>
            <a:r>
              <a:rPr lang="it-IT" sz="2400" dirty="0" err="1"/>
              <a:t>such</a:t>
            </a:r>
            <a:r>
              <a:rPr lang="it-IT" sz="2400" dirty="0"/>
              <a:t> </a:t>
            </a:r>
            <a:r>
              <a:rPr lang="it-IT" sz="2400" dirty="0" err="1"/>
              <a:t>expenses</a:t>
            </a:r>
            <a:r>
              <a:rPr lang="it-IT" sz="2400" dirty="0"/>
              <a:t> </a:t>
            </a:r>
            <a:r>
              <a:rPr lang="it-IT" sz="2400" dirty="0" err="1"/>
              <a:t>within</a:t>
            </a:r>
            <a:r>
              <a:rPr lang="it-IT" sz="2400" dirty="0"/>
              <a:t> the </a:t>
            </a:r>
            <a:r>
              <a:rPr lang="it-IT" sz="2400" dirty="0" err="1">
                <a:solidFill>
                  <a:srgbClr val="FF0000"/>
                </a:solidFill>
              </a:rPr>
              <a:t>Request</a:t>
            </a:r>
            <a:r>
              <a:rPr lang="it-IT" sz="2400" dirty="0">
                <a:solidFill>
                  <a:srgbClr val="FF0000"/>
                </a:solidFill>
              </a:rPr>
              <a:t> for </a:t>
            </a:r>
            <a:r>
              <a:rPr lang="it-IT" sz="2400" dirty="0" err="1">
                <a:solidFill>
                  <a:srgbClr val="FF0000"/>
                </a:solidFill>
              </a:rPr>
              <a:t>reimbursement</a:t>
            </a:r>
            <a:r>
              <a:rPr lang="it-IT" sz="2400" dirty="0"/>
              <a:t>; </a:t>
            </a:r>
            <a:endParaRPr lang="it-IT" sz="2400" dirty="0">
              <a:solidFill>
                <a:srgbClr val="FF0000"/>
              </a:solidFill>
            </a:endParaRPr>
          </a:p>
          <a:p>
            <a:pPr algn="just">
              <a:spcAft>
                <a:spcPts val="600"/>
              </a:spcAft>
            </a:pPr>
            <a:r>
              <a:rPr lang="it-IT" sz="2400" dirty="0"/>
              <a:t>The MA/JS </a:t>
            </a:r>
            <a:r>
              <a:rPr lang="it-IT" sz="2400" dirty="0" err="1"/>
              <a:t>positively</a:t>
            </a:r>
            <a:r>
              <a:rPr lang="it-IT" sz="2400" dirty="0"/>
              <a:t> </a:t>
            </a:r>
            <a:r>
              <a:rPr lang="it-IT" sz="2400" dirty="0" err="1"/>
              <a:t>validates</a:t>
            </a:r>
            <a:r>
              <a:rPr lang="it-IT" sz="2400" dirty="0"/>
              <a:t> the </a:t>
            </a:r>
            <a:r>
              <a:rPr lang="it-IT" sz="2400" dirty="0" err="1"/>
              <a:t>Request</a:t>
            </a:r>
            <a:r>
              <a:rPr lang="it-IT" sz="2400" dirty="0"/>
              <a:t> for </a:t>
            </a:r>
            <a:r>
              <a:rPr lang="it-IT" sz="2400" dirty="0" err="1"/>
              <a:t>reimbursement</a:t>
            </a:r>
            <a:r>
              <a:rPr lang="it-IT" sz="2400" dirty="0"/>
              <a:t>.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288BE-806A-4F1E-A472-2C45EDE366B2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0023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/>
          <p:cNvSpPr txBox="1"/>
          <p:nvPr/>
        </p:nvSpPr>
        <p:spPr>
          <a:xfrm>
            <a:off x="2721319" y="1299478"/>
            <a:ext cx="2768871" cy="465659"/>
          </a:xfrm>
          <a:prstGeom prst="rect">
            <a:avLst/>
          </a:prstGeom>
          <a:noFill/>
        </p:spPr>
        <p:txBody>
          <a:bodyPr wrap="none" lIns="80155" tIns="40078" rIns="80155" bIns="40078" rtlCol="0">
            <a:spAutoFit/>
          </a:bodyPr>
          <a:lstStyle/>
          <a:p>
            <a:pPr defTabSz="400777"/>
            <a:r>
              <a:rPr lang="it-IT" sz="2500" b="1" dirty="0">
                <a:solidFill>
                  <a:srgbClr val="FFC000"/>
                </a:solidFill>
              </a:rPr>
              <a:t>PROJECT LIFE CYCLE</a:t>
            </a:r>
          </a:p>
        </p:txBody>
      </p:sp>
      <p:grpSp>
        <p:nvGrpSpPr>
          <p:cNvPr id="15" name="Gruppo 14"/>
          <p:cNvGrpSpPr/>
          <p:nvPr/>
        </p:nvGrpSpPr>
        <p:grpSpPr>
          <a:xfrm>
            <a:off x="443016" y="2717887"/>
            <a:ext cx="2635220" cy="870346"/>
            <a:chOff x="1785" y="1596826"/>
            <a:chExt cx="2175867" cy="870346"/>
          </a:xfrm>
        </p:grpSpPr>
        <p:sp>
          <p:nvSpPr>
            <p:cNvPr id="16" name="Gallone 15"/>
            <p:cNvSpPr/>
            <p:nvPr/>
          </p:nvSpPr>
          <p:spPr>
            <a:xfrm>
              <a:off x="1785" y="1596826"/>
              <a:ext cx="2175867" cy="870346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Gallone 4"/>
            <p:cNvSpPr/>
            <p:nvPr/>
          </p:nvSpPr>
          <p:spPr>
            <a:xfrm>
              <a:off x="436958" y="1596826"/>
              <a:ext cx="1305521" cy="8703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233" tIns="29411" rIns="29411" bIns="29411" numCol="1" spcCol="1270" anchor="ctr" anchorCtr="0">
              <a:noAutofit/>
            </a:bodyPr>
            <a:lstStyle/>
            <a:p>
              <a:pPr algn="ctr" defTabSz="85940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b="1" dirty="0">
                  <a:solidFill>
                    <a:prstClr val="black"/>
                  </a:solidFill>
                </a:rPr>
                <a:t>Start </a:t>
              </a:r>
              <a:r>
                <a:rPr lang="it-IT" b="1" dirty="0" err="1">
                  <a:solidFill>
                    <a:prstClr val="black"/>
                  </a:solidFill>
                </a:rPr>
                <a:t>project</a:t>
              </a:r>
              <a:r>
                <a:rPr lang="it-IT" b="1" dirty="0">
                  <a:solidFill>
                    <a:prstClr val="white"/>
                  </a:solidFill>
                </a:rPr>
                <a:t> </a:t>
              </a:r>
            </a:p>
          </p:txBody>
        </p:sp>
      </p:grpSp>
      <p:grpSp>
        <p:nvGrpSpPr>
          <p:cNvPr id="18" name="Gruppo 17"/>
          <p:cNvGrpSpPr/>
          <p:nvPr/>
        </p:nvGrpSpPr>
        <p:grpSpPr>
          <a:xfrm>
            <a:off x="2914844" y="2717887"/>
            <a:ext cx="2597027" cy="864096"/>
            <a:chOff x="5357" y="1391443"/>
            <a:chExt cx="3202781" cy="1281112"/>
          </a:xfrm>
        </p:grpSpPr>
        <p:sp>
          <p:nvSpPr>
            <p:cNvPr id="19" name="Gallone 18"/>
            <p:cNvSpPr/>
            <p:nvPr/>
          </p:nvSpPr>
          <p:spPr>
            <a:xfrm>
              <a:off x="5357" y="1391443"/>
              <a:ext cx="3202781" cy="1281112"/>
            </a:xfrm>
            <a:prstGeom prst="chevron">
              <a:avLst/>
            </a:prstGeom>
            <a:solidFill>
              <a:srgbClr val="F2B8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Gallone 4"/>
            <p:cNvSpPr/>
            <p:nvPr/>
          </p:nvSpPr>
          <p:spPr>
            <a:xfrm>
              <a:off x="645913" y="1391443"/>
              <a:ext cx="1921669" cy="12811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0587" tIns="23529" rIns="23529" bIns="23529" numCol="1" spcCol="1270" anchor="ctr" anchorCtr="0">
              <a:noAutofit/>
            </a:bodyPr>
            <a:lstStyle/>
            <a:p>
              <a:pPr algn="ctr" defTabSz="68752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b="1" dirty="0" err="1">
                  <a:solidFill>
                    <a:prstClr val="black"/>
                  </a:solidFill>
                </a:rPr>
                <a:t>Elegible</a:t>
              </a:r>
              <a:r>
                <a:rPr lang="it-IT" b="1" dirty="0">
                  <a:solidFill>
                    <a:prstClr val="black"/>
                  </a:solidFill>
                </a:rPr>
                <a:t> for </a:t>
              </a:r>
              <a:r>
                <a:rPr lang="it-IT" b="1" dirty="0" err="1">
                  <a:solidFill>
                    <a:prstClr val="black"/>
                  </a:solidFill>
                </a:rPr>
                <a:t>funding</a:t>
              </a:r>
              <a:endParaRPr lang="it-IT" b="1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1" name="Gruppo 20"/>
          <p:cNvGrpSpPr/>
          <p:nvPr/>
        </p:nvGrpSpPr>
        <p:grpSpPr>
          <a:xfrm>
            <a:off x="5191774" y="2717887"/>
            <a:ext cx="2789123" cy="864096"/>
            <a:chOff x="8685249" y="3187581"/>
            <a:chExt cx="6753069" cy="2438400"/>
          </a:xfrm>
        </p:grpSpPr>
        <p:sp>
          <p:nvSpPr>
            <p:cNvPr id="23" name="Gallone 22"/>
            <p:cNvSpPr/>
            <p:nvPr/>
          </p:nvSpPr>
          <p:spPr>
            <a:xfrm>
              <a:off x="8685249" y="3187581"/>
              <a:ext cx="6753069" cy="2438400"/>
            </a:xfrm>
            <a:prstGeom prst="chevron">
              <a:avLst/>
            </a:prstGeom>
            <a:solidFill>
              <a:srgbClr val="79D0E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Gallone 4"/>
            <p:cNvSpPr/>
            <p:nvPr/>
          </p:nvSpPr>
          <p:spPr>
            <a:xfrm>
              <a:off x="9592815" y="3187581"/>
              <a:ext cx="4937938" cy="2438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5876" tIns="85292" rIns="85292" bIns="85292" numCol="1" spcCol="1270" anchor="ctr" anchorCtr="0">
              <a:noAutofit/>
            </a:bodyPr>
            <a:lstStyle/>
            <a:p>
              <a:pPr algn="ctr" defTabSz="249226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b="1" dirty="0" err="1">
                  <a:solidFill>
                    <a:prstClr val="black"/>
                  </a:solidFill>
                </a:rPr>
                <a:t>Implementation</a:t>
              </a:r>
              <a:endParaRPr lang="it-IT" b="1" dirty="0">
                <a:solidFill>
                  <a:prstClr val="black"/>
                </a:solidFill>
              </a:endParaRPr>
            </a:p>
          </p:txBody>
        </p:sp>
      </p:grpSp>
      <p:sp>
        <p:nvSpPr>
          <p:cNvPr id="22" name="CasellaDiTesto 21"/>
          <p:cNvSpPr txBox="1"/>
          <p:nvPr/>
        </p:nvSpPr>
        <p:spPr>
          <a:xfrm>
            <a:off x="3078233" y="5295721"/>
            <a:ext cx="330191" cy="342549"/>
          </a:xfrm>
          <a:prstGeom prst="rect">
            <a:avLst/>
          </a:prstGeom>
          <a:noFill/>
        </p:spPr>
        <p:txBody>
          <a:bodyPr wrap="none" lIns="80155" tIns="40078" rIns="80155" bIns="40078" rtlCol="0">
            <a:spAutoFit/>
          </a:bodyPr>
          <a:lstStyle/>
          <a:p>
            <a:pPr defTabSz="400777"/>
            <a:r>
              <a:rPr lang="it-IT" sz="1700" dirty="0">
                <a:solidFill>
                  <a:prstClr val="black"/>
                </a:solidFill>
              </a:rPr>
              <a:t>JS</a:t>
            </a:r>
          </a:p>
        </p:txBody>
      </p:sp>
      <p:sp>
        <p:nvSpPr>
          <p:cNvPr id="25" name="CasellaDiTesto 24"/>
          <p:cNvSpPr txBox="1"/>
          <p:nvPr/>
        </p:nvSpPr>
        <p:spPr>
          <a:xfrm>
            <a:off x="5667749" y="4741721"/>
            <a:ext cx="1441924" cy="613993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algn="ctr" defTabSz="400777"/>
            <a:r>
              <a:rPr lang="it-IT" sz="1700" dirty="0">
                <a:solidFill>
                  <a:prstClr val="black"/>
                </a:solidFill>
              </a:rPr>
              <a:t>Lead Partner</a:t>
            </a:r>
          </a:p>
          <a:p>
            <a:pPr algn="ctr" defTabSz="400777"/>
            <a:r>
              <a:rPr lang="it-IT" sz="1700" dirty="0" err="1">
                <a:solidFill>
                  <a:prstClr val="black"/>
                </a:solidFill>
              </a:rPr>
              <a:t>Partners</a:t>
            </a:r>
            <a:endParaRPr lang="it-IT" sz="1700" dirty="0">
              <a:solidFill>
                <a:prstClr val="black"/>
              </a:solidFill>
            </a:endParaRPr>
          </a:p>
        </p:txBody>
      </p:sp>
      <p:sp>
        <p:nvSpPr>
          <p:cNvPr id="27" name="Parentesi graffa aperta 26"/>
          <p:cNvSpPr/>
          <p:nvPr/>
        </p:nvSpPr>
        <p:spPr>
          <a:xfrm rot="16200000">
            <a:off x="2709332" y="3222517"/>
            <a:ext cx="1212128" cy="251320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0155" tIns="40078" rIns="80155" bIns="40078" rtlCol="0" anchor="ctr"/>
          <a:lstStyle/>
          <a:p>
            <a:pPr algn="ctr" defTabSz="400777"/>
            <a:endParaRPr lang="it-IT" sz="1700">
              <a:solidFill>
                <a:prstClr val="black"/>
              </a:solidFill>
            </a:endParaRPr>
          </a:p>
        </p:txBody>
      </p:sp>
      <p:cxnSp>
        <p:nvCxnSpPr>
          <p:cNvPr id="29" name="Connettore 2 28"/>
          <p:cNvCxnSpPr/>
          <p:nvPr/>
        </p:nvCxnSpPr>
        <p:spPr>
          <a:xfrm>
            <a:off x="6388711" y="3759039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45150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  <p:bldP spid="2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C70407F5-F303-4AC9-80EE-EBB0DBF17A3F}"/>
              </a:ext>
            </a:extLst>
          </p:cNvPr>
          <p:cNvGraphicFramePr/>
          <p:nvPr/>
        </p:nvGraphicFramePr>
        <p:xfrm>
          <a:off x="0" y="0"/>
          <a:ext cx="0" cy="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CasellaDiTesto 9"/>
          <p:cNvSpPr txBox="1"/>
          <p:nvPr/>
        </p:nvSpPr>
        <p:spPr>
          <a:xfrm>
            <a:off x="3485068" y="3501010"/>
            <a:ext cx="3477078" cy="2420041"/>
          </a:xfrm>
          <a:prstGeom prst="rect">
            <a:avLst/>
          </a:prstGeom>
          <a:noFill/>
        </p:spPr>
        <p:txBody>
          <a:bodyPr wrap="none" lIns="80155" tIns="40078" rIns="80155" bIns="40078" rtlCol="0">
            <a:spAutoFit/>
          </a:bodyPr>
          <a:lstStyle/>
          <a:p>
            <a:pPr defTabSz="400777"/>
            <a:r>
              <a:rPr lang="it-IT" sz="1900" b="1" dirty="0">
                <a:solidFill>
                  <a:prstClr val="black"/>
                </a:solidFill>
              </a:rPr>
              <a:t>	</a:t>
            </a:r>
            <a:r>
              <a:rPr lang="it-IT" sz="1900" b="1" dirty="0" err="1">
                <a:solidFill>
                  <a:srgbClr val="1F497D"/>
                </a:solidFill>
              </a:rPr>
              <a:t>Implementation</a:t>
            </a:r>
            <a:endParaRPr lang="it-IT" sz="1900" b="1" dirty="0">
              <a:solidFill>
                <a:srgbClr val="1F497D"/>
              </a:solidFill>
            </a:endParaRPr>
          </a:p>
          <a:p>
            <a:pPr marL="400777" lvl="1" defTabSz="400777">
              <a:buFont typeface="Arial" pitchFamily="34" charset="0"/>
              <a:buChar char="•"/>
            </a:pPr>
            <a:r>
              <a:rPr lang="it-IT" sz="1900" dirty="0">
                <a:solidFill>
                  <a:srgbClr val="1F497D"/>
                </a:solidFill>
              </a:rPr>
              <a:t> </a:t>
            </a:r>
            <a:r>
              <a:rPr lang="it-IT" sz="1900" dirty="0" err="1">
                <a:solidFill>
                  <a:srgbClr val="1F497D"/>
                </a:solidFill>
              </a:rPr>
              <a:t>Commitment</a:t>
            </a:r>
            <a:endParaRPr lang="it-IT" sz="1900" dirty="0">
              <a:solidFill>
                <a:srgbClr val="1F497D"/>
              </a:solidFill>
            </a:endParaRPr>
          </a:p>
          <a:p>
            <a:pPr marL="400777" lvl="1" defTabSz="400777">
              <a:buFont typeface="Arial" pitchFamily="34" charset="0"/>
              <a:buChar char="•"/>
            </a:pPr>
            <a:r>
              <a:rPr lang="it-IT" sz="1900" dirty="0">
                <a:solidFill>
                  <a:srgbClr val="1F497D"/>
                </a:solidFill>
              </a:rPr>
              <a:t> </a:t>
            </a:r>
            <a:r>
              <a:rPr lang="it-IT" sz="1900" dirty="0" err="1">
                <a:solidFill>
                  <a:srgbClr val="1F497D"/>
                </a:solidFill>
              </a:rPr>
              <a:t>Expenses</a:t>
            </a:r>
            <a:r>
              <a:rPr lang="it-IT" sz="1900" dirty="0">
                <a:solidFill>
                  <a:srgbClr val="1F497D"/>
                </a:solidFill>
              </a:rPr>
              <a:t> and </a:t>
            </a:r>
            <a:r>
              <a:rPr lang="it-IT" sz="1900" dirty="0" err="1">
                <a:solidFill>
                  <a:srgbClr val="1F497D"/>
                </a:solidFill>
              </a:rPr>
              <a:t>payments</a:t>
            </a:r>
            <a:endParaRPr lang="it-IT" sz="1900" dirty="0">
              <a:solidFill>
                <a:srgbClr val="1F497D"/>
              </a:solidFill>
            </a:endParaRPr>
          </a:p>
          <a:p>
            <a:pPr marL="400777" lvl="1" defTabSz="400777">
              <a:buFont typeface="Arial" pitchFamily="34" charset="0"/>
              <a:buChar char="•"/>
            </a:pPr>
            <a:r>
              <a:rPr lang="it-IT" sz="1900" dirty="0">
                <a:solidFill>
                  <a:srgbClr val="1F497D"/>
                </a:solidFill>
              </a:rPr>
              <a:t> </a:t>
            </a:r>
            <a:r>
              <a:rPr lang="it-IT" sz="1900" dirty="0" err="1">
                <a:solidFill>
                  <a:srgbClr val="1F497D"/>
                </a:solidFill>
              </a:rPr>
              <a:t>Validation</a:t>
            </a:r>
            <a:r>
              <a:rPr lang="it-IT" sz="1900" dirty="0">
                <a:solidFill>
                  <a:srgbClr val="1F497D"/>
                </a:solidFill>
              </a:rPr>
              <a:t> flow</a:t>
            </a:r>
          </a:p>
          <a:p>
            <a:pPr marL="400777" lvl="1" defTabSz="400777">
              <a:buFont typeface="Arial" pitchFamily="34" charset="0"/>
              <a:buChar char="•"/>
            </a:pPr>
            <a:r>
              <a:rPr lang="it-IT" sz="1900" dirty="0">
                <a:solidFill>
                  <a:srgbClr val="1F497D"/>
                </a:solidFill>
              </a:rPr>
              <a:t> </a:t>
            </a:r>
            <a:r>
              <a:rPr lang="it-IT" sz="1900" dirty="0" err="1">
                <a:solidFill>
                  <a:srgbClr val="1F497D"/>
                </a:solidFill>
              </a:rPr>
              <a:t>Request</a:t>
            </a:r>
            <a:r>
              <a:rPr lang="it-IT" sz="1900" dirty="0">
                <a:solidFill>
                  <a:srgbClr val="1F497D"/>
                </a:solidFill>
              </a:rPr>
              <a:t> for </a:t>
            </a:r>
            <a:r>
              <a:rPr lang="it-IT" sz="1900" dirty="0" err="1">
                <a:solidFill>
                  <a:srgbClr val="1F497D"/>
                </a:solidFill>
              </a:rPr>
              <a:t>Reimbursement</a:t>
            </a:r>
            <a:endParaRPr lang="it-IT" sz="1900" dirty="0">
              <a:solidFill>
                <a:srgbClr val="1F497D"/>
              </a:solidFill>
            </a:endParaRPr>
          </a:p>
          <a:p>
            <a:pPr marL="400777" lvl="1" defTabSz="400777">
              <a:buFont typeface="Arial" pitchFamily="34" charset="0"/>
              <a:buChar char="•"/>
            </a:pPr>
            <a:r>
              <a:rPr lang="it-IT" sz="1900" dirty="0">
                <a:solidFill>
                  <a:srgbClr val="1F497D"/>
                </a:solidFill>
              </a:rPr>
              <a:t> </a:t>
            </a:r>
            <a:r>
              <a:rPr lang="it-IT" sz="1900" dirty="0" err="1">
                <a:solidFill>
                  <a:srgbClr val="1F497D"/>
                </a:solidFill>
              </a:rPr>
              <a:t>Transfers</a:t>
            </a:r>
            <a:endParaRPr lang="it-IT" sz="1900" dirty="0">
              <a:solidFill>
                <a:srgbClr val="1F497D"/>
              </a:solidFill>
            </a:endParaRPr>
          </a:p>
          <a:p>
            <a:pPr marL="400777" lvl="1" defTabSz="400777">
              <a:buFont typeface="Arial" pitchFamily="34" charset="0"/>
              <a:buChar char="•"/>
            </a:pPr>
            <a:r>
              <a:rPr lang="it-IT" sz="1900" dirty="0">
                <a:solidFill>
                  <a:srgbClr val="1F497D"/>
                </a:solidFill>
              </a:rPr>
              <a:t> </a:t>
            </a:r>
            <a:r>
              <a:rPr lang="it-IT" sz="1900" dirty="0" err="1">
                <a:solidFill>
                  <a:srgbClr val="1F497D"/>
                </a:solidFill>
              </a:rPr>
              <a:t>Document</a:t>
            </a:r>
            <a:r>
              <a:rPr lang="it-IT" sz="1900" dirty="0">
                <a:solidFill>
                  <a:srgbClr val="1F497D"/>
                </a:solidFill>
              </a:rPr>
              <a:t> </a:t>
            </a:r>
            <a:r>
              <a:rPr lang="it-IT" sz="1900" dirty="0" err="1">
                <a:solidFill>
                  <a:srgbClr val="1F497D"/>
                </a:solidFill>
              </a:rPr>
              <a:t>archive</a:t>
            </a:r>
            <a:endParaRPr lang="it-IT" sz="1900" dirty="0">
              <a:solidFill>
                <a:srgbClr val="1F497D"/>
              </a:solidFill>
            </a:endParaRPr>
          </a:p>
          <a:p>
            <a:pPr marL="400777" lvl="1" defTabSz="400777">
              <a:buFont typeface="Arial" pitchFamily="34" charset="0"/>
              <a:buChar char="•"/>
            </a:pPr>
            <a:endParaRPr lang="it-IT" sz="1900" dirty="0">
              <a:solidFill>
                <a:prstClr val="black"/>
              </a:solidFill>
            </a:endParaRPr>
          </a:p>
        </p:txBody>
      </p:sp>
      <p:grpSp>
        <p:nvGrpSpPr>
          <p:cNvPr id="15" name="Gruppo 14"/>
          <p:cNvGrpSpPr/>
          <p:nvPr/>
        </p:nvGrpSpPr>
        <p:grpSpPr>
          <a:xfrm>
            <a:off x="1432326" y="2132856"/>
            <a:ext cx="2052741" cy="870346"/>
            <a:chOff x="-13843" y="1596826"/>
            <a:chExt cx="2175867" cy="870346"/>
          </a:xfrm>
        </p:grpSpPr>
        <p:sp>
          <p:nvSpPr>
            <p:cNvPr id="16" name="Gallone 15"/>
            <p:cNvSpPr/>
            <p:nvPr/>
          </p:nvSpPr>
          <p:spPr>
            <a:xfrm>
              <a:off x="-13843" y="1596826"/>
              <a:ext cx="2175867" cy="870346"/>
            </a:xfrm>
            <a:prstGeom prst="chevron">
              <a:avLst/>
            </a:prstGeom>
            <a:solidFill>
              <a:schemeClr val="bg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Gallone 4"/>
            <p:cNvSpPr/>
            <p:nvPr/>
          </p:nvSpPr>
          <p:spPr>
            <a:xfrm>
              <a:off x="436958" y="1596826"/>
              <a:ext cx="1305521" cy="8703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233" tIns="29411" rIns="29411" bIns="29411" numCol="1" spcCol="1270" anchor="ctr" anchorCtr="0">
              <a:noAutofit/>
            </a:bodyPr>
            <a:lstStyle/>
            <a:p>
              <a:pPr algn="ctr" defTabSz="85940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900" b="1" dirty="0">
                  <a:solidFill>
                    <a:srgbClr val="1F497D"/>
                  </a:solidFill>
                </a:rPr>
                <a:t>Start</a:t>
              </a:r>
              <a:r>
                <a:rPr lang="it-IT" sz="1900" b="1" dirty="0">
                  <a:solidFill>
                    <a:prstClr val="black"/>
                  </a:solidFill>
                </a:rPr>
                <a:t> </a:t>
              </a:r>
              <a:r>
                <a:rPr lang="it-IT" sz="1900" b="1" dirty="0">
                  <a:solidFill>
                    <a:prstClr val="white"/>
                  </a:solidFill>
                </a:rPr>
                <a:t> </a:t>
              </a:r>
              <a:endParaRPr lang="it-IT" sz="15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8" name="Gruppo 17"/>
          <p:cNvGrpSpPr/>
          <p:nvPr/>
        </p:nvGrpSpPr>
        <p:grpSpPr>
          <a:xfrm>
            <a:off x="3485068" y="2132856"/>
            <a:ext cx="2173865" cy="864096"/>
            <a:chOff x="5357" y="1391443"/>
            <a:chExt cx="3202781" cy="1281112"/>
          </a:xfrm>
        </p:grpSpPr>
        <p:sp>
          <p:nvSpPr>
            <p:cNvPr id="19" name="Gallone 18"/>
            <p:cNvSpPr/>
            <p:nvPr/>
          </p:nvSpPr>
          <p:spPr>
            <a:xfrm>
              <a:off x="5357" y="1391443"/>
              <a:ext cx="3202781" cy="1281112"/>
            </a:xfrm>
            <a:prstGeom prst="chevron">
              <a:avLst/>
            </a:prstGeom>
            <a:solidFill>
              <a:schemeClr val="bg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Gallone 4"/>
            <p:cNvSpPr/>
            <p:nvPr/>
          </p:nvSpPr>
          <p:spPr>
            <a:xfrm>
              <a:off x="645913" y="1391443"/>
              <a:ext cx="1921669" cy="12811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0587" tIns="23529" rIns="23529" bIns="23529" numCol="1" spcCol="1270" anchor="ctr" anchorCtr="0">
              <a:noAutofit/>
            </a:bodyPr>
            <a:lstStyle/>
            <a:p>
              <a:pPr algn="ctr" defTabSz="68752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500" b="1" dirty="0" err="1">
                  <a:solidFill>
                    <a:srgbClr val="1F497D"/>
                  </a:solidFill>
                </a:rPr>
                <a:t>Elegible</a:t>
              </a:r>
              <a:endParaRPr lang="it-IT" sz="1500" b="1" dirty="0">
                <a:solidFill>
                  <a:srgbClr val="1F497D"/>
                </a:solidFill>
              </a:endParaRPr>
            </a:p>
            <a:p>
              <a:pPr algn="ctr" defTabSz="68752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500" b="1" dirty="0">
                  <a:solidFill>
                    <a:srgbClr val="1F497D"/>
                  </a:solidFill>
                </a:rPr>
                <a:t>for</a:t>
              </a:r>
            </a:p>
            <a:p>
              <a:pPr algn="ctr" defTabSz="68752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500" b="1" dirty="0" err="1">
                  <a:solidFill>
                    <a:srgbClr val="1F497D"/>
                  </a:solidFill>
                </a:rPr>
                <a:t>funding</a:t>
              </a:r>
              <a:endParaRPr lang="it-IT" sz="1500" b="1" dirty="0">
                <a:solidFill>
                  <a:srgbClr val="1F497D"/>
                </a:solidFill>
              </a:endParaRPr>
            </a:p>
          </p:txBody>
        </p:sp>
      </p:grpSp>
      <p:grpSp>
        <p:nvGrpSpPr>
          <p:cNvPr id="21" name="Gruppo 20"/>
          <p:cNvGrpSpPr/>
          <p:nvPr/>
        </p:nvGrpSpPr>
        <p:grpSpPr>
          <a:xfrm>
            <a:off x="5523067" y="2132856"/>
            <a:ext cx="2401953" cy="864096"/>
            <a:chOff x="9117866" y="3187581"/>
            <a:chExt cx="6096000" cy="2438400"/>
          </a:xfrm>
        </p:grpSpPr>
        <p:sp>
          <p:nvSpPr>
            <p:cNvPr id="23" name="Gallone 22"/>
            <p:cNvSpPr/>
            <p:nvPr/>
          </p:nvSpPr>
          <p:spPr>
            <a:xfrm>
              <a:off x="9117866" y="3187581"/>
              <a:ext cx="6096000" cy="2438400"/>
            </a:xfrm>
            <a:prstGeom prst="chevron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Gallone 4"/>
            <p:cNvSpPr/>
            <p:nvPr/>
          </p:nvSpPr>
          <p:spPr>
            <a:xfrm>
              <a:off x="10231182" y="3187581"/>
              <a:ext cx="3966386" cy="2438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5876" tIns="85292" rIns="85292" bIns="85292" numCol="1" spcCol="1270" anchor="ctr" anchorCtr="0">
              <a:noAutofit/>
            </a:bodyPr>
            <a:lstStyle/>
            <a:p>
              <a:pPr algn="ctr" defTabSz="249226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400" b="1" dirty="0" err="1">
                  <a:solidFill>
                    <a:srgbClr val="1F497D"/>
                  </a:solidFill>
                </a:rPr>
                <a:t>Implementation</a:t>
              </a:r>
              <a:endParaRPr lang="it-IT" sz="1400" b="1" dirty="0">
                <a:solidFill>
                  <a:srgbClr val="1F497D"/>
                </a:solidFill>
              </a:endParaRPr>
            </a:p>
          </p:txBody>
        </p:sp>
      </p:grpSp>
      <p:sp>
        <p:nvSpPr>
          <p:cNvPr id="25" name="Parentesi graffa aperta 24"/>
          <p:cNvSpPr/>
          <p:nvPr/>
        </p:nvSpPr>
        <p:spPr>
          <a:xfrm>
            <a:off x="3009536" y="3933056"/>
            <a:ext cx="611399" cy="172819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0155" tIns="40078" rIns="80155" bIns="40078" rtlCol="0" anchor="ctr"/>
          <a:lstStyle/>
          <a:p>
            <a:pPr algn="ctr" defTabSz="400777"/>
            <a:endParaRPr lang="it-IT" sz="1700">
              <a:solidFill>
                <a:prstClr val="black"/>
              </a:solidFill>
            </a:endParaRPr>
          </a:p>
        </p:txBody>
      </p:sp>
      <p:sp>
        <p:nvSpPr>
          <p:cNvPr id="26" name="Rettangolo 25"/>
          <p:cNvSpPr/>
          <p:nvPr/>
        </p:nvSpPr>
        <p:spPr>
          <a:xfrm>
            <a:off x="767738" y="4551512"/>
            <a:ext cx="2411152" cy="455140"/>
          </a:xfrm>
          <a:prstGeom prst="rect">
            <a:avLst/>
          </a:prstGeom>
          <a:noFill/>
        </p:spPr>
        <p:txBody>
          <a:bodyPr wrap="square" lIns="88394" tIns="44196" rIns="88394" bIns="44196">
            <a:spAutoFit/>
          </a:bodyPr>
          <a:lstStyle/>
          <a:p>
            <a:pPr algn="ctr" defTabSz="400777"/>
            <a:r>
              <a:rPr lang="it-IT" sz="2300" dirty="0" err="1">
                <a:ln w="10160">
                  <a:solidFill>
                    <a:srgbClr val="4F81BD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Main</a:t>
            </a:r>
            <a:r>
              <a:rPr lang="it-IT" sz="2300" dirty="0">
                <a:ln w="10160">
                  <a:solidFill>
                    <a:srgbClr val="4F81BD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it-IT" sz="2300" dirty="0" err="1">
                <a:ln w="10160">
                  <a:solidFill>
                    <a:srgbClr val="4F81BD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actions</a:t>
            </a:r>
            <a:endParaRPr lang="it-IT" sz="2300" dirty="0">
              <a:ln w="10160">
                <a:solidFill>
                  <a:srgbClr val="4F81BD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2850491" y="1081212"/>
            <a:ext cx="2969881" cy="465659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algn="ctr" defTabSz="400777"/>
            <a:r>
              <a:rPr lang="it-IT" sz="2500" b="1" dirty="0">
                <a:solidFill>
                  <a:srgbClr val="FFC000"/>
                </a:solidFill>
              </a:rPr>
              <a:t>PROJECT LIFE CYCLE</a:t>
            </a:r>
          </a:p>
        </p:txBody>
      </p:sp>
    </p:spTree>
    <p:extLst>
      <p:ext uri="{BB962C8B-B14F-4D97-AF65-F5344CB8AC3E}">
        <p14:creationId xmlns:p14="http://schemas.microsoft.com/office/powerpoint/2010/main" val="3527579652"/>
      </p:ext>
    </p:extLst>
  </p:cSld>
  <p:clrMapOvr>
    <a:masterClrMapping/>
  </p:clrMapOvr>
  <p:transition spd="slow">
    <p:split orient="vert" dir="in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631870" y="2420890"/>
            <a:ext cx="878547" cy="342549"/>
          </a:xfrm>
          <a:prstGeom prst="rect">
            <a:avLst/>
          </a:prstGeom>
          <a:noFill/>
        </p:spPr>
        <p:txBody>
          <a:bodyPr wrap="none" lIns="80155" tIns="40078" rIns="80155" bIns="40078" rtlCol="0">
            <a:spAutoFit/>
          </a:bodyPr>
          <a:lstStyle/>
          <a:p>
            <a:pPr defTabSz="400777"/>
            <a:r>
              <a:rPr lang="it-IT" sz="1700" dirty="0">
                <a:solidFill>
                  <a:srgbClr val="1F497D"/>
                </a:solidFill>
              </a:rPr>
              <a:t>Partner: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699803" y="4365107"/>
            <a:ext cx="1268910" cy="342549"/>
          </a:xfrm>
          <a:prstGeom prst="rect">
            <a:avLst/>
          </a:prstGeom>
          <a:noFill/>
        </p:spPr>
        <p:txBody>
          <a:bodyPr wrap="none" lIns="80155" tIns="40078" rIns="80155" bIns="40078" rtlCol="0">
            <a:spAutoFit/>
          </a:bodyPr>
          <a:lstStyle/>
          <a:p>
            <a:pPr defTabSz="400777"/>
            <a:r>
              <a:rPr lang="it-IT" sz="1700" dirty="0">
                <a:solidFill>
                  <a:srgbClr val="1F497D"/>
                </a:solidFill>
              </a:rPr>
              <a:t>Lead </a:t>
            </a:r>
            <a:r>
              <a:rPr lang="it-IT" sz="1700" dirty="0" err="1">
                <a:solidFill>
                  <a:srgbClr val="1F497D"/>
                </a:solidFill>
              </a:rPr>
              <a:t>Parten</a:t>
            </a:r>
            <a:r>
              <a:rPr lang="it-IT" sz="1700" dirty="0">
                <a:solidFill>
                  <a:srgbClr val="1F497D"/>
                </a:solidFill>
              </a:rPr>
              <a:t>:</a:t>
            </a:r>
          </a:p>
        </p:txBody>
      </p:sp>
      <p:graphicFrame>
        <p:nvGraphicFramePr>
          <p:cNvPr id="18" name="Diagramma 17"/>
          <p:cNvGraphicFramePr/>
          <p:nvPr>
            <p:extLst>
              <p:ext uri="{D42A27DB-BD31-4B8C-83A1-F6EECF244321}">
                <p14:modId xmlns:p14="http://schemas.microsoft.com/office/powerpoint/2010/main" val="271500105"/>
              </p:ext>
            </p:extLst>
          </p:nvPr>
        </p:nvGraphicFramePr>
        <p:xfrm>
          <a:off x="1243271" y="2708920"/>
          <a:ext cx="5751045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9" name="Diagramma 18"/>
          <p:cNvGraphicFramePr/>
          <p:nvPr>
            <p:extLst>
              <p:ext uri="{D42A27DB-BD31-4B8C-83A1-F6EECF244321}">
                <p14:modId xmlns:p14="http://schemas.microsoft.com/office/powerpoint/2010/main" val="2551972669"/>
              </p:ext>
            </p:extLst>
          </p:nvPr>
        </p:nvGraphicFramePr>
        <p:xfrm>
          <a:off x="1243271" y="4941168"/>
          <a:ext cx="3736330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2850491" y="1318440"/>
            <a:ext cx="2969881" cy="465659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algn="ctr" defTabSz="400777"/>
            <a:r>
              <a:rPr lang="it-IT" sz="2500" b="1" dirty="0">
                <a:solidFill>
                  <a:srgbClr val="FFC000"/>
                </a:solidFill>
              </a:rPr>
              <a:t>VALIDATION FLOW</a:t>
            </a:r>
          </a:p>
        </p:txBody>
      </p:sp>
    </p:spTree>
    <p:extLst>
      <p:ext uri="{BB962C8B-B14F-4D97-AF65-F5344CB8AC3E}">
        <p14:creationId xmlns:p14="http://schemas.microsoft.com/office/powerpoint/2010/main" val="127494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Graphic spid="18" grpId="0">
        <p:bldAsOne/>
      </p:bldGraphic>
      <p:bldGraphic spid="19" grpId="0">
        <p:bldAsOne/>
      </p:bldGraphic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631871" y="2564906"/>
            <a:ext cx="4317565" cy="342549"/>
          </a:xfrm>
          <a:prstGeom prst="rect">
            <a:avLst/>
          </a:prstGeom>
          <a:noFill/>
        </p:spPr>
        <p:txBody>
          <a:bodyPr wrap="none" lIns="80155" tIns="40078" rIns="80155" bIns="40078" rtlCol="0">
            <a:spAutoFit/>
          </a:bodyPr>
          <a:lstStyle/>
          <a:p>
            <a:pPr defTabSz="400777"/>
            <a:r>
              <a:rPr lang="it-IT" sz="1700" dirty="0">
                <a:solidFill>
                  <a:srgbClr val="1F497D"/>
                </a:solidFill>
              </a:rPr>
              <a:t>Flow </a:t>
            </a:r>
            <a:r>
              <a:rPr lang="it-IT" sz="1700" dirty="0" err="1">
                <a:solidFill>
                  <a:srgbClr val="1F497D"/>
                </a:solidFill>
              </a:rPr>
              <a:t>validation</a:t>
            </a:r>
            <a:r>
              <a:rPr lang="it-IT" sz="1700" dirty="0">
                <a:solidFill>
                  <a:srgbClr val="1F497D"/>
                </a:solidFill>
              </a:rPr>
              <a:t> of </a:t>
            </a:r>
            <a:r>
              <a:rPr lang="it-IT" sz="1700" dirty="0" err="1">
                <a:solidFill>
                  <a:srgbClr val="1F497D"/>
                </a:solidFill>
              </a:rPr>
              <a:t>Request</a:t>
            </a:r>
            <a:r>
              <a:rPr lang="it-IT" sz="1700" dirty="0">
                <a:solidFill>
                  <a:srgbClr val="1F497D"/>
                </a:solidFill>
              </a:rPr>
              <a:t> for </a:t>
            </a:r>
            <a:r>
              <a:rPr lang="it-IT" sz="1700" dirty="0" err="1">
                <a:solidFill>
                  <a:srgbClr val="1F497D"/>
                </a:solidFill>
              </a:rPr>
              <a:t>Reimbursement</a:t>
            </a:r>
            <a:r>
              <a:rPr lang="it-IT" sz="1700" dirty="0">
                <a:solidFill>
                  <a:prstClr val="black"/>
                </a:solidFill>
              </a:rPr>
              <a:t>:</a:t>
            </a:r>
          </a:p>
        </p:txBody>
      </p:sp>
      <p:graphicFrame>
        <p:nvGraphicFramePr>
          <p:cNvPr id="18" name="Diagramma 17"/>
          <p:cNvGraphicFramePr/>
          <p:nvPr>
            <p:extLst>
              <p:ext uri="{D42A27DB-BD31-4B8C-83A1-F6EECF244321}">
                <p14:modId xmlns:p14="http://schemas.microsoft.com/office/powerpoint/2010/main" val="4106320415"/>
              </p:ext>
            </p:extLst>
          </p:nvPr>
        </p:nvGraphicFramePr>
        <p:xfrm>
          <a:off x="1813628" y="3429000"/>
          <a:ext cx="5468822" cy="72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2850491" y="1318440"/>
            <a:ext cx="2969881" cy="465659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algn="ctr" defTabSz="400777"/>
            <a:r>
              <a:rPr lang="it-IT" sz="2500" b="1" dirty="0">
                <a:solidFill>
                  <a:srgbClr val="FFC000"/>
                </a:solidFill>
              </a:rPr>
              <a:t>VALIDATION FLOW</a:t>
            </a:r>
          </a:p>
        </p:txBody>
      </p:sp>
    </p:spTree>
    <p:extLst>
      <p:ext uri="{BB962C8B-B14F-4D97-AF65-F5344CB8AC3E}">
        <p14:creationId xmlns:p14="http://schemas.microsoft.com/office/powerpoint/2010/main" val="3312581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AsOne/>
      </p:bldGraphic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prstClr val="black"/>
              </a:solidFill>
            </a:endParaRPr>
          </a:p>
        </p:txBody>
      </p:sp>
      <p:pic>
        <p:nvPicPr>
          <p:cNvPr id="16" name="Immagine 15" descr="upload_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0588" y="1792896"/>
            <a:ext cx="951066" cy="1008112"/>
          </a:xfrm>
          <a:prstGeom prst="rect">
            <a:avLst/>
          </a:prstGeom>
        </p:spPr>
      </p:pic>
      <p:pic>
        <p:nvPicPr>
          <p:cNvPr id="17" name="Immagine 16" descr="upload_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0588" y="3305015"/>
            <a:ext cx="951066" cy="1008112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771655" y="568232"/>
            <a:ext cx="3887278" cy="465659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algn="ctr" defTabSz="400777"/>
            <a:r>
              <a:rPr lang="it-IT" sz="2500" b="1" dirty="0">
                <a:solidFill>
                  <a:srgbClr val="FFC000"/>
                </a:solidFill>
              </a:rPr>
              <a:t>DOCUMENT ARCHIVE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438" y="1792897"/>
            <a:ext cx="5615842" cy="302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405168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r>
              <a:rPr lang="it-IT" sz="4000" b="1" dirty="0"/>
              <a:t>THANK YOU FOR YOUR ATTENTION</a:t>
            </a:r>
          </a:p>
          <a:p>
            <a:pPr marL="0" indent="0" algn="ctr">
              <a:buNone/>
            </a:pPr>
            <a:endParaRPr lang="it-IT" sz="4000" b="1" dirty="0"/>
          </a:p>
          <a:p>
            <a:pPr marL="0" indent="0">
              <a:spcBef>
                <a:spcPts val="600"/>
              </a:spcBef>
              <a:buNone/>
            </a:pPr>
            <a:r>
              <a:rPr lang="it-IT" sz="1800" b="1" u="sng" dirty="0"/>
              <a:t>Joint </a:t>
            </a:r>
            <a:r>
              <a:rPr lang="it-IT" sz="1800" b="1" u="sng" dirty="0" err="1"/>
              <a:t>Secretariat</a:t>
            </a:r>
            <a:r>
              <a:rPr lang="it-IT" sz="1800" b="1" u="sng" dirty="0"/>
              <a:t> </a:t>
            </a:r>
            <a:r>
              <a:rPr lang="it-IT" sz="1800" dirty="0"/>
              <a:t>	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it-IT" sz="1800" dirty="0"/>
              <a:t>			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sz="1800" dirty="0"/>
              <a:t>Marco Sambataro		</a:t>
            </a:r>
            <a:r>
              <a:rPr lang="it-IT" sz="1800" i="1" dirty="0">
                <a:solidFill>
                  <a:srgbClr val="FF0000"/>
                </a:solidFill>
              </a:rPr>
              <a:t>coordinatore</a:t>
            </a:r>
            <a:r>
              <a:rPr lang="it-IT" sz="1800" dirty="0"/>
              <a:t> 			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sz="1800" dirty="0">
                <a:hlinkClick r:id="rId2"/>
              </a:rPr>
              <a:t>marco.sambataro@regione.sicilia.it</a:t>
            </a:r>
            <a:r>
              <a:rPr lang="it-IT" sz="1800" dirty="0"/>
              <a:t>	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it-IT" sz="1800" dirty="0"/>
              <a:t>		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sz="1800" dirty="0"/>
              <a:t>Chiara Di Bella		</a:t>
            </a:r>
            <a:r>
              <a:rPr lang="it-IT" sz="1800" i="1" dirty="0">
                <a:solidFill>
                  <a:srgbClr val="FF0000"/>
                </a:solidFill>
              </a:rPr>
              <a:t>responsabile dell’attuazione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sz="1800" dirty="0">
                <a:hlinkClick r:id="rId3"/>
              </a:rPr>
              <a:t>chiara.dibella@regione.sicilia.it</a:t>
            </a:r>
            <a:endParaRPr lang="it-IT" sz="1800" dirty="0"/>
          </a:p>
          <a:p>
            <a:pPr marL="0" indent="0">
              <a:spcBef>
                <a:spcPts val="0"/>
              </a:spcBef>
              <a:buNone/>
            </a:pPr>
            <a:endParaRPr lang="it-IT" sz="1800" dirty="0"/>
          </a:p>
          <a:p>
            <a:pPr marL="0" indent="0">
              <a:spcBef>
                <a:spcPts val="0"/>
              </a:spcBef>
              <a:buNone/>
            </a:pPr>
            <a:r>
              <a:rPr lang="it-IT" sz="1800" dirty="0"/>
              <a:t>Ilva Parlato		</a:t>
            </a:r>
            <a:r>
              <a:rPr lang="it-IT" sz="1800" dirty="0">
                <a:solidFill>
                  <a:srgbClr val="FF0000"/>
                </a:solidFill>
              </a:rPr>
              <a:t> </a:t>
            </a:r>
            <a:r>
              <a:rPr lang="it-IT" sz="1800" i="1" dirty="0">
                <a:solidFill>
                  <a:srgbClr val="FF0000"/>
                </a:solidFill>
              </a:rPr>
              <a:t>responsabile del monitoraggio</a:t>
            </a:r>
            <a:endParaRPr lang="it-IT" sz="1800" i="1" dirty="0"/>
          </a:p>
          <a:p>
            <a:pPr marL="0" indent="0">
              <a:spcBef>
                <a:spcPts val="0"/>
              </a:spcBef>
              <a:buNone/>
            </a:pPr>
            <a:r>
              <a:rPr lang="it-IT" sz="1800" dirty="0">
                <a:hlinkClick r:id="rId4"/>
              </a:rPr>
              <a:t>Ilva.parlato@regione.sicilia.it</a:t>
            </a:r>
            <a:endParaRPr lang="it-IT" sz="1800" dirty="0"/>
          </a:p>
          <a:p>
            <a:pPr marL="0" indent="0">
              <a:spcBef>
                <a:spcPts val="0"/>
              </a:spcBef>
              <a:buNone/>
            </a:pPr>
            <a:endParaRPr lang="it-IT" sz="1800" dirty="0"/>
          </a:p>
          <a:p>
            <a:pPr marL="0" indent="0" algn="ctr">
              <a:spcBef>
                <a:spcPts val="0"/>
              </a:spcBef>
              <a:buNone/>
            </a:pPr>
            <a:r>
              <a:rPr lang="it-IT" sz="1800" dirty="0">
                <a:hlinkClick r:id="rId5"/>
              </a:rPr>
              <a:t>stc.italia-malta@regione.sicilia.it</a:t>
            </a:r>
            <a:r>
              <a:rPr lang="it-IT" sz="1800" dirty="0"/>
              <a:t>  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C2AC-B5F2-49FB-8565-96D7634EB337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45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0204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397AADE-760F-46B8-BBCC-3DA4A16BF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90722"/>
            <a:ext cx="8229600" cy="623276"/>
          </a:xfrm>
        </p:spPr>
        <p:txBody>
          <a:bodyPr/>
          <a:lstStyle/>
          <a:p>
            <a:r>
              <a:rPr lang="it-IT" sz="3200" dirty="0">
                <a:solidFill>
                  <a:srgbClr val="FFC000"/>
                </a:solidFill>
              </a:rPr>
              <a:t>STRUCTURE OF A PROJECT</a:t>
            </a:r>
            <a:br>
              <a:rPr lang="it-IT" sz="3200" dirty="0">
                <a:solidFill>
                  <a:srgbClr val="FFC000"/>
                </a:solidFill>
              </a:rPr>
            </a:br>
            <a:endParaRPr lang="en-US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B48397-FCD3-4BA2-8DD4-95456EA8F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FC0A0-4285-4758-B381-DF60E3D6E883}" type="datetime1">
              <a:rPr lang="en-US" smtClean="0"/>
              <a:t>2/8/2021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850157-E121-4629-9558-1C210832E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59E4A5C-ECD3-42C3-B7A2-8C5FCEB85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57C2C988-6BF0-4C60-A137-E102FAA39A7A}"/>
              </a:ext>
            </a:extLst>
          </p:cNvPr>
          <p:cNvSpPr/>
          <p:nvPr/>
        </p:nvSpPr>
        <p:spPr>
          <a:xfrm>
            <a:off x="345058" y="1370670"/>
            <a:ext cx="3650878" cy="4000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>
              <a:defRPr/>
            </a:pPr>
            <a:r>
              <a:rPr lang="it-IT" sz="2000" b="1" dirty="0">
                <a:solidFill>
                  <a:srgbClr val="003399"/>
                </a:solidFill>
              </a:rPr>
              <a:t>Lead Partner Obligations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A22EED59-3961-41AB-9673-9C9EA27BC4E0}"/>
              </a:ext>
            </a:extLst>
          </p:cNvPr>
          <p:cNvSpPr/>
          <p:nvPr/>
        </p:nvSpPr>
        <p:spPr>
          <a:xfrm>
            <a:off x="179512" y="2060848"/>
            <a:ext cx="8556223" cy="3521348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marL="195543" indent="-195543" algn="just">
              <a:buFont typeface="+mj-lt"/>
              <a:buAutoNum type="arabicPeriod"/>
            </a:pPr>
            <a:r>
              <a:rPr lang="it-IT" sz="2400" dirty="0">
                <a:solidFill>
                  <a:schemeClr val="tx2">
                    <a:lumMod val="75000"/>
                  </a:schemeClr>
                </a:solidFill>
              </a:rPr>
              <a:t>Coordination of the project in accordance with the sound financial management principle, i.e. In accordance </a:t>
            </a:r>
            <a:r>
              <a:rPr lang="mt-MT" sz="2400" dirty="0">
                <a:solidFill>
                  <a:schemeClr val="tx2">
                    <a:lumMod val="75000"/>
                  </a:schemeClr>
                </a:solidFill>
              </a:rPr>
              <a:t>with </a:t>
            </a:r>
            <a:r>
              <a:rPr lang="it-IT" sz="2400" dirty="0">
                <a:solidFill>
                  <a:schemeClr val="tx2">
                    <a:lumMod val="75000"/>
                  </a:schemeClr>
                </a:solidFill>
              </a:rPr>
              <a:t>economical, efficiency and effectiveness </a:t>
            </a:r>
            <a:r>
              <a:rPr lang="it-IT" sz="2400" dirty="0" err="1">
                <a:solidFill>
                  <a:schemeClr val="tx2">
                    <a:lumMod val="75000"/>
                  </a:schemeClr>
                </a:solidFill>
              </a:rPr>
              <a:t>principles</a:t>
            </a:r>
            <a:r>
              <a:rPr lang="it-IT" sz="2400" dirty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marL="195543" indent="-195543" algn="just">
              <a:lnSpc>
                <a:spcPct val="150000"/>
              </a:lnSpc>
              <a:buFont typeface="+mj-lt"/>
              <a:buAutoNum type="arabicPeriod"/>
            </a:pPr>
            <a:endParaRPr lang="it-IT" sz="2400" dirty="0">
              <a:solidFill>
                <a:schemeClr val="tx2">
                  <a:lumMod val="75000"/>
                </a:schemeClr>
              </a:solidFill>
            </a:endParaRPr>
          </a:p>
          <a:p>
            <a:pPr marL="195543" indent="-195543" algn="just">
              <a:buFont typeface="+mj-lt"/>
              <a:buAutoNum type="arabicPeriod"/>
            </a:pPr>
            <a:r>
              <a:rPr lang="it-IT" sz="2400" dirty="0">
                <a:solidFill>
                  <a:schemeClr val="tx2">
                    <a:lumMod val="75000"/>
                  </a:schemeClr>
                </a:solidFill>
              </a:rPr>
              <a:t>Being the only point of contact with the Managing Authority, the Joint Secretariat and the Certification Authority;</a:t>
            </a:r>
          </a:p>
          <a:p>
            <a:pPr marL="195543" indent="-195543" algn="just">
              <a:buFont typeface="+mj-lt"/>
              <a:buAutoNum type="arabicPeriod"/>
            </a:pPr>
            <a:endParaRPr lang="it-IT" sz="2400" dirty="0">
              <a:solidFill>
                <a:schemeClr val="tx2">
                  <a:lumMod val="75000"/>
                </a:schemeClr>
              </a:solidFill>
            </a:endParaRPr>
          </a:p>
          <a:p>
            <a:pPr marL="195543" indent="-195543" algn="just">
              <a:buFont typeface="+mj-lt"/>
              <a:buAutoNum type="arabicPeriod"/>
            </a:pPr>
            <a:r>
              <a:rPr lang="it-IT" sz="2400" dirty="0">
                <a:solidFill>
                  <a:schemeClr val="tx2">
                    <a:lumMod val="75000"/>
                  </a:schemeClr>
                </a:solidFill>
              </a:rPr>
              <a:t>Coordination of all beneficiaries within the project. </a:t>
            </a:r>
          </a:p>
          <a:p>
            <a:pPr lvl="0"/>
            <a:endParaRPr lang="it-IT" sz="1400" b="1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439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510B277-A525-4ADB-9A87-292775160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FC0A0-4285-4758-B381-DF60E3D6E883}" type="datetime1">
              <a:rPr lang="en-US" smtClean="0"/>
              <a:t>2/8/2021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73AC0BB-478A-4C91-A419-1B1081613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30A512-5EAF-40F9-9313-ED5A003AB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3CA72CDB-5DC5-4F70-BBE7-C3AE15A1C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309240"/>
            <a:ext cx="8229600" cy="472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13">
              <a:defRPr/>
            </a:pPr>
            <a:r>
              <a:rPr lang="it-IT" sz="2400" dirty="0">
                <a:solidFill>
                  <a:srgbClr val="FFC000"/>
                </a:solidFill>
              </a:rPr>
              <a:t>STRU</a:t>
            </a:r>
            <a:r>
              <a:rPr lang="mt-MT" sz="2400" dirty="0">
                <a:solidFill>
                  <a:srgbClr val="FFC000"/>
                </a:solidFill>
              </a:rPr>
              <a:t>CTURE OF A PROJECT</a:t>
            </a:r>
            <a:r>
              <a:rPr lang="it-IT" sz="2400" dirty="0">
                <a:solidFill>
                  <a:srgbClr val="FFC000"/>
                </a:solidFill>
              </a:rPr>
              <a:t> 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B82307A4-3811-4ED8-88FF-1875C9C386C8}"/>
              </a:ext>
            </a:extLst>
          </p:cNvPr>
          <p:cNvSpPr/>
          <p:nvPr/>
        </p:nvSpPr>
        <p:spPr>
          <a:xfrm>
            <a:off x="146675" y="1050243"/>
            <a:ext cx="8997326" cy="5147059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lvl="0"/>
            <a:r>
              <a:rPr lang="it-IT" b="1" dirty="0">
                <a:solidFill>
                  <a:srgbClr val="003399"/>
                </a:solidFill>
              </a:rPr>
              <a:t>The lead partner performs the following functions:</a:t>
            </a:r>
          </a:p>
          <a:p>
            <a:pPr marL="382939" indent="-382939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Ensur</a:t>
            </a:r>
            <a:r>
              <a:rPr lang="mt-MT" sz="1600" dirty="0">
                <a:solidFill>
                  <a:schemeClr val="tx2">
                    <a:lumMod val="75000"/>
                  </a:schemeClr>
                </a:solidFill>
              </a:rPr>
              <a:t>es 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that expenses claimed by all the beneficiaries are related </a:t>
            </a:r>
            <a:r>
              <a:rPr lang="mt-MT" sz="1600" dirty="0">
                <a:solidFill>
                  <a:schemeClr val="tx2">
                    <a:lumMod val="75000"/>
                  </a:schemeClr>
                </a:solidFill>
              </a:rPr>
              <a:t>to t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he implementation of the project as well as with the activities agreed upon by all the beneficiaries;</a:t>
            </a:r>
          </a:p>
          <a:p>
            <a:pPr marL="382939" indent="-382939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Ensur</a:t>
            </a:r>
            <a:r>
              <a:rPr lang="mt-MT" sz="1600" dirty="0">
                <a:solidFill>
                  <a:schemeClr val="tx2">
                    <a:lumMod val="75000"/>
                  </a:schemeClr>
                </a:solidFill>
              </a:rPr>
              <a:t>es t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hat expenses claimed by the other beneficiaries have been verified by the controllers</a:t>
            </a:r>
          </a:p>
          <a:p>
            <a:pPr marL="382939" indent="-382939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Ensur</a:t>
            </a:r>
            <a:r>
              <a:rPr lang="mt-MT" sz="1600" dirty="0">
                <a:solidFill>
                  <a:schemeClr val="tx2">
                    <a:lumMod val="75000"/>
                  </a:schemeClr>
                </a:solidFill>
              </a:rPr>
              <a:t>es t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hat the other beneficiaries receive the total amount of the funds as </a:t>
            </a:r>
            <a:r>
              <a:rPr lang="mt-MT" sz="1600" dirty="0">
                <a:solidFill>
                  <a:schemeClr val="tx2">
                    <a:lumMod val="75000"/>
                  </a:schemeClr>
                </a:solidFill>
              </a:rPr>
              <a:t>quickly a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s possible. No amount shall be deduc</a:t>
            </a:r>
            <a:r>
              <a:rPr lang="mt-MT" sz="1600" dirty="0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ed or withheld and no specific fees or other amounts that may reduce the allocated sums shall be charged in favour of the other beneficiaries;</a:t>
            </a:r>
          </a:p>
          <a:p>
            <a:pPr marL="382939" indent="-382939" algn="just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Inform</a:t>
            </a:r>
            <a:r>
              <a:rPr lang="mt-MT" sz="1600" dirty="0">
                <a:solidFill>
                  <a:schemeClr val="tx2">
                    <a:lumMod val="75000"/>
                  </a:schemeClr>
                </a:solidFill>
              </a:rPr>
              <a:t>s 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the partners about the outcome of the preliminary stage as well as the decisions made by the Monitoring Committee/Steering Committee. They also inform the Managing Authority about the acceptance</a:t>
            </a:r>
            <a:r>
              <a:rPr lang="mt-MT" sz="1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of the adopted amendments and provisions;</a:t>
            </a:r>
          </a:p>
          <a:p>
            <a:pPr marL="382939" indent="-382939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Organis</a:t>
            </a:r>
            <a:r>
              <a:rPr lang="mt-MT" sz="1600" dirty="0">
                <a:solidFill>
                  <a:schemeClr val="tx2">
                    <a:lumMod val="75000"/>
                  </a:schemeClr>
                </a:solidFill>
              </a:rPr>
              <a:t>es t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he coordinated project launch and ensur</a:t>
            </a:r>
            <a:r>
              <a:rPr lang="mt-MT" sz="1600" dirty="0">
                <a:solidFill>
                  <a:schemeClr val="tx2">
                    <a:lumMod val="75000"/>
                  </a:schemeClr>
                </a:solidFill>
              </a:rPr>
              <a:t>es t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hat the activities are implemented in line with the modalities and timeframes indicated in the application form;</a:t>
            </a:r>
          </a:p>
          <a:p>
            <a:pPr marL="382939" indent="-382939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Inform</a:t>
            </a:r>
            <a:r>
              <a:rPr lang="mt-MT" sz="1600" dirty="0">
                <a:solidFill>
                  <a:schemeClr val="tx2">
                    <a:lumMod val="75000"/>
                  </a:schemeClr>
                </a:solidFill>
              </a:rPr>
              <a:t>es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 the Managing Authority about the project launch date;</a:t>
            </a:r>
          </a:p>
          <a:p>
            <a:pPr marL="382939" indent="-382939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Assur</a:t>
            </a:r>
            <a:r>
              <a:rPr lang="mt-MT" sz="1600" dirty="0">
                <a:solidFill>
                  <a:schemeClr val="tx2">
                    <a:lumMod val="75000"/>
                  </a:schemeClr>
                </a:solidFill>
              </a:rPr>
              <a:t>es t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he Managing Authority that the implementation of a separate accounting system or an appropriate accounting codification shall be applied;</a:t>
            </a:r>
          </a:p>
          <a:p>
            <a:pPr marL="382939" indent="-382939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Regularly inform</a:t>
            </a:r>
            <a:r>
              <a:rPr lang="mt-MT" sz="1600" dirty="0">
                <a:solidFill>
                  <a:schemeClr val="tx2">
                    <a:lumMod val="75000"/>
                  </a:schemeClr>
                </a:solidFill>
              </a:rPr>
              <a:t>s t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he Managing Authority about the project’s physical, administrative and financial progress that is essential to the monitoring system implementation;</a:t>
            </a:r>
          </a:p>
          <a:p>
            <a:pPr marL="382939" indent="-382939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Is responsible for the project’s progress in terms of physical implementation and, in particular, is responsible for the ER</a:t>
            </a:r>
            <a:r>
              <a:rPr lang="mt-MT" sz="1600" dirty="0">
                <a:solidFill>
                  <a:schemeClr val="tx2">
                    <a:lumMod val="75000"/>
                  </a:schemeClr>
                </a:solidFill>
              </a:rPr>
              <a:t>D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F granted by the Managing Authority; </a:t>
            </a:r>
          </a:p>
          <a:p>
            <a:pPr marL="382939" indent="-382939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Is also responsible towards the MA for the recovery of the allocated sums in case of irregularities</a:t>
            </a:r>
            <a:r>
              <a:rPr lang="mt-MT" sz="1600" dirty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it-IT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02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5394" y="157321"/>
            <a:ext cx="6020782" cy="826750"/>
          </a:xfrm>
        </p:spPr>
        <p:txBody>
          <a:bodyPr anchor="t"/>
          <a:lstStyle/>
          <a:p>
            <a:r>
              <a:rPr lang="en-GB" sz="2400" dirty="0">
                <a:solidFill>
                  <a:srgbClr val="FFC000"/>
                </a:solidFill>
              </a:rPr>
              <a:t>CLAIM OF THE EXPENCES, FIRST LEVEL CONTROL, SUBMISSION OF THE REQUEST FOR REIMBURSEMENT</a:t>
            </a:r>
            <a:br>
              <a:rPr lang="it-IT" sz="2800" dirty="0"/>
            </a:br>
            <a:endParaRPr lang="it-IT" sz="28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396938" y="7354793"/>
            <a:ext cx="2133600" cy="365125"/>
          </a:xfrm>
        </p:spPr>
        <p:txBody>
          <a:bodyPr/>
          <a:lstStyle/>
          <a:p>
            <a:fld id="{DB22FB3B-C874-41F9-A56D-9672387CDA73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063939" y="7354793"/>
            <a:ext cx="2895600" cy="365125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492938" y="7354793"/>
            <a:ext cx="2133600" cy="365125"/>
          </a:xfrm>
        </p:spPr>
        <p:txBody>
          <a:bodyPr/>
          <a:lstStyle/>
          <a:p>
            <a:fld id="{C35433D9-B6F0-4A50-9A88-4022112AD1EC}" type="slidenum">
              <a:rPr lang="it-IT" smtClean="0"/>
              <a:pPr/>
              <a:t>7</a:t>
            </a:fld>
            <a:endParaRPr lang="it-IT"/>
          </a:p>
        </p:txBody>
      </p:sp>
      <p:sp>
        <p:nvSpPr>
          <p:cNvPr id="13" name="Rettangolo arrotondato 12"/>
          <p:cNvSpPr/>
          <p:nvPr/>
        </p:nvSpPr>
        <p:spPr>
          <a:xfrm>
            <a:off x="989406" y="1888948"/>
            <a:ext cx="117384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000" dirty="0" err="1"/>
              <a:t>Phase</a:t>
            </a:r>
            <a:r>
              <a:rPr lang="it-IT" sz="2000" dirty="0"/>
              <a:t> 1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2244885" y="1866079"/>
            <a:ext cx="6696744" cy="62750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marL="176191" indent="-176191"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</a:pPr>
            <a:r>
              <a:rPr lang="en-US" sz="1400" dirty="0"/>
              <a:t>Launch of the administrative procedures for </a:t>
            </a:r>
            <a:r>
              <a:rPr lang="en-US" sz="1400" dirty="0" err="1"/>
              <a:t>purhasing</a:t>
            </a:r>
            <a:r>
              <a:rPr lang="en-US" sz="1400" dirty="0"/>
              <a:t> services and goods; </a:t>
            </a:r>
          </a:p>
          <a:p>
            <a:pPr marL="176191" indent="-176191"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</a:pPr>
            <a:r>
              <a:rPr lang="en-US" sz="1400" dirty="0"/>
              <a:t>Register the commitments (contracts, letters of order) within Ulysses system</a:t>
            </a:r>
          </a:p>
        </p:txBody>
      </p:sp>
      <p:sp>
        <p:nvSpPr>
          <p:cNvPr id="17" name="Rettangolo 16"/>
          <p:cNvSpPr/>
          <p:nvPr/>
        </p:nvSpPr>
        <p:spPr>
          <a:xfrm>
            <a:off x="142002" y="1271107"/>
            <a:ext cx="814490" cy="5040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b="1" dirty="0">
                <a:solidFill>
                  <a:schemeClr val="tx2">
                    <a:lumMod val="75000"/>
                  </a:schemeClr>
                </a:solidFill>
              </a:rPr>
              <a:t>WHO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2216995" y="1271107"/>
            <a:ext cx="6696742" cy="50405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b="1" dirty="0">
                <a:solidFill>
                  <a:schemeClr val="tx2">
                    <a:lumMod val="75000"/>
                  </a:schemeClr>
                </a:solidFill>
              </a:rPr>
              <a:t>WHAT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956492" y="1271107"/>
            <a:ext cx="1288392" cy="5040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b="1" dirty="0">
                <a:solidFill>
                  <a:schemeClr val="tx2">
                    <a:lumMod val="75000"/>
                  </a:schemeClr>
                </a:solidFill>
              </a:rPr>
              <a:t>WHEN</a:t>
            </a:r>
          </a:p>
        </p:txBody>
      </p:sp>
      <p:sp>
        <p:nvSpPr>
          <p:cNvPr id="20" name="Rettangolo arrotondato 19"/>
          <p:cNvSpPr/>
          <p:nvPr/>
        </p:nvSpPr>
        <p:spPr>
          <a:xfrm>
            <a:off x="177364" y="1888946"/>
            <a:ext cx="612068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B</a:t>
            </a:r>
          </a:p>
        </p:txBody>
      </p:sp>
      <p:sp>
        <p:nvSpPr>
          <p:cNvPr id="23" name="Rettangolo 22"/>
          <p:cNvSpPr/>
          <p:nvPr/>
        </p:nvSpPr>
        <p:spPr>
          <a:xfrm>
            <a:off x="2244885" y="2557582"/>
            <a:ext cx="6696744" cy="5379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marL="176191" indent="-176191">
              <a:buClr>
                <a:srgbClr val="1F497D">
                  <a:lumMod val="50000"/>
                </a:srgbClr>
              </a:buClr>
              <a:buSzPct val="80000"/>
              <a:buFont typeface="Wingdings" pitchFamily="2" charset="2"/>
              <a:buChar char="q"/>
            </a:pPr>
            <a:r>
              <a:rPr lang="en-US" sz="1200" dirty="0">
                <a:solidFill>
                  <a:prstClr val="black"/>
                </a:solidFill>
              </a:rPr>
              <a:t>Payment of the services provided (receipts and/or equivalent documents) </a:t>
            </a:r>
          </a:p>
          <a:p>
            <a:pPr marL="176191" indent="-176191">
              <a:buClr>
                <a:srgbClr val="1F497D">
                  <a:lumMod val="50000"/>
                </a:srgbClr>
              </a:buClr>
              <a:buSzPct val="80000"/>
              <a:buFont typeface="Wingdings" pitchFamily="2" charset="2"/>
              <a:buChar char="q"/>
            </a:pPr>
            <a:r>
              <a:rPr lang="en-US" sz="1200" dirty="0"/>
              <a:t>Register</a:t>
            </a:r>
            <a:r>
              <a:rPr lang="en-US" sz="1200" dirty="0">
                <a:solidFill>
                  <a:prstClr val="black"/>
                </a:solidFill>
              </a:rPr>
              <a:t> the payments within Ulysses system</a:t>
            </a:r>
          </a:p>
          <a:p>
            <a:pPr marL="176191" indent="-176191">
              <a:buClr>
                <a:srgbClr val="1F497D">
                  <a:lumMod val="50000"/>
                </a:srgbClr>
              </a:buClr>
              <a:buSzPct val="80000"/>
              <a:buFont typeface="Wingdings" pitchFamily="2" charset="2"/>
              <a:buChar char="q"/>
            </a:pPr>
            <a:r>
              <a:rPr lang="en-US" sz="1200" dirty="0">
                <a:solidFill>
                  <a:prstClr val="black"/>
                </a:solidFill>
              </a:rPr>
              <a:t>Submit the claim and the Annex 4 technical report to the FLC using only Ulysses</a:t>
            </a:r>
          </a:p>
        </p:txBody>
      </p:sp>
      <p:sp>
        <p:nvSpPr>
          <p:cNvPr id="29" name="Rettangolo arrotondato 28"/>
          <p:cNvSpPr/>
          <p:nvPr/>
        </p:nvSpPr>
        <p:spPr>
          <a:xfrm>
            <a:off x="989406" y="2519484"/>
            <a:ext cx="117384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000" dirty="0" err="1"/>
              <a:t>Phase</a:t>
            </a:r>
            <a:r>
              <a:rPr lang="it-IT" sz="2000" dirty="0"/>
              <a:t> 2</a:t>
            </a:r>
          </a:p>
        </p:txBody>
      </p:sp>
      <p:sp>
        <p:nvSpPr>
          <p:cNvPr id="30" name="Rettangolo arrotondato 29"/>
          <p:cNvSpPr/>
          <p:nvPr/>
        </p:nvSpPr>
        <p:spPr>
          <a:xfrm>
            <a:off x="177364" y="2519482"/>
            <a:ext cx="612068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B</a:t>
            </a:r>
          </a:p>
        </p:txBody>
      </p:sp>
      <p:sp>
        <p:nvSpPr>
          <p:cNvPr id="31" name="Rettangolo arrotondato 30"/>
          <p:cNvSpPr/>
          <p:nvPr/>
        </p:nvSpPr>
        <p:spPr>
          <a:xfrm>
            <a:off x="998931" y="3146247"/>
            <a:ext cx="117384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000" dirty="0" err="1"/>
              <a:t>Phase</a:t>
            </a:r>
            <a:r>
              <a:rPr lang="it-IT" sz="2000" dirty="0"/>
              <a:t> 3</a:t>
            </a:r>
          </a:p>
        </p:txBody>
      </p:sp>
      <p:sp>
        <p:nvSpPr>
          <p:cNvPr id="32" name="Rettangolo arrotondato 31"/>
          <p:cNvSpPr/>
          <p:nvPr/>
        </p:nvSpPr>
        <p:spPr>
          <a:xfrm>
            <a:off x="186889" y="3146247"/>
            <a:ext cx="612068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000" b="1" dirty="0">
                <a:solidFill>
                  <a:schemeClr val="tx2">
                    <a:lumMod val="75000"/>
                  </a:schemeClr>
                </a:solidFill>
              </a:rPr>
              <a:t>FLC</a:t>
            </a:r>
          </a:p>
        </p:txBody>
      </p:sp>
      <p:sp>
        <p:nvSpPr>
          <p:cNvPr id="33" name="Rettangolo arrotondato 32"/>
          <p:cNvSpPr/>
          <p:nvPr/>
        </p:nvSpPr>
        <p:spPr>
          <a:xfrm>
            <a:off x="1013519" y="4463988"/>
            <a:ext cx="1173844" cy="5760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000" dirty="0" err="1"/>
              <a:t>Phase</a:t>
            </a:r>
            <a:r>
              <a:rPr lang="it-IT" sz="2000" dirty="0"/>
              <a:t> 5</a:t>
            </a:r>
          </a:p>
        </p:txBody>
      </p:sp>
      <p:sp>
        <p:nvSpPr>
          <p:cNvPr id="34" name="Rettangolo arrotondato 33"/>
          <p:cNvSpPr/>
          <p:nvPr/>
        </p:nvSpPr>
        <p:spPr>
          <a:xfrm>
            <a:off x="206416" y="4443192"/>
            <a:ext cx="612068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LP</a:t>
            </a:r>
          </a:p>
        </p:txBody>
      </p:sp>
      <p:sp>
        <p:nvSpPr>
          <p:cNvPr id="35" name="Rettangolo arrotondato 34"/>
          <p:cNvSpPr/>
          <p:nvPr/>
        </p:nvSpPr>
        <p:spPr>
          <a:xfrm>
            <a:off x="1006462" y="5109872"/>
            <a:ext cx="1173844" cy="5760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000" dirty="0" err="1"/>
              <a:t>Phase</a:t>
            </a:r>
            <a:r>
              <a:rPr lang="it-IT" sz="2000" dirty="0"/>
              <a:t> 6</a:t>
            </a:r>
          </a:p>
        </p:txBody>
      </p:sp>
      <p:sp>
        <p:nvSpPr>
          <p:cNvPr id="36" name="Rettangolo arrotondato 35"/>
          <p:cNvSpPr/>
          <p:nvPr/>
        </p:nvSpPr>
        <p:spPr>
          <a:xfrm>
            <a:off x="206416" y="5086253"/>
            <a:ext cx="612068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JS</a:t>
            </a:r>
          </a:p>
        </p:txBody>
      </p:sp>
      <p:sp>
        <p:nvSpPr>
          <p:cNvPr id="37" name="Rettangolo arrotondato 36"/>
          <p:cNvSpPr/>
          <p:nvPr/>
        </p:nvSpPr>
        <p:spPr>
          <a:xfrm>
            <a:off x="1013519" y="5749019"/>
            <a:ext cx="1166787" cy="4154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000" dirty="0" err="1"/>
              <a:t>Phase</a:t>
            </a:r>
            <a:r>
              <a:rPr lang="it-IT" sz="2000" dirty="0"/>
              <a:t> 7</a:t>
            </a:r>
          </a:p>
        </p:txBody>
      </p:sp>
      <p:sp>
        <p:nvSpPr>
          <p:cNvPr id="38" name="Rettangolo arrotondato 37"/>
          <p:cNvSpPr/>
          <p:nvPr/>
        </p:nvSpPr>
        <p:spPr>
          <a:xfrm>
            <a:off x="207023" y="5709273"/>
            <a:ext cx="612068" cy="50031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1600" b="1" dirty="0">
                <a:solidFill>
                  <a:srgbClr val="1F497D">
                    <a:lumMod val="75000"/>
                  </a:srgbClr>
                </a:solidFill>
              </a:rPr>
              <a:t>MA</a:t>
            </a:r>
            <a:endParaRPr lang="it-IT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Rettangolo arrotondato 38"/>
          <p:cNvSpPr/>
          <p:nvPr/>
        </p:nvSpPr>
        <p:spPr>
          <a:xfrm>
            <a:off x="1022327" y="6209584"/>
            <a:ext cx="1173844" cy="4993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000" dirty="0" err="1"/>
              <a:t>Phase</a:t>
            </a:r>
            <a:r>
              <a:rPr lang="it-IT" sz="2000" dirty="0"/>
              <a:t> 8</a:t>
            </a:r>
          </a:p>
        </p:txBody>
      </p:sp>
      <p:sp>
        <p:nvSpPr>
          <p:cNvPr id="40" name="Rettangolo arrotondato 39"/>
          <p:cNvSpPr/>
          <p:nvPr/>
        </p:nvSpPr>
        <p:spPr>
          <a:xfrm>
            <a:off x="214694" y="6262935"/>
            <a:ext cx="612068" cy="50405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LP</a:t>
            </a:r>
          </a:p>
        </p:txBody>
      </p:sp>
      <p:sp>
        <p:nvSpPr>
          <p:cNvPr id="41" name="Rettangolo 40"/>
          <p:cNvSpPr/>
          <p:nvPr/>
        </p:nvSpPr>
        <p:spPr>
          <a:xfrm>
            <a:off x="2244885" y="3157560"/>
            <a:ext cx="6696744" cy="625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marL="176191" indent="-176191">
              <a:buClr>
                <a:srgbClr val="1F497D">
                  <a:lumMod val="50000"/>
                </a:srgbClr>
              </a:buClr>
              <a:buSzPct val="80000"/>
              <a:buFont typeface="Wingdings" pitchFamily="2" charset="2"/>
              <a:buChar char="q"/>
            </a:pPr>
            <a:r>
              <a:rPr lang="en-US" sz="1200" dirty="0">
                <a:solidFill>
                  <a:prstClr val="black"/>
                </a:solidFill>
              </a:rPr>
              <a:t>Start of the FLC procedures - 100% administrative (desk) and in loco on sample bases</a:t>
            </a:r>
          </a:p>
          <a:p>
            <a:pPr marL="176191" indent="-176191">
              <a:buClr>
                <a:srgbClr val="1F497D">
                  <a:lumMod val="50000"/>
                </a:srgbClr>
              </a:buClr>
              <a:buSzPct val="80000"/>
              <a:buFont typeface="Wingdings" pitchFamily="2" charset="2"/>
              <a:buChar char="q"/>
            </a:pPr>
            <a:r>
              <a:rPr lang="en-US" sz="1200" dirty="0">
                <a:solidFill>
                  <a:prstClr val="black"/>
                </a:solidFill>
              </a:rPr>
              <a:t>Request for eventually additional documentation  </a:t>
            </a:r>
          </a:p>
          <a:p>
            <a:pPr marL="176191" indent="-176191">
              <a:buClr>
                <a:srgbClr val="1F497D">
                  <a:lumMod val="50000"/>
                </a:srgbClr>
              </a:buClr>
              <a:buSzPct val="80000"/>
              <a:buFont typeface="Wingdings" pitchFamily="2" charset="2"/>
              <a:buChar char="q"/>
            </a:pPr>
            <a:r>
              <a:rPr lang="en-US" sz="1200" dirty="0">
                <a:solidFill>
                  <a:prstClr val="black"/>
                </a:solidFill>
              </a:rPr>
              <a:t>Conclusion of the checks within 30 days (deliver of the audit certificate + Check list) to the Beneficiary</a:t>
            </a:r>
          </a:p>
        </p:txBody>
      </p:sp>
      <p:sp>
        <p:nvSpPr>
          <p:cNvPr id="42" name="Rettangolo 41"/>
          <p:cNvSpPr/>
          <p:nvPr/>
        </p:nvSpPr>
        <p:spPr>
          <a:xfrm>
            <a:off x="2254074" y="4443192"/>
            <a:ext cx="6696744" cy="6240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marL="176191" indent="-176191">
              <a:buClr>
                <a:srgbClr val="1F497D">
                  <a:lumMod val="50000"/>
                </a:srgbClr>
              </a:buClr>
              <a:buSzPct val="80000"/>
              <a:buFont typeface="Wingdings" pitchFamily="2" charset="2"/>
              <a:buChar char="q"/>
            </a:pPr>
            <a:r>
              <a:rPr lang="en-US" sz="1200" dirty="0"/>
              <a:t>Verify the compliance and the coherence of the expenditures actually incurred by the partner with the Project objectives. Finalize the RfR and fulfill the Annex 5 technical report of the project</a:t>
            </a:r>
          </a:p>
          <a:p>
            <a:pPr marL="176191" indent="-176191">
              <a:buClr>
                <a:srgbClr val="1F497D">
                  <a:lumMod val="50000"/>
                </a:srgbClr>
              </a:buClr>
              <a:buSzPct val="80000"/>
              <a:buFont typeface="Wingdings" pitchFamily="2" charset="2"/>
              <a:buChar char="q"/>
            </a:pPr>
            <a:r>
              <a:rPr lang="en-US" sz="1200" dirty="0"/>
              <a:t>Submit the request for reimbursement RfR t to the JS</a:t>
            </a:r>
          </a:p>
        </p:txBody>
      </p:sp>
      <p:sp>
        <p:nvSpPr>
          <p:cNvPr id="43" name="Rettangolo 42"/>
          <p:cNvSpPr/>
          <p:nvPr/>
        </p:nvSpPr>
        <p:spPr>
          <a:xfrm>
            <a:off x="2244884" y="5111025"/>
            <a:ext cx="6738540" cy="5379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marL="176191" indent="-176191">
              <a:buClr>
                <a:srgbClr val="1F497D">
                  <a:lumMod val="50000"/>
                </a:srgbClr>
              </a:buClr>
              <a:buSzPct val="80000"/>
              <a:buFont typeface="Wingdings" pitchFamily="2" charset="2"/>
              <a:buChar char="q"/>
            </a:pPr>
            <a:r>
              <a:rPr lang="en-US" sz="1300" dirty="0">
                <a:solidFill>
                  <a:prstClr val="black"/>
                </a:solidFill>
              </a:rPr>
              <a:t>The JS  and MA validates the correctness of the RfR</a:t>
            </a:r>
          </a:p>
        </p:txBody>
      </p:sp>
      <p:sp>
        <p:nvSpPr>
          <p:cNvPr id="44" name="Rettangolo 43"/>
          <p:cNvSpPr/>
          <p:nvPr/>
        </p:nvSpPr>
        <p:spPr>
          <a:xfrm>
            <a:off x="2241084" y="5747373"/>
            <a:ext cx="6734224" cy="4170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marL="285715" indent="-285715">
              <a:buClr>
                <a:srgbClr val="1F497D">
                  <a:lumMod val="50000"/>
                </a:srgbClr>
              </a:buClr>
              <a:buSzPct val="80000"/>
              <a:buFont typeface="Wingdings" pitchFamily="2" charset="2"/>
              <a:buChar char="q"/>
            </a:pPr>
            <a:r>
              <a:rPr lang="en-US" sz="1400" dirty="0"/>
              <a:t>The MA proceeds with the administrative procedures for the payments</a:t>
            </a:r>
            <a:endParaRPr lang="en-US" sz="1300" dirty="0">
              <a:solidFill>
                <a:prstClr val="black"/>
              </a:solidFill>
            </a:endParaRPr>
          </a:p>
        </p:txBody>
      </p:sp>
      <p:sp>
        <p:nvSpPr>
          <p:cNvPr id="45" name="Rettangolo 44"/>
          <p:cNvSpPr/>
          <p:nvPr/>
        </p:nvSpPr>
        <p:spPr>
          <a:xfrm>
            <a:off x="2250926" y="6225369"/>
            <a:ext cx="6696744" cy="55701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marL="285715" indent="-285715">
              <a:buClr>
                <a:srgbClr val="1F497D">
                  <a:lumMod val="50000"/>
                </a:srgbClr>
              </a:buClr>
              <a:buSzPct val="80000"/>
              <a:buFont typeface="Wingdings" pitchFamily="2" charset="2"/>
              <a:buChar char="q"/>
            </a:pPr>
            <a:r>
              <a:rPr lang="en-US" sz="1400" dirty="0"/>
              <a:t>The LP proceeds with the administrative procedures for the reimbursement of funds to the partners</a:t>
            </a:r>
            <a:endParaRPr lang="en-US" sz="1300" dirty="0">
              <a:solidFill>
                <a:prstClr val="black"/>
              </a:solidFill>
            </a:endParaRPr>
          </a:p>
        </p:txBody>
      </p:sp>
      <p:sp>
        <p:nvSpPr>
          <p:cNvPr id="46" name="Rettangolo arrotondato 29">
            <a:extLst>
              <a:ext uri="{FF2B5EF4-FFF2-40B4-BE49-F238E27FC236}">
                <a16:creationId xmlns:a16="http://schemas.microsoft.com/office/drawing/2014/main" id="{69F7CC82-04E0-44E4-934A-B2191F03B273}"/>
              </a:ext>
            </a:extLst>
          </p:cNvPr>
          <p:cNvSpPr/>
          <p:nvPr/>
        </p:nvSpPr>
        <p:spPr>
          <a:xfrm>
            <a:off x="186889" y="3775547"/>
            <a:ext cx="612068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B</a:t>
            </a:r>
          </a:p>
        </p:txBody>
      </p:sp>
      <p:sp>
        <p:nvSpPr>
          <p:cNvPr id="47" name="Rettangolo arrotondato 32">
            <a:extLst>
              <a:ext uri="{FF2B5EF4-FFF2-40B4-BE49-F238E27FC236}">
                <a16:creationId xmlns:a16="http://schemas.microsoft.com/office/drawing/2014/main" id="{DB5A0779-B9F4-465A-BB4F-CF4B9A1FA608}"/>
              </a:ext>
            </a:extLst>
          </p:cNvPr>
          <p:cNvSpPr/>
          <p:nvPr/>
        </p:nvSpPr>
        <p:spPr>
          <a:xfrm>
            <a:off x="1004712" y="3808465"/>
            <a:ext cx="1173844" cy="5760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000" dirty="0" err="1"/>
              <a:t>Phase</a:t>
            </a:r>
            <a:r>
              <a:rPr lang="it-IT" sz="2000" dirty="0"/>
              <a:t> 4</a:t>
            </a:r>
          </a:p>
        </p:txBody>
      </p:sp>
      <p:sp>
        <p:nvSpPr>
          <p:cNvPr id="48" name="Rettangolo 47">
            <a:extLst>
              <a:ext uri="{FF2B5EF4-FFF2-40B4-BE49-F238E27FC236}">
                <a16:creationId xmlns:a16="http://schemas.microsoft.com/office/drawing/2014/main" id="{883B6E04-7F63-45D7-9C93-1D6D6F23621B}"/>
              </a:ext>
            </a:extLst>
          </p:cNvPr>
          <p:cNvSpPr/>
          <p:nvPr/>
        </p:nvSpPr>
        <p:spPr>
          <a:xfrm>
            <a:off x="2244885" y="3841795"/>
            <a:ext cx="6696744" cy="5379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marL="171429" indent="-171429">
              <a:buClr>
                <a:srgbClr val="1F497D">
                  <a:lumMod val="50000"/>
                </a:srgbClr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1200" dirty="0"/>
              <a:t>the </a:t>
            </a:r>
            <a:r>
              <a:rPr lang="en-US" sz="1200" dirty="0">
                <a:solidFill>
                  <a:prstClr val="black"/>
                </a:solidFill>
              </a:rPr>
              <a:t>Project</a:t>
            </a:r>
            <a:r>
              <a:rPr lang="en-US" sz="1200" dirty="0"/>
              <a:t> Partners, through Ulysses, shall transmit to the Lead Partner the data concerning the expenditures validated by the controllers of each country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22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7" grpId="0" animBg="1"/>
      <p:bldP spid="18" grpId="0" animBg="1"/>
      <p:bldP spid="19" grpId="0" animBg="1"/>
      <p:bldP spid="20" grpId="0" animBg="1"/>
      <p:bldP spid="23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0382" y="256535"/>
            <a:ext cx="5839419" cy="623276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CRITERIA FOR ELIGIBILITY OF THE EXPENSES   1/5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6AF2-6E33-438F-B559-0C8E26150CA0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9" name="Rettangolo arrotondato 8"/>
          <p:cNvSpPr/>
          <p:nvPr/>
        </p:nvSpPr>
        <p:spPr>
          <a:xfrm>
            <a:off x="391158" y="1585235"/>
            <a:ext cx="5337350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PERIOD AND AREA OF ELIGIBILITY</a:t>
            </a:r>
          </a:p>
        </p:txBody>
      </p:sp>
      <p:sp>
        <p:nvSpPr>
          <p:cNvPr id="11" name="Rettangolo arrotondato 10"/>
          <p:cNvSpPr/>
          <p:nvPr/>
        </p:nvSpPr>
        <p:spPr>
          <a:xfrm>
            <a:off x="1115617" y="2698034"/>
            <a:ext cx="5337350" cy="658959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DOCUMENTS SUPPORTING EXPENSES AND PAYMENTS</a:t>
            </a:r>
          </a:p>
        </p:txBody>
      </p:sp>
      <p:sp>
        <p:nvSpPr>
          <p:cNvPr id="12" name="Rettangolo arrotondato 11"/>
          <p:cNvSpPr/>
          <p:nvPr/>
        </p:nvSpPr>
        <p:spPr>
          <a:xfrm>
            <a:off x="2123729" y="3861048"/>
            <a:ext cx="5337350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TYPE OF EXPENSES</a:t>
            </a:r>
          </a:p>
        </p:txBody>
      </p:sp>
      <p:sp>
        <p:nvSpPr>
          <p:cNvPr id="13" name="Rettangolo arrotondato 12"/>
          <p:cNvSpPr/>
          <p:nvPr/>
        </p:nvSpPr>
        <p:spPr>
          <a:xfrm>
            <a:off x="3094226" y="5188011"/>
            <a:ext cx="5337350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SPECIFIC CRITERIA OF ELIGIBILITY</a:t>
            </a:r>
          </a:p>
        </p:txBody>
      </p:sp>
    </p:spTree>
    <p:extLst>
      <p:ext uri="{BB962C8B-B14F-4D97-AF65-F5344CB8AC3E}">
        <p14:creationId xmlns:p14="http://schemas.microsoft.com/office/powerpoint/2010/main" val="2817339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6596" y="245861"/>
            <a:ext cx="5809581" cy="623276"/>
          </a:xfrm>
        </p:spPr>
        <p:txBody>
          <a:bodyPr/>
          <a:lstStyle/>
          <a:p>
            <a:r>
              <a:rPr lang="en-US" sz="2400" dirty="0">
                <a:solidFill>
                  <a:srgbClr val="FFC000"/>
                </a:solidFill>
              </a:rPr>
              <a:t>CRITERIA FOR ELIGIBILITY OF THE EXPENSES</a:t>
            </a:r>
            <a:r>
              <a:rPr lang="it-IT" sz="2400" dirty="0">
                <a:solidFill>
                  <a:srgbClr val="FFC000"/>
                </a:solidFill>
              </a:rPr>
              <a:t>   2/5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760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>
                <a:solidFill>
                  <a:srgbClr val="002060"/>
                </a:solidFill>
              </a:rPr>
              <a:t>PERIOD AND AREA OF ELIGIBILITY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55158-E787-47F6-827B-45625B2C5F2E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534369" y="1775584"/>
            <a:ext cx="7854055" cy="1015653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lIns="91428" tIns="45715" rIns="91428" bIns="45715" rtlCol="0">
            <a:spAutoFit/>
          </a:bodyPr>
          <a:lstStyle/>
          <a:p>
            <a:pPr algn="just"/>
            <a:r>
              <a:rPr lang="it-IT" sz="2000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Period</a:t>
            </a:r>
            <a:r>
              <a:rPr lang="it-IT" sz="2000" dirty="0"/>
              <a:t>: the </a:t>
            </a:r>
            <a:r>
              <a:rPr lang="it-IT" sz="2000" dirty="0" err="1"/>
              <a:t>timeframe</a:t>
            </a:r>
            <a:r>
              <a:rPr lang="it-IT" sz="2000" dirty="0"/>
              <a:t> </a:t>
            </a:r>
            <a:r>
              <a:rPr lang="it-IT" sz="2000" dirty="0" err="1"/>
              <a:t>within</a:t>
            </a:r>
            <a:r>
              <a:rPr lang="it-IT" sz="2000" dirty="0"/>
              <a:t> the </a:t>
            </a:r>
            <a:r>
              <a:rPr lang="it-IT" sz="2000" dirty="0" err="1"/>
              <a:t>expenses</a:t>
            </a:r>
            <a:r>
              <a:rPr lang="it-IT" sz="2000" dirty="0"/>
              <a:t> must be </a:t>
            </a:r>
            <a:r>
              <a:rPr lang="it-IT" sz="2000" dirty="0" err="1"/>
              <a:t>definitively</a:t>
            </a:r>
            <a:r>
              <a:rPr lang="it-IT" sz="2000" dirty="0"/>
              <a:t> </a:t>
            </a:r>
            <a:r>
              <a:rPr lang="it-IT" sz="2000" dirty="0" err="1"/>
              <a:t>paid</a:t>
            </a:r>
            <a:r>
              <a:rPr lang="it-IT" sz="2000" dirty="0"/>
              <a:t> out and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/>
              <a:t>guarantees</a:t>
            </a:r>
            <a:r>
              <a:rPr lang="it-IT" sz="2000" dirty="0"/>
              <a:t> the right to the </a:t>
            </a:r>
            <a:r>
              <a:rPr lang="it-IT" sz="2000" dirty="0" err="1"/>
              <a:t>reimbursement</a:t>
            </a:r>
            <a:r>
              <a:rPr lang="it-IT" sz="2000" dirty="0"/>
              <a:t> of </a:t>
            </a:r>
            <a:r>
              <a:rPr lang="it-IT" sz="2000" dirty="0" err="1"/>
              <a:t>such</a:t>
            </a:r>
            <a:r>
              <a:rPr lang="it-IT" sz="2000" dirty="0"/>
              <a:t> </a:t>
            </a:r>
            <a:r>
              <a:rPr lang="it-IT" sz="2000" dirty="0" err="1"/>
              <a:t>expenses</a:t>
            </a:r>
            <a:r>
              <a:rPr lang="it-IT" sz="2000" dirty="0"/>
              <a:t>  </a:t>
            </a:r>
            <a:r>
              <a:rPr lang="it-IT" sz="2000" dirty="0">
                <a:solidFill>
                  <a:srgbClr val="FF0000"/>
                </a:solidFill>
              </a:rPr>
              <a:t>From the project </a:t>
            </a:r>
            <a:r>
              <a:rPr lang="it-IT" sz="2000" dirty="0" err="1">
                <a:solidFill>
                  <a:srgbClr val="FF0000"/>
                </a:solidFill>
              </a:rPr>
              <a:t>starting</a:t>
            </a:r>
            <a:r>
              <a:rPr lang="it-IT" sz="2000" dirty="0">
                <a:solidFill>
                  <a:srgbClr val="FF0000"/>
                </a:solidFill>
              </a:rPr>
              <a:t> date to the 40 </a:t>
            </a:r>
            <a:r>
              <a:rPr lang="it-IT" sz="2000" dirty="0" err="1">
                <a:solidFill>
                  <a:srgbClr val="FF0000"/>
                </a:solidFill>
              </a:rPr>
              <a:t>days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after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its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closure</a:t>
            </a:r>
            <a:r>
              <a:rPr lang="it-IT" sz="2000" dirty="0">
                <a:solidFill>
                  <a:srgbClr val="FF0000"/>
                </a:solidFill>
              </a:rPr>
              <a:t>  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548883" y="3142637"/>
            <a:ext cx="7839541" cy="1631206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lIns="91428" tIns="45715" rIns="91428" bIns="45715" rtlCol="0">
            <a:spAutoFit/>
          </a:bodyPr>
          <a:lstStyle/>
          <a:p>
            <a:pPr algn="just"/>
            <a:r>
              <a:rPr lang="it-IT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</a:t>
            </a:r>
            <a:r>
              <a:rPr lang="it-IT" sz="2000" dirty="0"/>
              <a:t>: the </a:t>
            </a:r>
            <a:r>
              <a:rPr lang="it-IT" sz="2000" dirty="0" err="1"/>
              <a:t>geographical</a:t>
            </a:r>
            <a:r>
              <a:rPr lang="it-IT" sz="2000" dirty="0"/>
              <a:t> </a:t>
            </a:r>
            <a:r>
              <a:rPr lang="it-IT" sz="2000" dirty="0" err="1"/>
              <a:t>cooperation</a:t>
            </a:r>
            <a:r>
              <a:rPr lang="it-IT" sz="2000" dirty="0"/>
              <a:t> area </a:t>
            </a:r>
            <a:r>
              <a:rPr lang="it-IT" sz="2000" dirty="0" err="1"/>
              <a:t>which</a:t>
            </a:r>
            <a:r>
              <a:rPr lang="it-IT" sz="2000" dirty="0"/>
              <a:t> the </a:t>
            </a:r>
            <a:r>
              <a:rPr lang="it-IT" sz="2000" dirty="0" err="1"/>
              <a:t>beneficiaries</a:t>
            </a:r>
            <a:r>
              <a:rPr lang="it-IT" sz="2000" dirty="0"/>
              <a:t> </a:t>
            </a:r>
            <a:r>
              <a:rPr lang="it-IT" sz="2000" dirty="0" err="1"/>
              <a:t>able</a:t>
            </a:r>
            <a:r>
              <a:rPr lang="it-IT" sz="2000" dirty="0"/>
              <a:t> to </a:t>
            </a:r>
            <a:r>
              <a:rPr lang="it-IT" sz="2000" dirty="0" err="1"/>
              <a:t>receive</a:t>
            </a:r>
            <a:r>
              <a:rPr lang="it-IT" sz="2000" dirty="0"/>
              <a:t> </a:t>
            </a:r>
            <a:r>
              <a:rPr lang="it-IT" sz="2000" dirty="0" err="1"/>
              <a:t>contribution</a:t>
            </a:r>
            <a:r>
              <a:rPr lang="it-IT" sz="2000" dirty="0"/>
              <a:t> under the Programme.</a:t>
            </a:r>
          </a:p>
          <a:p>
            <a:pPr algn="just"/>
            <a:r>
              <a:rPr lang="it-IT" sz="2000" dirty="0"/>
              <a:t>The </a:t>
            </a:r>
            <a:r>
              <a:rPr lang="it-IT" sz="2000" dirty="0" err="1"/>
              <a:t>eligible</a:t>
            </a:r>
            <a:r>
              <a:rPr lang="it-IT" sz="2000" dirty="0"/>
              <a:t> area are:</a:t>
            </a:r>
          </a:p>
          <a:p>
            <a:pPr algn="just"/>
            <a:r>
              <a:rPr lang="it-IT" sz="2000" b="1" dirty="0"/>
              <a:t>FOR ITALY: </a:t>
            </a:r>
            <a:r>
              <a:rPr lang="it-IT" sz="2000" dirty="0"/>
              <a:t>the </a:t>
            </a:r>
            <a:r>
              <a:rPr lang="it-IT" sz="2000" dirty="0" err="1"/>
              <a:t>Sicily</a:t>
            </a:r>
            <a:r>
              <a:rPr lang="it-IT" sz="2000" dirty="0"/>
              <a:t> </a:t>
            </a:r>
            <a:r>
              <a:rPr lang="it-IT" sz="2000" dirty="0" err="1"/>
              <a:t>region</a:t>
            </a:r>
            <a:endParaRPr lang="it-IT" sz="2000" dirty="0"/>
          </a:p>
          <a:p>
            <a:pPr algn="just"/>
            <a:r>
              <a:rPr lang="it-IT" sz="2000" b="1" dirty="0"/>
              <a:t>FOR MALTA: </a:t>
            </a:r>
            <a:r>
              <a:rPr lang="it-IT" sz="2000" dirty="0"/>
              <a:t>The </a:t>
            </a:r>
            <a:r>
              <a:rPr lang="it-IT" sz="2000" dirty="0" err="1"/>
              <a:t>whole</a:t>
            </a:r>
            <a:r>
              <a:rPr lang="it-IT" sz="2000" dirty="0"/>
              <a:t> </a:t>
            </a:r>
            <a:r>
              <a:rPr lang="it-IT" sz="2000" dirty="0" err="1"/>
              <a:t>territory</a:t>
            </a:r>
            <a:endParaRPr lang="it-IT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572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9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</TotalTime>
  <Words>3622</Words>
  <Application>Microsoft Office PowerPoint</Application>
  <PresentationFormat>Presentazione su schermo (4:3)</PresentationFormat>
  <Paragraphs>542</Paragraphs>
  <Slides>45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45</vt:i4>
      </vt:variant>
    </vt:vector>
  </HeadingPairs>
  <TitlesOfParts>
    <vt:vector size="52" baseType="lpstr">
      <vt:lpstr>Arial</vt:lpstr>
      <vt:lpstr>ArialNarrow</vt:lpstr>
      <vt:lpstr>Calibri</vt:lpstr>
      <vt:lpstr>Open Sans</vt:lpstr>
      <vt:lpstr>Wingdings</vt:lpstr>
      <vt:lpstr>Tema di Office</vt:lpstr>
      <vt:lpstr>1_Tema di Office</vt:lpstr>
      <vt:lpstr>Presentazione standard di PowerPoint</vt:lpstr>
      <vt:lpstr>MAIN ISSUES</vt:lpstr>
      <vt:lpstr>WHY SUCH AN INFO SESSION ON THE REPORTING OF EXPENSES</vt:lpstr>
      <vt:lpstr>PROVIDE FUNDING </vt:lpstr>
      <vt:lpstr>STRUCTURE OF A PROJECT </vt:lpstr>
      <vt:lpstr>STRUCTURE OF A PROJECT </vt:lpstr>
      <vt:lpstr>CLAIM OF THE EXPENCES, FIRST LEVEL CONTROL, SUBMISSION OF THE REQUEST FOR REIMBURSEMENT </vt:lpstr>
      <vt:lpstr>CRITERIA FOR ELIGIBILITY OF THE EXPENSES   1/5</vt:lpstr>
      <vt:lpstr>CRITERIA FOR ELIGIBILITY OF THE EXPENSES   2/5</vt:lpstr>
      <vt:lpstr>CRITERIA FOR ELIGIBILITY OF THE EXPENSES 3/5</vt:lpstr>
      <vt:lpstr>CRITERIA FOR ELIGIBILITY OF THE EXPENSES                          4/5</vt:lpstr>
      <vt:lpstr>CRITERIA FOR ELIGIBILITY OF THE EXPENSES                              5/5</vt:lpstr>
      <vt:lpstr>SPECIFIC CRITERIA FOR ELIGIBILITY   1/2</vt:lpstr>
      <vt:lpstr>SPECIFIC CRITERIA FOR ELIGIBILITY         2/2</vt:lpstr>
      <vt:lpstr>WHICH DOCUMENTS NEED FOR FIRST LEVEL CONTROL</vt:lpstr>
      <vt:lpstr>AUTHORIZATION BY THE MA    2/2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NON-ELIGIBLE EXPENSES</vt:lpstr>
      <vt:lpstr>ADVANCE PAYMENT UP TO 50%</vt:lpstr>
      <vt:lpstr>DEADLINE FOR SUBMISSION OF THE CLAIMS </vt:lpstr>
      <vt:lpstr>COMMUNICATION RULES – LOGO </vt:lpstr>
      <vt:lpstr>COMMUNICATION RULES – LOGO </vt:lpstr>
      <vt:lpstr>COMMUNICATION RULES – LOGO </vt:lpstr>
      <vt:lpstr>COMMUNICATION RULES – SPECIFIC ICONS</vt:lpstr>
      <vt:lpstr>COMMUNICATION RULES – SPECIFIC ICONS</vt:lpstr>
      <vt:lpstr>COMMUNICATION RULES – SPECIFIC ICONS</vt:lpstr>
      <vt:lpstr>COMMUNICATION RULES – SPECIFIC ICONS</vt:lpstr>
      <vt:lpstr>COMMUNICATION RULES</vt:lpstr>
      <vt:lpstr>COMMUNICATION RULES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Marco</dc:creator>
  <cp:lastModifiedBy>Ilva Parlato</cp:lastModifiedBy>
  <cp:revision>322</cp:revision>
  <dcterms:created xsi:type="dcterms:W3CDTF">2011-07-12T18:34:18Z</dcterms:created>
  <dcterms:modified xsi:type="dcterms:W3CDTF">2021-02-08T07:41:08Z</dcterms:modified>
</cp:coreProperties>
</file>